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9.xml" ContentType="application/vnd.openxmlformats-officedocument.presentationml.slide+xml"/>
  <Override PartName="/ppt/slides/slide13.xml" ContentType="application/vnd.openxmlformats-officedocument.presentationml.slide+xml"/>
  <Override PartName="/ppt/slides/slide29.xml" ContentType="application/vnd.openxmlformats-officedocument.presentationml.slide+xml"/>
  <Override PartName="/ppt/slides/slide26.xml" ContentType="application/vnd.openxmlformats-officedocument.presentationml.slide+xml"/>
  <Override PartName="/ppt/slides/slide10.xml" ContentType="application/vnd.openxmlformats-officedocument.presentationml.slide+xml"/>
  <Override PartName="/ppt/slides/slide38.xml" ContentType="application/vnd.openxmlformats-officedocument.presentationml.slide+xml"/>
  <Override PartName="/ppt/slides/slide22.xml" ContentType="application/vnd.openxmlformats-officedocument.presentationml.slide+xml"/>
  <Override PartName="/ppt/slides/slide12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21.xml" ContentType="application/vnd.openxmlformats-officedocument.presentationml.slide+xml"/>
  <Override PartName="/ppt/slides/slide11.xml" ContentType="application/vnd.openxmlformats-officedocument.presentationml.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_rels/slide33.xml.rels" ContentType="application/vnd.openxmlformats-package.relationships+xml"/>
  <Override PartName="/ppt/slides/_rels/slide32.xml.rels" ContentType="application/vnd.openxmlformats-package.relationships+xml"/>
  <Override PartName="/ppt/slides/_rels/slide26.xml.rels" ContentType="application/vnd.openxmlformats-package.relationships+xml"/>
  <Override PartName="/ppt/slides/_rels/slide10.xml.rels" ContentType="application/vnd.openxmlformats-package.relationships+xml"/>
  <Override PartName="/ppt/slides/_rels/slide6.xml.rels" ContentType="application/vnd.openxmlformats-package.relationships+xml"/>
  <Override PartName="/ppt/slides/_rels/slide27.xml.rels" ContentType="application/vnd.openxmlformats-package.relationships+xml"/>
  <Override PartName="/ppt/slides/_rels/slide11.xml.rels" ContentType="application/vnd.openxmlformats-package.relationships+xml"/>
  <Override PartName="/ppt/slides/_rels/slide7.xml.rels" ContentType="application/vnd.openxmlformats-package.relationships+xml"/>
  <Override PartName="/ppt/slides/_rels/slide29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31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38.xml.rels" ContentType="application/vnd.openxmlformats-package.relationships+xml"/>
  <Override PartName="/ppt/slides/_rels/slide22.xml.rels" ContentType="application/vnd.openxmlformats-package.relationships+xml"/>
  <Override PartName="/ppt/slides/_rels/slide35.xml.rels" ContentType="application/vnd.openxmlformats-package.relationships+xml"/>
  <Override PartName="/ppt/slides/_rels/slide30.xml.rels" ContentType="application/vnd.openxmlformats-package.relationships+xml"/>
  <Override PartName="/ppt/slides/_rels/slide28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37.xml.rels" ContentType="application/vnd.openxmlformats-package.relationships+xml"/>
  <Override PartName="/ppt/slides/_rels/slide1.xml.rels" ContentType="application/vnd.openxmlformats-package.relationships+xml"/>
  <Override PartName="/ppt/slides/_rels/slide21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3.xml.rels" ContentType="application/vnd.openxmlformats-package.relationships+xml"/>
  <Override PartName="/ppt/slides/_rels/slide23.xml.rels" ContentType="application/vnd.openxmlformats-package.relationships+xml"/>
  <Override PartName="/ppt/slides/_rels/slide16.xml.rels" ContentType="application/vnd.openxmlformats-package.relationships+xml"/>
  <Override PartName="/ppt/slides/_rels/slide4.xml.rels" ContentType="application/vnd.openxmlformats-package.relationships+xml"/>
  <Override PartName="/ppt/slides/_rels/slide24.xml.rels" ContentType="application/vnd.openxmlformats-package.relationships+xml"/>
  <Override PartName="/ppt/slides/_rels/slide5.xml.rels" ContentType="application/vnd.openxmlformats-package.relationships+xml"/>
  <Override PartName="/ppt/slides/_rels/slide25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36.xml.rels" ContentType="application/vnd.openxmlformats-package.relationships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_rels/presentation.xml.rels" ContentType="application/vnd.openxmlformats-package.relationships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_rels/slideLayout64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40.xml.rels" ContentType="application/vnd.openxmlformats-package.relationships+xml"/>
  <Override PartName="/ppt/slideLayouts/slideLayout58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6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charts/chart60.xml" ContentType="application/vnd.openxmlformats-officedocument.drawingml.chart+xml"/>
  <Override PartName="/ppt/charts/chart59.xml" ContentType="application/vnd.openxmlformats-officedocument.drawingml.chart+xml"/>
  <Override PartName="/ppt/charts/chart58.xml" ContentType="application/vnd.openxmlformats-officedocument.drawingml.chart+xml"/>
  <Override PartName="/ppt/charts/chart62.xml" ContentType="application/vnd.openxmlformats-officedocument.drawingml.chart+xml"/>
  <Override PartName="/ppt/charts/chart55.xml" ContentType="application/vnd.openxmlformats-officedocument.drawingml.chart+xml"/>
  <Override PartName="/ppt/charts/chart63.xml" ContentType="application/vnd.openxmlformats-officedocument.drawingml.chart+xml"/>
  <Override PartName="/ppt/charts/chart56.xml" ContentType="application/vnd.openxmlformats-officedocument.drawingml.chart+xml"/>
  <Override PartName="/ppt/charts/chart61.xml" ContentType="application/vnd.openxmlformats-officedocument.drawingml.chart+xml"/>
  <Override PartName="/ppt/charts/chart57.xml" ContentType="application/vnd.openxmlformats-officedocument.drawingml.chart+xml"/>
  <Override PartName="/ppt/media/image74.png" ContentType="image/png"/>
  <Override PartName="/ppt/media/image72.png" ContentType="image/png"/>
  <Override PartName="/ppt/media/image71.png" ContentType="image/png"/>
  <Override PartName="/ppt/media/image63.jpeg" ContentType="image/jpeg"/>
  <Override PartName="/ppt/media/image70.jpeg" ContentType="image/jpeg"/>
  <Override PartName="/ppt/media/image56.png" ContentType="image/png"/>
  <Override PartName="/ppt/media/image55.png" ContentType="image/png"/>
  <Override PartName="/ppt/media/image68.jpeg" ContentType="image/jpeg"/>
  <Override PartName="/ppt/media/image42.png" ContentType="image/png"/>
  <Override PartName="/ppt/media/image54.png" ContentType="image/png"/>
  <Override PartName="/ppt/media/image53.png" ContentType="image/png"/>
  <Override PartName="/ppt/media/image41.jpeg" ContentType="image/jpeg"/>
  <Override PartName="/ppt/media/image52.png" ContentType="image/png"/>
  <Override PartName="/ppt/media/image69.jpeg" ContentType="image/jpeg"/>
  <Override PartName="/ppt/media/image49.png" ContentType="image/png"/>
  <Override PartName="/ppt/media/image48.png" ContentType="image/png"/>
  <Override PartName="/ppt/media/image62.jpeg" ContentType="image/jpeg"/>
  <Override PartName="/ppt/media/image102.png" ContentType="image/png"/>
  <Override PartName="/ppt/media/image47.png" ContentType="image/png"/>
  <Override PartName="/ppt/media/image46.png" ContentType="image/png"/>
  <Override PartName="/ppt/media/image45.png" ContentType="image/png"/>
  <Override PartName="/ppt/media/image67.jpeg" ContentType="image/jpeg"/>
  <Override PartName="/ppt/media/image32.png" ContentType="image/png"/>
  <Override PartName="/ppt/media/image44.png" ContentType="image/png"/>
  <Override PartName="/ppt/media/image40.jpeg" ContentType="image/jpeg"/>
  <Override PartName="/ppt/media/image43.png" ContentType="image/png"/>
  <Override PartName="/ppt/media/image75.png" ContentType="image/png"/>
  <Override PartName="/ppt/media/image77.png" ContentType="image/png"/>
  <Override PartName="/ppt/media/image24.png" ContentType="image/png"/>
  <Override PartName="/ppt/media/image30.png" ContentType="image/png"/>
  <Override PartName="/ppt/media/image83.png" ContentType="image/png"/>
  <Override PartName="/ppt/media/image33.png" ContentType="image/png"/>
  <Override PartName="/ppt/media/image86.png" ContentType="image/png"/>
  <Override PartName="/ppt/media/image34.png" ContentType="image/png"/>
  <Override PartName="/ppt/media/image22.png" ContentType="image/png"/>
  <Override PartName="/ppt/media/image66.jpeg" ContentType="image/jpeg"/>
  <Override PartName="/ppt/media/image87.png" ContentType="image/png"/>
  <Override PartName="/ppt/media/image35.png" ContentType="image/png"/>
  <Override PartName="/ppt/media/image88.png" ContentType="image/png"/>
  <Override PartName="/ppt/media/image84.png" ContentType="image/png"/>
  <Override PartName="/ppt/media/image31.png" ContentType="image/png"/>
  <Override PartName="/ppt/media/image85.png" ContentType="image/png"/>
  <Override PartName="/ppt/media/image99.png" ContentType="image/png"/>
  <Override PartName="/ppt/media/image94.jpeg" ContentType="image/jpeg"/>
  <Override PartName="/ppt/media/image79.png" ContentType="image/png"/>
  <Override PartName="/ppt/media/image26.png" ContentType="image/png"/>
  <Override PartName="/ppt/media/image100.png" ContentType="image/png"/>
  <Override PartName="/ppt/media/image23.png" ContentType="image/png"/>
  <Override PartName="/ppt/media/image82.png" ContentType="image/png"/>
  <Override PartName="/ppt/media/image98.png" ContentType="image/png"/>
  <Override PartName="/ppt/media/image101.png" ContentType="image/png"/>
  <Override PartName="/ppt/media/image6.png" ContentType="image/png"/>
  <Override PartName="/ppt/media/image18.png" ContentType="image/png"/>
  <Override PartName="/ppt/media/image104.png" ContentType="image/png"/>
  <Override PartName="/ppt/media/image90.png" ContentType="image/png"/>
  <Override PartName="/ppt/media/image103.png" ContentType="image/png"/>
  <Override PartName="/ppt/media/image81.png" ContentType="image/png"/>
  <Override PartName="/ppt/media/image92.jpeg" ContentType="image/jpeg"/>
  <Override PartName="/ppt/media/image97.png" ContentType="image/png"/>
  <Override PartName="/ppt/media/image36.png" ContentType="image/png"/>
  <Override PartName="/ppt/media/image89.png" ContentType="image/png"/>
  <Override PartName="/ppt/media/image95.png" ContentType="image/png"/>
  <Override PartName="/ppt/media/image93.jpeg" ContentType="image/jpeg"/>
  <Override PartName="/ppt/media/image80.png" ContentType="image/png"/>
  <Override PartName="/ppt/media/image4.jpeg" ContentType="image/jpeg"/>
  <Override PartName="/ppt/media/image96.png" ContentType="image/png"/>
  <Override PartName="/ppt/media/image21.jpeg" ContentType="image/jpeg"/>
  <Override PartName="/ppt/media/image20.png" ContentType="image/png"/>
  <Override PartName="/ppt/media/image73.png" ContentType="image/png"/>
  <Override PartName="/ppt/media/image17.png" ContentType="image/png"/>
  <Override PartName="/ppt/media/image5.png" ContentType="image/png"/>
  <Override PartName="/ppt/media/image29.png" ContentType="image/png"/>
  <Override PartName="/ppt/media/image3.png" ContentType="image/png"/>
  <Override PartName="/ppt/media/image15.png" ContentType="image/png"/>
  <Override PartName="/ppt/media/image57.jpeg" ContentType="image/jpeg"/>
  <Override PartName="/ppt/media/image1.jpeg" ContentType="image/jpeg"/>
  <Override PartName="/ppt/media/image8.png" ContentType="image/png"/>
  <Override PartName="/ppt/media/image50.png" ContentType="image/png"/>
  <Override PartName="/ppt/media/image27.png" ContentType="image/png"/>
  <Override PartName="/ppt/media/image60.jpeg" ContentType="image/jpeg"/>
  <Override PartName="/ppt/media/image11.png" ContentType="image/png"/>
  <Override PartName="/ppt/media/image25.png" ContentType="image/png"/>
  <Override PartName="/ppt/media/image58.jpeg" ContentType="image/jpeg"/>
  <Override PartName="/ppt/media/image78.png" ContentType="image/png"/>
  <Override PartName="/ppt/media/image19.png" ContentType="image/png"/>
  <Override PartName="/ppt/media/image7.png" ContentType="image/png"/>
  <Override PartName="/ppt/media/image2.jpeg" ContentType="image/jpeg"/>
  <Override PartName="/ppt/media/image9.png" ContentType="image/png"/>
  <Override PartName="/ppt/media/image51.png" ContentType="image/png"/>
  <Override PartName="/ppt/media/image59.jpeg" ContentType="image/jpeg"/>
  <Override PartName="/ppt/media/image10.png" ContentType="image/png"/>
  <Override PartName="/ppt/media/image76.jpeg" ContentType="image/jpeg"/>
  <Override PartName="/ppt/media/image28.png" ContentType="image/png"/>
  <Override PartName="/ppt/media/image65.jpeg" ContentType="image/jpeg"/>
  <Override PartName="/ppt/media/image12.png" ContentType="image/png"/>
  <Override PartName="/ppt/media/image13.png" ContentType="image/png"/>
  <Override PartName="/ppt/media/image14.png" ContentType="image/png"/>
  <Override PartName="/ppt/media/image64.jpeg" ContentType="image/jpeg"/>
  <Override PartName="/ppt/media/image16.png" ContentType="image/png"/>
  <Override PartName="/ppt/media/image37.png" ContentType="image/png"/>
  <Override PartName="/ppt/media/image61.jpeg" ContentType="image/jpeg"/>
  <Override PartName="/ppt/media/image38.png" ContentType="image/png"/>
  <Override PartName="/ppt/media/image91.png" ContentType="image/png"/>
  <Override PartName="/ppt/media/image39.jpeg" ContentType="image/j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</p:sldIdLst>
  <p:sldSz cx="9907588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presProps" Target="presProps.xml"/>
</Relationships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323301199153539"/>
          <c:y val="0.121815703952196"/>
          <c:w val="0.653656242652245"/>
          <c:h val="0.85543558024950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Ряд1</c:v>
                </c:pt>
              </c:strCache>
            </c:strRef>
          </c:tx>
          <c:spPr>
            <a:solidFill>
              <a:srgbClr val="c0504d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/>
                </c:pt>
                <c:pt idx="1">
                  <c:v>промышленное проииводство</c:v>
                </c:pt>
                <c:pt idx="2">
                  <c:v>обрабатывающие производства</c:v>
                </c:pt>
                <c:pt idx="3">
                  <c:v>обеспечение энергетической энергией, газом и паром</c:v>
                </c:pt>
                <c:pt idx="4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5"/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Ряд2</c:v>
                </c:pt>
              </c:strCache>
            </c:strRef>
          </c:tx>
          <c:spPr>
            <a:solidFill>
              <a:srgbClr val="9bbb59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5"/>
                <c:pt idx="0">
                  <c:v/>
                </c:pt>
                <c:pt idx="1">
                  <c:v>промышленное проииводство</c:v>
                </c:pt>
                <c:pt idx="2">
                  <c:v>обрабатывающие производства</c:v>
                </c:pt>
                <c:pt idx="3">
                  <c:v>обеспечение энергетической энергией, газом и паром</c:v>
                </c:pt>
                <c:pt idx="4">
                  <c:v/>
                </c:pt>
              </c:strCache>
            </c:strRef>
          </c:cat>
          <c:val>
            <c:numRef>
              <c:f>1</c:f>
              <c:numCache>
                <c:formatCode>General</c:formatCode>
                <c:ptCount val="5"/>
                <c:pt idx="1">
                  <c:v>7.2</c:v>
                </c:pt>
                <c:pt idx="2">
                  <c:v>5.6</c:v>
                </c:pt>
                <c:pt idx="3">
                  <c:v>1.5</c:v>
                </c:pt>
              </c:numCache>
            </c:numRef>
          </c:val>
        </c:ser>
        <c:gapWidth val="150"/>
        <c:overlap val="0"/>
        <c:axId val="38343788"/>
        <c:axId val="53328170"/>
      </c:barChart>
      <c:catAx>
        <c:axId val="38343788"/>
        <c:scaling>
          <c:orientation val="minMax"/>
        </c:scaling>
        <c:delete val="0"/>
        <c:axPos val="b"/>
        <c:minorGridlines>
          <c:spPr>
            <a:ln w="9360">
              <a:solidFill>
                <a:srgbClr val="f2f2f2"/>
              </a:solidFill>
              <a:round/>
            </a:ln>
          </c:spPr>
        </c:minorGridlines>
        <c:numFmt formatCode="[$-419]dd/mm/yyyy" sourceLinked="0"/>
        <c:majorTickMark val="out"/>
        <c:minorTickMark val="none"/>
        <c:tickLblPos val="low"/>
        <c:spPr>
          <a:ln w="9360">
            <a:solidFill>
              <a:srgbClr val="d8d8d8"/>
            </a:solidFill>
            <a:round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Arial"/>
                <a:ea typeface="DejaVu Sans"/>
              </a:defRPr>
            </a:pPr>
          </a:p>
        </c:txPr>
        <c:crossAx val="53328170"/>
        <c:crosses val="autoZero"/>
        <c:auto val="1"/>
        <c:lblAlgn val="ctr"/>
        <c:lblOffset val="100"/>
        <c:noMultiLvlLbl val="0"/>
      </c:catAx>
      <c:valAx>
        <c:axId val="53328170"/>
        <c:scaling>
          <c:orientation val="minMax"/>
        </c:scaling>
        <c:delete val="1"/>
        <c:axPos val="l"/>
        <c:majorGridlines>
          <c:spPr>
            <a:ln w="9360">
              <a:solidFill>
                <a:srgbClr val="d8d8d8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one"/>
        <c:spPr>
          <a:ln w="0">
            <a:noFill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Arial"/>
                <a:ea typeface="DejaVu Sans"/>
              </a:defRPr>
            </a:pPr>
          </a:p>
        </c:txPr>
        <c:crossAx val="38343788"/>
        <c:crossBetween val="between"/>
      </c:valAx>
      <c:spPr>
        <a:solidFill>
          <a:srgbClr val="d9d9d9"/>
        </a:solidFill>
        <a:ln w="0">
          <a:noFill/>
        </a:ln>
      </c:spPr>
    </c:plotArea>
    <c:plotVisOnly val="0"/>
    <c:dispBlanksAs val="gap"/>
  </c:chart>
  <c:spPr>
    <a:solidFill>
      <a:srgbClr val="ffffff"/>
    </a:solidFill>
    <a:ln w="9360">
      <a:solidFill>
        <a:srgbClr val="d8d8d8"/>
      </a:solidFill>
      <a:round/>
    </a:ln>
  </c:spPr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Ряд1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/>
                </c:pt>
                <c:pt idx="7">
                  <c:v/>
                </c:pt>
                <c:pt idx="8">
                  <c:v/>
                </c:pt>
              </c:strCache>
            </c:strRef>
          </c:cat>
          <c:val>
            <c:numRef>
              <c:f>0</c:f>
              <c:numCache>
                <c:formatCode>General</c:formatCode>
                <c:ptCount val="9"/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Ряд2</c:v>
                </c:pt>
              </c:strCache>
            </c:strRef>
          </c:tx>
          <c:spPr>
            <a:solidFill>
              <a:srgbClr val="c0504d"/>
            </a:soli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/>
                </c:pt>
                <c:pt idx="7">
                  <c:v/>
                </c:pt>
                <c:pt idx="8">
                  <c:v/>
                </c:pt>
              </c:strCache>
            </c:strRef>
          </c:cat>
          <c:val>
            <c:numRef>
              <c:f>1</c:f>
              <c:numCache>
                <c:formatCode>General</c:formatCode>
                <c:ptCount val="9"/>
              </c:numCache>
            </c:numRef>
          </c:val>
        </c:ser>
        <c:ser>
          <c:idx val="2"/>
          <c:order val="2"/>
          <c:tx>
            <c:strRef>
              <c:f>label 2</c:f>
              <c:strCache>
                <c:ptCount val="1"/>
                <c:pt idx="0">
                  <c:v>Ряд3</c:v>
                </c:pt>
              </c:strCache>
            </c:strRef>
          </c:tx>
          <c:spPr>
            <a:solidFill>
              <a:srgbClr val="9bbb59"/>
            </a:solidFill>
            <a:ln w="0">
              <a:noFill/>
            </a:ln>
          </c:spPr>
          <c:invertIfNegative val="0"/>
          <c:dLbls>
            <c:txPr>
              <a:bodyPr wrap="none"/>
              <a:lstStyle/>
              <a:p>
                <a:pPr>
                  <a:defRPr b="0" sz="10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0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/>
                </c:pt>
                <c:pt idx="7">
                  <c:v/>
                </c:pt>
                <c:pt idx="8">
                  <c:v/>
                </c:pt>
              </c:strCache>
            </c:strRef>
          </c:cat>
          <c:val>
            <c:numRef>
              <c:f>2</c:f>
              <c:numCache>
                <c:formatCode>General</c:formatCode>
                <c:ptCount val="9"/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</c:ser>
        <c:gapWidth val="150"/>
        <c:overlap val="0"/>
        <c:axId val="23604053"/>
        <c:axId val="60389189"/>
      </c:barChart>
      <c:catAx>
        <c:axId val="23604053"/>
        <c:scaling>
          <c:orientation val="minMax"/>
        </c:scaling>
        <c:delete val="1"/>
        <c:axPos val="b"/>
        <c:numFmt formatCode="[$-419]dd/mm/yyyy" sourceLinked="1"/>
        <c:majorTickMark val="out"/>
        <c:minorTickMark val="none"/>
        <c:tickLblPos val="none"/>
        <c:spPr>
          <a:ln w="9360">
            <a:solidFill>
              <a:srgbClr val="d8d8d8"/>
            </a:solidFill>
            <a:round/>
          </a:ln>
        </c:spPr>
        <c:txPr>
          <a:bodyPr/>
          <a:lstStyle/>
          <a:p>
            <a:pPr>
              <a:defRPr b="0" sz="600" spc="-1" strike="noStrike">
                <a:solidFill>
                  <a:srgbClr val="595959"/>
                </a:solidFill>
                <a:latin typeface="Arial"/>
                <a:ea typeface="DejaVu Sans"/>
              </a:defRPr>
            </a:pPr>
          </a:p>
        </c:txPr>
        <c:crossAx val="60389189"/>
        <c:auto val="1"/>
        <c:lblAlgn val="ctr"/>
        <c:lblOffset val="100"/>
        <c:noMultiLvlLbl val="0"/>
      </c:catAx>
      <c:valAx>
        <c:axId val="60389189"/>
        <c:scaling>
          <c:orientation val="minMax"/>
        </c:scaling>
        <c:delete val="1"/>
        <c:axPos val="l"/>
        <c:majorGridlines>
          <c:spPr>
            <a:ln w="9360">
              <a:solidFill>
                <a:srgbClr val="d8d8d8"/>
              </a:solidFill>
              <a:round/>
            </a:ln>
          </c:spPr>
        </c:majorGridlines>
        <c:numFmt formatCode="General" sourceLinked="1"/>
        <c:majorTickMark val="out"/>
        <c:minorTickMark val="none"/>
        <c:tickLblPos val="none"/>
        <c:spPr>
          <a:ln w="0">
            <a:noFill/>
          </a:ln>
        </c:spPr>
        <c:txPr>
          <a:bodyPr/>
          <a:lstStyle/>
          <a:p>
            <a:pPr>
              <a:defRPr b="0" sz="900" spc="-1" strike="noStrike">
                <a:solidFill>
                  <a:srgbClr val="595959"/>
                </a:solidFill>
                <a:latin typeface="Arial"/>
                <a:ea typeface="DejaVu Sans"/>
              </a:defRPr>
            </a:pPr>
          </a:p>
        </c:txPr>
        <c:crossAx val="23604053"/>
        <c:crossBetween val="between"/>
      </c:valAx>
      <c:spPr>
        <a:solidFill>
          <a:srgbClr val="d9d9d9"/>
        </a:solidFill>
        <a:ln w="0">
          <a:noFill/>
        </a:ln>
      </c:spPr>
    </c:plotArea>
    <c:plotVisOnly val="0"/>
    <c:dispBlanksAs val="gap"/>
  </c:chart>
  <c:spPr>
    <a:solidFill>
      <a:srgbClr val="ffffff"/>
    </a:solidFill>
    <a:ln w="9360">
      <a:solidFill>
        <a:srgbClr val="d8d8d8"/>
      </a:solidFill>
      <a:round/>
    </a:ln>
  </c:spPr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000" spc="-1" strike="noStrike">
                <a:solidFill>
                  <a:srgbClr val="376092"/>
                </a:solidFill>
                <a:latin typeface="Arial"/>
                <a:ea typeface="DejaVu Sans"/>
              </a:defRPr>
            </a:pPr>
            <a:r>
              <a:rPr b="0" lang="ru-RU" sz="1000" spc="-1" strike="noStrike">
                <a:solidFill>
                  <a:srgbClr val="376092"/>
                </a:solidFill>
                <a:latin typeface="Arial"/>
                <a:ea typeface="DejaVu Sans"/>
              </a:rPr>
              <a:t>Посевные площади, га</a:t>
            </a:r>
          </a:p>
        </c:rich>
      </c:tx>
      <c:overlay val="0"/>
      <c:spPr>
        <a:noFill/>
        <a:ln w="0">
          <a:noFill/>
        </a:ln>
      </c:spPr>
    </c:title>
    <c:autoTitleDeleted val="0"/>
    <c:plotArea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f81bd"/>
            </a:solidFill>
            <a:ln w="0">
              <a:noFill/>
            </a:ln>
          </c:spPr>
          <c:invertIfNegative val="0"/>
          <c:dPt>
            <c:idx val="1"/>
            <c:invertIfNegative val="0"/>
            <c:spPr>
              <a:solidFill>
                <a:srgbClr val="4f81bd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4f81bd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1"/>
              <c:numFmt formatCode="General" sourceLinked="0"/>
              <c:txPr>
                <a:bodyPr wrap="square"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000000"/>
                      </a:solidFill>
                      <a:latin typeface="Arial"/>
                      <a:ea typeface="DejaVu Sans"/>
                    </a:defRPr>
                  </a:pPr>
                </a:p>
              </c:txPr>
              <c:tx>
                <c:rich>
                  <a:bodyPr/>
                  <a:p>
                    <a:r>
                      <a:rPr b="0" sz="1000" spc="-1" strike="noStrike">
                        <a:solidFill>
                          <a:srgbClr val="000000"/>
                        </a:solidFill>
                        <a:latin typeface="Arial"/>
                        <a:ea typeface="DejaVu Sans"/>
                      </a:rPr>
                      <a:t>11600</a:t>
                    </a:r>
                  </a:p>
                </c:rich>
              </c:tx>
              <c:dLblPos val="outEnd"/>
              <c:showLegendKey val="0"/>
              <c:showVal val="0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9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12015.8</c:v>
                </c:pt>
                <c:pt idx="1">
                  <c:v>11381.95</c:v>
                </c:pt>
                <c:pt idx="2">
                  <c:v>11300</c:v>
                </c:pt>
                <c:pt idx="3">
                  <c:v>11800</c:v>
                </c:pt>
                <c:pt idx="4">
                  <c:v>11415</c:v>
                </c:pt>
                <c:pt idx="5">
                  <c:v>11400</c:v>
                </c:pt>
              </c:numCache>
            </c:numRef>
          </c:val>
        </c:ser>
        <c:gapWidth val="219"/>
        <c:overlap val="-26"/>
        <c:axId val="90529075"/>
        <c:axId val="63353512"/>
      </c:barChart>
      <c:catAx>
        <c:axId val="90529075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595959"/>
                </a:solidFill>
                <a:latin typeface="Arial"/>
                <a:ea typeface="DejaVu Sans"/>
              </a:defRPr>
            </a:pPr>
          </a:p>
        </c:txPr>
        <c:crossAx val="63353512"/>
        <c:crosses val="autoZero"/>
        <c:auto val="1"/>
        <c:lblAlgn val="ctr"/>
        <c:lblOffset val="100"/>
        <c:noMultiLvlLbl val="0"/>
      </c:catAx>
      <c:valAx>
        <c:axId val="63353512"/>
        <c:scaling>
          <c:orientation val="minMax"/>
        </c:scaling>
        <c:delete val="1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ln w="648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90529075"/>
        <c:crossBetween val="between"/>
      </c:valAx>
      <c:spPr>
        <a:noFill/>
        <a:ln w="0">
          <a:noFill/>
        </a:ln>
      </c:spPr>
    </c:plotArea>
    <c:plotVisOnly val="1"/>
    <c:dispBlanksAs val="gap"/>
  </c:chart>
  <c:spPr>
    <a:noFill/>
    <a:ln w="0">
      <a:noFill/>
    </a:ln>
  </c:spPr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title>
      <c:tx>
        <c:rich>
          <a:bodyPr rot="0"/>
          <a:lstStyle/>
          <a:p>
            <a:pPr>
              <a:defRPr b="0" lang="ru-RU" sz="1100" spc="-1" strike="noStrike">
                <a:solidFill>
                  <a:srgbClr val="17375e"/>
                </a:solidFill>
                <a:latin typeface="Arial"/>
                <a:ea typeface="DejaVu Sans"/>
              </a:defRPr>
            </a:pPr>
            <a:r>
              <a:rPr b="0" lang="ru-RU" sz="1100" spc="-1" strike="noStrike">
                <a:solidFill>
                  <a:srgbClr val="17375e"/>
                </a:solidFill>
                <a:latin typeface="Arial"/>
                <a:ea typeface="DejaVu Sans"/>
              </a:rPr>
              <a:t>Поголовье крупного рогатого скота</a:t>
            </a:r>
          </a:p>
        </c:rich>
      </c:tx>
      <c:layout>
        <c:manualLayout>
          <c:xMode val="edge"/>
          <c:yMode val="edge"/>
          <c:x val="0.186449209705024"/>
          <c:y val="0"/>
        </c:manualLayout>
      </c:layout>
      <c:overlay val="0"/>
      <c:spPr>
        <a:noFill/>
        <a:ln w="0">
          <a:noFill/>
        </a:ln>
      </c:spPr>
    </c:title>
    <c:autoTitleDeleted val="0"/>
    <c:plotArea>
      <c:layout>
        <c:manualLayout>
          <c:layoutTarget val="inner"/>
          <c:xMode val="edge"/>
          <c:yMode val="edge"/>
          <c:x val="0.096848887546562"/>
          <c:y val="0.213602365628805"/>
          <c:w val="0.826235779724152"/>
          <c:h val="0.56183684118977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КРС</c:v>
                </c:pt>
              </c:strCache>
            </c:strRef>
          </c:tx>
          <c:spPr>
            <a:solidFill>
              <a:srgbClr val="93a9ce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93a9ce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93a9ce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93a9ce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93a9ce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93a9ce"/>
              </a:solidFill>
              <a:ln w="0">
                <a:noFill/>
              </a:ln>
            </c:spPr>
          </c:dPt>
          <c:dPt>
            <c:idx val="5"/>
            <c:invertIfNegative val="0"/>
            <c:spPr>
              <a:solidFill>
                <a:srgbClr val="93a9ce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0"/>
              <c:layout>
                <c:manualLayout>
                  <c:x val="-0.01892"/>
                  <c:y val="0.01025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0378"/>
                  <c:y val="0.02773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1135"/>
                  <c:y val="0.01025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00756"/>
                  <c:y val="-0.00722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0.01025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"/>
                  <c:y val="-0.0869867780097425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1000" spc="-1" strike="noStrike">
                      <a:solidFill>
                        <a:srgbClr val="404040"/>
                      </a:solidFill>
                      <a:latin typeface="Arial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10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6"/>
                <c:pt idx="0">
                  <c:v>5317</c:v>
                </c:pt>
                <c:pt idx="1">
                  <c:v>5590</c:v>
                </c:pt>
                <c:pt idx="2">
                  <c:v>5843</c:v>
                </c:pt>
                <c:pt idx="3">
                  <c:v>6234</c:v>
                </c:pt>
                <c:pt idx="4">
                  <c:v>6522</c:v>
                </c:pt>
                <c:pt idx="5">
                  <c:v>7208</c:v>
                </c:pt>
              </c:numCache>
            </c:numRef>
          </c:val>
        </c:ser>
        <c:ser>
          <c:idx val="1"/>
          <c:order val="1"/>
          <c:tx>
            <c:strRef>
              <c:f>label 1</c:f>
              <c:strCache>
                <c:ptCount val="1"/>
                <c:pt idx="0">
                  <c:v>Коровы</c:v>
                </c:pt>
              </c:strCache>
            </c:strRef>
          </c:tx>
          <c:spPr>
            <a:solidFill>
              <a:srgbClr val="4672a7"/>
            </a:solidFill>
            <a:ln w="0">
              <a:noFill/>
            </a:ln>
          </c:spPr>
          <c:invertIfNegative val="0"/>
          <c:dPt>
            <c:idx val="0"/>
            <c:invertIfNegative val="0"/>
            <c:spPr>
              <a:solidFill>
                <a:srgbClr val="4672a7"/>
              </a:solidFill>
              <a:ln w="0">
                <a:noFill/>
              </a:ln>
            </c:spPr>
          </c:dPt>
          <c:dPt>
            <c:idx val="1"/>
            <c:invertIfNegative val="0"/>
            <c:spPr>
              <a:solidFill>
                <a:srgbClr val="4672a7"/>
              </a:solidFill>
              <a:ln w="0">
                <a:noFill/>
              </a:ln>
            </c:spPr>
          </c:dPt>
          <c:dPt>
            <c:idx val="2"/>
            <c:invertIfNegative val="0"/>
            <c:spPr>
              <a:solidFill>
                <a:srgbClr val="4672a7"/>
              </a:solidFill>
              <a:ln w="0">
                <a:noFill/>
              </a:ln>
            </c:spPr>
          </c:dPt>
          <c:dPt>
            <c:idx val="3"/>
            <c:invertIfNegative val="0"/>
            <c:spPr>
              <a:solidFill>
                <a:srgbClr val="4672a7"/>
              </a:solidFill>
              <a:ln w="0">
                <a:noFill/>
              </a:ln>
            </c:spPr>
          </c:dPt>
          <c:dPt>
            <c:idx val="4"/>
            <c:invertIfNegative val="0"/>
            <c:spPr>
              <a:solidFill>
                <a:srgbClr val="4672a7"/>
              </a:solidFill>
              <a:ln w="0">
                <a:noFill/>
              </a:ln>
            </c:spPr>
          </c:dPt>
          <c:dPt>
            <c:idx val="5"/>
            <c:invertIfNegative val="0"/>
            <c:spPr>
              <a:solidFill>
                <a:srgbClr val="4672a7"/>
              </a:solidFill>
              <a:ln w="0">
                <a:noFill/>
              </a:ln>
            </c:spPr>
          </c:dPt>
          <c:dLbls>
            <c:numFmt formatCode="General" sourceLinked="0"/>
            <c:dLbl>
              <c:idx val="0"/>
              <c:layout>
                <c:manualLayout>
                  <c:x val="0.01513"/>
                  <c:y val="0.01025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1"/>
              <c:layout>
                <c:manualLayout>
                  <c:x val="0.01135"/>
                  <c:y val="0.0219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2"/>
              <c:layout>
                <c:manualLayout>
                  <c:x val="0.03027"/>
                  <c:y val="-0.0247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3"/>
              <c:layout>
                <c:manualLayout>
                  <c:x val="0.01513"/>
                  <c:y val="-0.01305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4"/>
              <c:layout>
                <c:manualLayout>
                  <c:x val="0"/>
                  <c:y val="-0.00139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  <a:ea typeface="DejaVu San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dLbl>
              <c:idx val="5"/>
              <c:layout>
                <c:manualLayout>
                  <c:x val="0.0302053966975433"/>
                  <c:y val="-0.0869867780097426"/>
                </c:manualLayout>
              </c:layout>
              <c:numFmt formatCode="General" sourceLinked="0"/>
              <c:txPr>
                <a:bodyPr wrap="square"/>
                <a:lstStyle/>
                <a:p>
                  <a:pPr>
                    <a:defRPr b="0" sz="900" spc="-1" strike="noStrike">
                      <a:solidFill>
                        <a:srgbClr val="404040"/>
                      </a:solidFill>
                      <a:latin typeface="Arial"/>
                    </a:defRPr>
                  </a:pPr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eparator>; </c:separator>
            </c:dLbl>
            <c:txPr>
              <a:bodyPr wrap="square"/>
              <a:lstStyle/>
              <a:p>
                <a:pPr>
                  <a:defRPr b="0" sz="900" spc="-1" strike="noStrike">
                    <a:solidFill>
                      <a:srgbClr val="404040"/>
                    </a:solidFill>
                    <a:latin typeface="Arial"/>
                    <a:ea typeface="DejaVu Sans"/>
                  </a:defRPr>
                </a:pPr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eparator>;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1</c:f>
              <c:numCache>
                <c:formatCode>General</c:formatCode>
                <c:ptCount val="6"/>
                <c:pt idx="0">
                  <c:v>2812</c:v>
                </c:pt>
                <c:pt idx="1">
                  <c:v>3014</c:v>
                </c:pt>
                <c:pt idx="2">
                  <c:v>3070</c:v>
                </c:pt>
                <c:pt idx="3">
                  <c:v>3175</c:v>
                </c:pt>
                <c:pt idx="4">
                  <c:v>3348</c:v>
                </c:pt>
                <c:pt idx="5">
                  <c:v>3512</c:v>
                </c:pt>
              </c:numCache>
            </c:numRef>
          </c:val>
        </c:ser>
        <c:gapWidth val="219"/>
        <c:overlap val="-26"/>
        <c:axId val="48546648"/>
        <c:axId val="59903678"/>
      </c:barChart>
      <c:catAx>
        <c:axId val="48546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9360">
            <a:solidFill>
              <a:srgbClr val="d9d9d9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595959"/>
                </a:solidFill>
                <a:latin typeface="Arial"/>
                <a:ea typeface="DejaVu Sans"/>
              </a:defRPr>
            </a:pPr>
          </a:p>
        </c:txPr>
        <c:crossAx val="59903678"/>
        <c:crosses val="autoZero"/>
        <c:auto val="1"/>
        <c:lblAlgn val="ctr"/>
        <c:lblOffset val="100"/>
        <c:noMultiLvlLbl val="0"/>
      </c:catAx>
      <c:valAx>
        <c:axId val="59903678"/>
        <c:scaling>
          <c:orientation val="minMax"/>
        </c:scaling>
        <c:delete val="1"/>
        <c:axPos val="l"/>
        <c:majorGridlines>
          <c:spPr>
            <a:ln w="9360">
              <a:solidFill>
                <a:srgbClr val="d9d9d9"/>
              </a:solidFill>
              <a:round/>
            </a:ln>
          </c:spPr>
        </c:majorGridlines>
        <c:numFmt formatCode="General" sourceLinked="1"/>
        <c:majorTickMark val="none"/>
        <c:minorTickMark val="none"/>
        <c:tickLblPos val="nextTo"/>
        <c:spPr>
          <a:ln w="6480">
            <a:solidFill>
              <a:srgbClr val="878787"/>
            </a:solidFill>
            <a:round/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48546648"/>
        <c:crossBetween val="between"/>
      </c:valAx>
      <c:spPr>
        <a:noFill/>
        <a:ln w="0">
          <a:noFill/>
        </a:ln>
      </c:spPr>
    </c:plotArea>
    <c:legend>
      <c:legendPos val="b"/>
      <c:layout>
        <c:manualLayout>
          <c:xMode val="edge"/>
          <c:yMode val="edge"/>
          <c:x val="0.355613629510504"/>
          <c:y val="0.894535993061579"/>
          <c:w val="0.301869722557298"/>
          <c:h val="0.099236641221374"/>
        </c:manualLayout>
      </c:layout>
      <c:overlay val="0"/>
      <c:spPr>
        <a:noFill/>
        <a:ln w="0">
          <a:noFill/>
        </a:ln>
      </c:spPr>
      <c:txPr>
        <a:bodyPr/>
        <a:lstStyle/>
        <a:p>
          <a:pPr>
            <a:defRPr b="0" sz="1000" spc="-1" strike="noStrike">
              <a:solidFill>
                <a:srgbClr val="595959"/>
              </a:solidFill>
              <a:latin typeface="Arial"/>
              <a:ea typeface="DejaVu Sans"/>
            </a:defRPr>
          </a:pPr>
        </a:p>
      </c:txPr>
    </c:legend>
    <c:plotVisOnly val="1"/>
    <c:dispBlanksAs val="gap"/>
  </c:chart>
  <c:spPr>
    <a:noFill/>
    <a:ln w="0">
      <a:noFill/>
    </a:ln>
  </c:spPr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29291069314744"/>
          <c:y val="0.0614732379438262"/>
          <c:w val="0.794686308036302"/>
          <c:h val="0.61738208797032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Столбец 3</c:v>
                </c:pt>
              </c:strCache>
            </c:strRef>
          </c:tx>
          <c:spPr>
            <a:solidFill>
              <a:srgbClr val="808080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0" sz="6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плохо</c:v>
                </c:pt>
                <c:pt idx="1">
                  <c:v>удовлетворительно</c:v>
                </c:pt>
                <c:pt idx="2">
                  <c:v>хорошо</c:v>
                </c:pt>
                <c:pt idx="3">
                  <c:v>отлично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0</c:v>
                </c:pt>
                <c:pt idx="1">
                  <c:v>80</c:v>
                </c:pt>
                <c:pt idx="2">
                  <c:v>10</c:v>
                </c:pt>
                <c:pt idx="3">
                  <c:v>10</c:v>
                </c:pt>
              </c:numCache>
            </c:numRef>
          </c:val>
        </c:ser>
        <c:gapWidth val="100"/>
        <c:overlap val="0"/>
        <c:axId val="32542823"/>
        <c:axId val="94806716"/>
      </c:barChart>
      <c:catAx>
        <c:axId val="32542823"/>
        <c:scaling>
          <c:orientation val="minMax"/>
        </c:scaling>
        <c:delete val="0"/>
        <c:axPos val="b"/>
        <c:numFmt formatCode="[$-419]dd/mm/yyyy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6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94806716"/>
        <c:crossesAt val="0"/>
        <c:auto val="1"/>
        <c:lblAlgn val="ctr"/>
        <c:lblOffset val="100"/>
        <c:noMultiLvlLbl val="0"/>
      </c:catAx>
      <c:valAx>
        <c:axId val="94806716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32542823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</c:chart>
  <c:spPr>
    <a:noFill/>
    <a:ln w="0">
      <a:noFill/>
    </a:ln>
  </c:spPr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29348795718109"/>
          <c:y val="0.0615058324496288"/>
          <c:w val="0.794571173696954"/>
          <c:h val="0.6177094379639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808080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0" sz="6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плохо</c:v>
                </c:pt>
                <c:pt idx="1">
                  <c:v>удовлетворительно</c:v>
                </c:pt>
                <c:pt idx="2">
                  <c:v>хорошо</c:v>
                </c:pt>
                <c:pt idx="3">
                  <c:v>отлично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5</c:v>
                </c:pt>
                <c:pt idx="1">
                  <c:v>70</c:v>
                </c:pt>
                <c:pt idx="2">
                  <c:v>15</c:v>
                </c:pt>
                <c:pt idx="3">
                  <c:v>10</c:v>
                </c:pt>
              </c:numCache>
            </c:numRef>
          </c:val>
        </c:ser>
        <c:gapWidth val="100"/>
        <c:overlap val="0"/>
        <c:axId val="31560238"/>
        <c:axId val="41244896"/>
      </c:barChart>
      <c:catAx>
        <c:axId val="31560238"/>
        <c:scaling>
          <c:orientation val="minMax"/>
        </c:scaling>
        <c:delete val="0"/>
        <c:axPos val="b"/>
        <c:numFmt formatCode="[$-419]dd/mm/yyyy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6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41244896"/>
        <c:crosses val="autoZero"/>
        <c:auto val="1"/>
        <c:lblAlgn val="ctr"/>
        <c:lblOffset val="100"/>
        <c:noMultiLvlLbl val="0"/>
      </c:catAx>
      <c:valAx>
        <c:axId val="41244896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31560238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</c:chart>
  <c:spPr>
    <a:noFill/>
    <a:ln w="0">
      <a:noFill/>
    </a:ln>
  </c:spPr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29348795718109"/>
          <c:y val="0.0615058324496288"/>
          <c:w val="0.794571173696954"/>
          <c:h val="0.6177094379639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808080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0" sz="6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плохо</c:v>
                </c:pt>
                <c:pt idx="1">
                  <c:v>удовлетворительно</c:v>
                </c:pt>
                <c:pt idx="2">
                  <c:v>хорошо</c:v>
                </c:pt>
                <c:pt idx="3">
                  <c:v>отлично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5</c:v>
                </c:pt>
                <c:pt idx="1">
                  <c:v>45</c:v>
                </c:pt>
                <c:pt idx="2">
                  <c:v>35</c:v>
                </c:pt>
                <c:pt idx="3">
                  <c:v>15</c:v>
                </c:pt>
              </c:numCache>
            </c:numRef>
          </c:val>
        </c:ser>
        <c:gapWidth val="100"/>
        <c:overlap val="0"/>
        <c:axId val="84797119"/>
        <c:axId val="947827"/>
      </c:barChart>
      <c:catAx>
        <c:axId val="84797119"/>
        <c:scaling>
          <c:orientation val="minMax"/>
        </c:scaling>
        <c:delete val="0"/>
        <c:axPos val="b"/>
        <c:numFmt formatCode="[$-419]dd/mm/yyyy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6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947827"/>
        <c:crosses val="autoZero"/>
        <c:auto val="1"/>
        <c:lblAlgn val="ctr"/>
        <c:lblOffset val="100"/>
        <c:noMultiLvlLbl val="0"/>
      </c:catAx>
      <c:valAx>
        <c:axId val="947827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84797119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</c:chart>
  <c:spPr>
    <a:noFill/>
    <a:ln w="0">
      <a:noFill/>
    </a:ln>
  </c:spPr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29348795718109"/>
          <c:y val="0.0615058324496288"/>
          <c:w val="0.794571173696954"/>
          <c:h val="0.6177094379639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808080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0" sz="6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плохо</c:v>
                </c:pt>
                <c:pt idx="1">
                  <c:v>удовлетворительно</c:v>
                </c:pt>
                <c:pt idx="2">
                  <c:v>хорошо</c:v>
                </c:pt>
                <c:pt idx="3">
                  <c:v>отлично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5</c:v>
                </c:pt>
                <c:pt idx="1">
                  <c:v>50</c:v>
                </c:pt>
                <c:pt idx="2">
                  <c:v>35</c:v>
                </c:pt>
                <c:pt idx="3">
                  <c:v>15</c:v>
                </c:pt>
              </c:numCache>
            </c:numRef>
          </c:val>
        </c:ser>
        <c:gapWidth val="100"/>
        <c:overlap val="0"/>
        <c:axId val="91575249"/>
        <c:axId val="27068692"/>
      </c:barChart>
      <c:catAx>
        <c:axId val="91575249"/>
        <c:scaling>
          <c:orientation val="minMax"/>
        </c:scaling>
        <c:delete val="0"/>
        <c:axPos val="b"/>
        <c:numFmt formatCode="[$-419]dd/mm/yyyy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6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27068692"/>
        <c:crosses val="autoZero"/>
        <c:auto val="1"/>
        <c:lblAlgn val="ctr"/>
        <c:lblOffset val="100"/>
        <c:noMultiLvlLbl val="0"/>
      </c:catAx>
      <c:valAx>
        <c:axId val="27068692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91575249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</c:chart>
  <c:spPr>
    <a:noFill/>
    <a:ln w="0">
      <a:noFill/>
    </a:ln>
  </c:spPr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roundedCorners val="0"/>
  <c:chart>
    <c:autoTitleDeleted val="1"/>
    <c:plotArea>
      <c:layout>
        <c:manualLayout>
          <c:layoutTarget val="inner"/>
          <c:xMode val="edge"/>
          <c:yMode val="edge"/>
          <c:x val="0.129348795718109"/>
          <c:y val="0.0615058324496288"/>
          <c:w val="0.794571173696954"/>
          <c:h val="0.6177094379639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label 0</c:f>
              <c:strCache>
                <c:ptCount val="1"/>
                <c:pt idx="0">
                  <c:v>%</c:v>
                </c:pt>
              </c:strCache>
            </c:strRef>
          </c:tx>
          <c:spPr>
            <a:solidFill>
              <a:srgbClr val="808080"/>
            </a:solidFill>
            <a:ln w="0">
              <a:noFill/>
            </a:ln>
          </c:spPr>
          <c:invertIfNegative val="0"/>
          <c:dLbls>
            <c:numFmt formatCode="General" sourceLinked="0"/>
            <c:txPr>
              <a:bodyPr wrap="none"/>
              <a:lstStyle/>
              <a:p>
                <a:pPr>
                  <a:defRPr b="0" sz="600" spc="-1" strike="noStrike">
                    <a:solidFill>
                      <a:srgbClr val="000000"/>
                    </a:solidFill>
                    <a:latin typeface="Arial"/>
                    <a:ea typeface="DejaVu San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eparator> </c:separator>
            <c:showLeaderLines val="1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categories</c:f>
              <c:strCache>
                <c:ptCount val="4"/>
                <c:pt idx="0">
                  <c:v>плохо</c:v>
                </c:pt>
                <c:pt idx="1">
                  <c:v>удовлетворительно</c:v>
                </c:pt>
                <c:pt idx="2">
                  <c:v>хорошо</c:v>
                </c:pt>
                <c:pt idx="3">
                  <c:v>отлично</c:v>
                </c:pt>
              </c:strCache>
            </c:strRef>
          </c:cat>
          <c:val>
            <c:numRef>
              <c:f>0</c:f>
              <c:numCache>
                <c:formatCode>General</c:formatCode>
                <c:ptCount val="4"/>
                <c:pt idx="0">
                  <c:v>20</c:v>
                </c:pt>
                <c:pt idx="1">
                  <c:v>50</c:v>
                </c:pt>
                <c:pt idx="2">
                  <c:v>15</c:v>
                </c:pt>
                <c:pt idx="3">
                  <c:v>15</c:v>
                </c:pt>
              </c:numCache>
            </c:numRef>
          </c:val>
        </c:ser>
        <c:gapWidth val="100"/>
        <c:overlap val="0"/>
        <c:axId val="69278688"/>
        <c:axId val="64725040"/>
      </c:barChart>
      <c:catAx>
        <c:axId val="69278688"/>
        <c:scaling>
          <c:orientation val="minMax"/>
        </c:scaling>
        <c:delete val="0"/>
        <c:axPos val="b"/>
        <c:numFmt formatCode="[$-419]dd/mm/yyyy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6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64725040"/>
        <c:crosses val="autoZero"/>
        <c:auto val="1"/>
        <c:lblAlgn val="ctr"/>
        <c:lblOffset val="100"/>
        <c:noMultiLvlLbl val="0"/>
      </c:catAx>
      <c:valAx>
        <c:axId val="64725040"/>
        <c:scaling>
          <c:orientation val="minMax"/>
        </c:scaling>
        <c:delete val="0"/>
        <c:axPos val="l"/>
        <c:majorGridlines>
          <c:spPr>
            <a:ln w="0">
              <a:solidFill>
                <a:srgbClr val="b3b3b3"/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spPr>
          <a:ln w="0">
            <a:solidFill>
              <a:srgbClr val="b3b3b3"/>
            </a:solidFill>
          </a:ln>
        </c:spPr>
        <c:txPr>
          <a:bodyPr/>
          <a:lstStyle/>
          <a:p>
            <a:pPr>
              <a:defRPr b="0" sz="1000" spc="-1" strike="noStrike">
                <a:solidFill>
                  <a:srgbClr val="000000"/>
                </a:solidFill>
                <a:latin typeface="Arial"/>
                <a:ea typeface="DejaVu Sans"/>
              </a:defRPr>
            </a:pPr>
          </a:p>
        </c:txPr>
        <c:crossAx val="69278688"/>
        <c:crosses val="autoZero"/>
        <c:crossBetween val="between"/>
      </c:valAx>
      <c:spPr>
        <a:noFill/>
        <a:ln w="0">
          <a:solidFill>
            <a:srgbClr val="b3b3b3"/>
          </a:solidFill>
        </a:ln>
      </c:spPr>
    </c:plotArea>
    <c:plotVisOnly val="1"/>
    <c:dispBlanksAs val="gap"/>
  </c:chart>
  <c:spPr>
    <a:noFill/>
    <a:ln w="0">
      <a:noFill/>
    </a:ln>
  </c:spPr>
</c:chartSpace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351000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652464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49536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351000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652464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95360" y="273600"/>
            <a:ext cx="89161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351000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652464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49536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351000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652464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95360" y="273600"/>
            <a:ext cx="89161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/>
          </p:nvPr>
        </p:nvSpPr>
        <p:spPr>
          <a:xfrm>
            <a:off x="351000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/>
          </p:nvPr>
        </p:nvSpPr>
        <p:spPr>
          <a:xfrm>
            <a:off x="652464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/>
          </p:nvPr>
        </p:nvSpPr>
        <p:spPr>
          <a:xfrm>
            <a:off x="49536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/>
          </p:nvPr>
        </p:nvSpPr>
        <p:spPr>
          <a:xfrm>
            <a:off x="351000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/>
          </p:nvPr>
        </p:nvSpPr>
        <p:spPr>
          <a:xfrm>
            <a:off x="652464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495360" y="273600"/>
            <a:ext cx="89161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/>
          </p:nvPr>
        </p:nvSpPr>
        <p:spPr>
          <a:xfrm>
            <a:off x="351000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/>
          </p:nvPr>
        </p:nvSpPr>
        <p:spPr>
          <a:xfrm>
            <a:off x="652464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/>
          </p:nvPr>
        </p:nvSpPr>
        <p:spPr>
          <a:xfrm>
            <a:off x="49536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/>
          </p:nvPr>
        </p:nvSpPr>
        <p:spPr>
          <a:xfrm>
            <a:off x="351000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/>
          </p:nvPr>
        </p:nvSpPr>
        <p:spPr>
          <a:xfrm>
            <a:off x="652464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495360" y="273600"/>
            <a:ext cx="89161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95360" y="273600"/>
            <a:ext cx="89161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/>
          </p:nvPr>
        </p:nvSpPr>
        <p:spPr>
          <a:xfrm>
            <a:off x="351000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/>
          </p:nvPr>
        </p:nvSpPr>
        <p:spPr>
          <a:xfrm>
            <a:off x="652464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/>
          </p:nvPr>
        </p:nvSpPr>
        <p:spPr>
          <a:xfrm>
            <a:off x="49536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/>
          </p:nvPr>
        </p:nvSpPr>
        <p:spPr>
          <a:xfrm>
            <a:off x="351000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/>
          </p:nvPr>
        </p:nvSpPr>
        <p:spPr>
          <a:xfrm>
            <a:off x="652464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subTitle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PlaceHolder 1"/>
          <p:cNvSpPr>
            <a:spLocks noGrp="1"/>
          </p:cNvSpPr>
          <p:nvPr>
            <p:ph type="subTitle"/>
          </p:nvPr>
        </p:nvSpPr>
        <p:spPr>
          <a:xfrm>
            <a:off x="495360" y="273600"/>
            <a:ext cx="891612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4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PlaceHolder 3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0" name="PlaceHolder 5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3"/>
          <p:cNvSpPr>
            <a:spLocks noGrp="1"/>
          </p:cNvSpPr>
          <p:nvPr>
            <p:ph/>
          </p:nvPr>
        </p:nvSpPr>
        <p:spPr>
          <a:xfrm>
            <a:off x="351000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4" name="PlaceHolder 4"/>
          <p:cNvSpPr>
            <a:spLocks noGrp="1"/>
          </p:cNvSpPr>
          <p:nvPr>
            <p:ph/>
          </p:nvPr>
        </p:nvSpPr>
        <p:spPr>
          <a:xfrm>
            <a:off x="6524640" y="160452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5"/>
          <p:cNvSpPr>
            <a:spLocks noGrp="1"/>
          </p:cNvSpPr>
          <p:nvPr>
            <p:ph/>
          </p:nvPr>
        </p:nvSpPr>
        <p:spPr>
          <a:xfrm>
            <a:off x="49536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6"/>
          <p:cNvSpPr>
            <a:spLocks noGrp="1"/>
          </p:cNvSpPr>
          <p:nvPr>
            <p:ph/>
          </p:nvPr>
        </p:nvSpPr>
        <p:spPr>
          <a:xfrm>
            <a:off x="351000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7"/>
          <p:cNvSpPr>
            <a:spLocks noGrp="1"/>
          </p:cNvSpPr>
          <p:nvPr>
            <p:ph/>
          </p:nvPr>
        </p:nvSpPr>
        <p:spPr>
          <a:xfrm>
            <a:off x="6524640" y="3682080"/>
            <a:ext cx="28706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87000"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5064120" y="368208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95360" y="221040"/>
            <a:ext cx="8916120" cy="1250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49536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5064120" y="1604520"/>
            <a:ext cx="435096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495360" y="3682080"/>
            <a:ext cx="891612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95360" y="273600"/>
            <a:ext cx="891612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r>
              <a:rPr b="0" lang="ru-RU" sz="4400" spc="-1" strike="noStrike">
                <a:solidFill>
                  <a:srgbClr val="000000"/>
                </a:solidFill>
                <a:latin typeface="Arial"/>
              </a:rPr>
              <a:t>Для правки текста заглавия щёлкните мышью</a:t>
            </a:r>
            <a:endParaRPr b="0" lang="ru-RU" sz="4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95360" y="1604520"/>
            <a:ext cx="891612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Arial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800" spc="-1" strike="noStrike">
                <a:solidFill>
                  <a:srgbClr val="000000"/>
                </a:solidFill>
                <a:latin typeface="Arial"/>
              </a:rPr>
              <a:t>Второй уровень структуры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</a:rPr>
              <a:t>Третий уровень структуры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Arial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40.jpeg"/><Relationship Id="rId2" Type="http://schemas.openxmlformats.org/officeDocument/2006/relationships/image" Target="../media/image24.png"/><Relationship Id="rId3" Type="http://schemas.openxmlformats.org/officeDocument/2006/relationships/image" Target="../media/image41.jpeg"/><Relationship Id="rId4" Type="http://schemas.openxmlformats.org/officeDocument/2006/relationships/image" Target="../media/image42.png"/><Relationship Id="rId5" Type="http://schemas.openxmlformats.org/officeDocument/2006/relationships/image" Target="../media/image40.jpeg"/><Relationship Id="rId6" Type="http://schemas.openxmlformats.org/officeDocument/2006/relationships/slideLayout" Target="../slideLayouts/slideLayout37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chart" Target="../charts/chart57.xml"/><Relationship Id="rId2" Type="http://schemas.openxmlformats.org/officeDocument/2006/relationships/chart" Target="../charts/chart58.xml"/><Relationship Id="rId3" Type="http://schemas.openxmlformats.org/officeDocument/2006/relationships/image" Target="../media/image24.png"/><Relationship Id="rId4" Type="http://schemas.openxmlformats.org/officeDocument/2006/relationships/image" Target="../media/image43.png"/><Relationship Id="rId5" Type="http://schemas.openxmlformats.org/officeDocument/2006/relationships/image" Target="../media/image42.png"/><Relationship Id="rId6" Type="http://schemas.openxmlformats.org/officeDocument/2006/relationships/image" Target="../media/image27.png"/><Relationship Id="rId7" Type="http://schemas.openxmlformats.org/officeDocument/2006/relationships/image" Target="../media/image40.jpeg"/><Relationship Id="rId8" Type="http://schemas.openxmlformats.org/officeDocument/2006/relationships/image" Target="../media/image44.png"/><Relationship Id="rId9" Type="http://schemas.openxmlformats.org/officeDocument/2006/relationships/image" Target="../media/image26.png"/><Relationship Id="rId10" Type="http://schemas.openxmlformats.org/officeDocument/2006/relationships/slideLayout" Target="../slideLayouts/slideLayout37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16.png"/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png"/><Relationship Id="rId3" Type="http://schemas.openxmlformats.org/officeDocument/2006/relationships/image" Target="../media/image32.png"/><Relationship Id="rId4" Type="http://schemas.openxmlformats.org/officeDocument/2006/relationships/image" Target="../media/image17.png"/><Relationship Id="rId5" Type="http://schemas.openxmlformats.org/officeDocument/2006/relationships/image" Target="../media/image50.png"/><Relationship Id="rId6" Type="http://schemas.openxmlformats.org/officeDocument/2006/relationships/image" Target="../media/image51.png"/><Relationship Id="rId7" Type="http://schemas.openxmlformats.org/officeDocument/2006/relationships/image" Target="../media/image52.png"/><Relationship Id="rId8" Type="http://schemas.openxmlformats.org/officeDocument/2006/relationships/image" Target="../media/image53.png"/><Relationship Id="rId9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chart" Target="../charts/chart59.xml"/><Relationship Id="rId2" Type="http://schemas.openxmlformats.org/officeDocument/2006/relationships/chart" Target="../charts/chart60.xml"/><Relationship Id="rId3" Type="http://schemas.openxmlformats.org/officeDocument/2006/relationships/chart" Target="../charts/chart61.xml"/><Relationship Id="rId4" Type="http://schemas.openxmlformats.org/officeDocument/2006/relationships/chart" Target="../charts/chart62.xml"/><Relationship Id="rId5" Type="http://schemas.openxmlformats.org/officeDocument/2006/relationships/chart" Target="../charts/chart63.xml"/><Relationship Id="rId6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18.png"/><Relationship Id="rId4" Type="http://schemas.openxmlformats.org/officeDocument/2006/relationships/image" Target="../media/image56.pn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7" Type="http://schemas.openxmlformats.org/officeDocument/2006/relationships/image" Target="../media/image59.jpeg"/><Relationship Id="rId8" Type="http://schemas.openxmlformats.org/officeDocument/2006/relationships/image" Target="../media/image60.jpeg"/><Relationship Id="rId9" Type="http://schemas.openxmlformats.org/officeDocument/2006/relationships/image" Target="../media/image61.jpeg"/><Relationship Id="rId10" Type="http://schemas.openxmlformats.org/officeDocument/2006/relationships/image" Target="../media/image62.jpeg"/><Relationship Id="rId11" Type="http://schemas.openxmlformats.org/officeDocument/2006/relationships/slideLayout" Target="../slideLayouts/slideLayout4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63.jpeg"/><Relationship Id="rId2" Type="http://schemas.openxmlformats.org/officeDocument/2006/relationships/slideLayout" Target="../slideLayouts/slideLayout4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64.jpeg"/><Relationship Id="rId2" Type="http://schemas.openxmlformats.org/officeDocument/2006/relationships/slideLayout" Target="../slideLayouts/slideLayout4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5.jpeg"/><Relationship Id="rId2" Type="http://schemas.openxmlformats.org/officeDocument/2006/relationships/slideLayout" Target="../slideLayouts/slideLayout4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6.jpeg"/><Relationship Id="rId2" Type="http://schemas.openxmlformats.org/officeDocument/2006/relationships/image" Target="../media/image67.jpeg"/><Relationship Id="rId3" Type="http://schemas.openxmlformats.org/officeDocument/2006/relationships/image" Target="../media/image68.jpeg"/><Relationship Id="rId4" Type="http://schemas.openxmlformats.org/officeDocument/2006/relationships/image" Target="../media/image69.jpeg"/><Relationship Id="rId5" Type="http://schemas.openxmlformats.org/officeDocument/2006/relationships/image" Target="../media/image70.jpeg"/><Relationship Id="rId6" Type="http://schemas.openxmlformats.org/officeDocument/2006/relationships/slideLayout" Target="../slideLayouts/slideLayout4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" Target="slide4.xml"/><Relationship Id="rId2" Type="http://schemas.openxmlformats.org/officeDocument/2006/relationships/slide" Target="slide5.xml"/><Relationship Id="rId3" Type="http://schemas.openxmlformats.org/officeDocument/2006/relationships/slide" Target="slide6.xml"/><Relationship Id="rId4" Type="http://schemas.openxmlformats.org/officeDocument/2006/relationships/slide" Target="slide7.xml"/><Relationship Id="rId5" Type="http://schemas.openxmlformats.org/officeDocument/2006/relationships/slide" Target="slide8.xml"/><Relationship Id="rId6" Type="http://schemas.openxmlformats.org/officeDocument/2006/relationships/slide" Target="slide12.xml"/><Relationship Id="rId7" Type="http://schemas.openxmlformats.org/officeDocument/2006/relationships/slide" Target="slide13.xml"/><Relationship Id="rId8" Type="http://schemas.openxmlformats.org/officeDocument/2006/relationships/slide" Target="slide14.xml"/><Relationship Id="rId9" Type="http://schemas.openxmlformats.org/officeDocument/2006/relationships/slide" Target="slide19.xml"/><Relationship Id="rId10" Type="http://schemas.openxmlformats.org/officeDocument/2006/relationships/slide" Target="slide19.xml"/><Relationship Id="rId11" Type="http://schemas.openxmlformats.org/officeDocument/2006/relationships/slide" Target="slide20.xml"/><Relationship Id="rId12" Type="http://schemas.openxmlformats.org/officeDocument/2006/relationships/slide" Target="slide20.xml"/><Relationship Id="rId13" Type="http://schemas.openxmlformats.org/officeDocument/2006/relationships/slide" Target="slide22.xml"/><Relationship Id="rId14" Type="http://schemas.openxmlformats.org/officeDocument/2006/relationships/slide" Target="slide23.xml"/><Relationship Id="rId15" Type="http://schemas.openxmlformats.org/officeDocument/2006/relationships/slide" Target="slide23.xml"/><Relationship Id="rId16" Type="http://schemas.openxmlformats.org/officeDocument/2006/relationships/slide" Target="slide25.xml"/><Relationship Id="rId17" Type="http://schemas.openxmlformats.org/officeDocument/2006/relationships/slide" Target="slide28.xml"/><Relationship Id="rId18" Type="http://schemas.openxmlformats.org/officeDocument/2006/relationships/slide" Target="slide29.xml"/><Relationship Id="rId19" Type="http://schemas.openxmlformats.org/officeDocument/2006/relationships/slide" Target="slide31.xml"/><Relationship Id="rId20" Type="http://schemas.openxmlformats.org/officeDocument/2006/relationships/slide" Target="slide32.xml"/><Relationship Id="rId21" Type="http://schemas.openxmlformats.org/officeDocument/2006/relationships/slide" Target="slide34.xml"/><Relationship Id="rId22" Type="http://schemas.openxmlformats.org/officeDocument/2006/relationships/slide" Target="slide36.xml"/><Relationship Id="rId23" Type="http://schemas.openxmlformats.org/officeDocument/2006/relationships/slide" Target="slide37.xml"/><Relationship Id="rId24" Type="http://schemas.openxmlformats.org/officeDocument/2006/relationships/slide" Target="slide33.xml"/><Relationship Id="rId25" Type="http://schemas.openxmlformats.org/officeDocument/2006/relationships/slide" Target="slide26.xml"/><Relationship Id="rId26" Type="http://schemas.openxmlformats.org/officeDocument/2006/relationships/image" Target="../media/image4.jpeg"/><Relationship Id="rId27" Type="http://schemas.openxmlformats.org/officeDocument/2006/relationships/image" Target="../media/image1.jpeg"/><Relationship Id="rId28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1.png"/><Relationship Id="rId2" Type="http://schemas.openxmlformats.org/officeDocument/2006/relationships/image" Target="../media/image71.png"/><Relationship Id="rId3" Type="http://schemas.openxmlformats.org/officeDocument/2006/relationships/image" Target="../media/image72.png"/><Relationship Id="rId4" Type="http://schemas.openxmlformats.org/officeDocument/2006/relationships/image" Target="../media/image72.png"/><Relationship Id="rId5" Type="http://schemas.openxmlformats.org/officeDocument/2006/relationships/image" Target="../media/image72.png"/><Relationship Id="rId6" Type="http://schemas.openxmlformats.org/officeDocument/2006/relationships/image" Target="../media/image71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1.png"/><Relationship Id="rId10" Type="http://schemas.openxmlformats.org/officeDocument/2006/relationships/image" Target="../media/image71.png"/><Relationship Id="rId11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73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hyperlink" Target="http://www.rusprofile.ru/codes/14100" TargetMode="External"/><Relationship Id="rId2" Type="http://schemas.openxmlformats.org/officeDocument/2006/relationships/hyperlink" Target="http://www.rusprofile.ru/codes/14100" TargetMode="External"/><Relationship Id="rId3" Type="http://schemas.openxmlformats.org/officeDocument/2006/relationships/hyperlink" Target="http://www.rusprofile.ru/codes/321250" TargetMode="External"/><Relationship Id="rId4" Type="http://schemas.openxmlformats.org/officeDocument/2006/relationships/hyperlink" Target="http://www.rusprofile.ru/codes/107120" TargetMode="External"/><Relationship Id="rId5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74.png"/><Relationship Id="rId2" Type="http://schemas.openxmlformats.org/officeDocument/2006/relationships/image" Target="../media/image74.png"/><Relationship Id="rId3" Type="http://schemas.openxmlformats.org/officeDocument/2006/relationships/image" Target="../media/image75.png"/><Relationship Id="rId4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slideLayout" Target="../slideLayouts/slideLayout13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77.png"/><Relationship Id="rId2" Type="http://schemas.openxmlformats.org/officeDocument/2006/relationships/image" Target="../media/image78.png"/><Relationship Id="rId3" Type="http://schemas.openxmlformats.org/officeDocument/2006/relationships/image" Target="../media/image79.png"/><Relationship Id="rId4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image" Target="../media/image6.png"/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slideLayout" Target="../slideLayouts/slideLayout13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80.png"/><Relationship Id="rId2" Type="http://schemas.openxmlformats.org/officeDocument/2006/relationships/image" Target="../media/image81.png"/><Relationship Id="rId3" Type="http://schemas.openxmlformats.org/officeDocument/2006/relationships/image" Target="../media/image82.png"/><Relationship Id="rId4" Type="http://schemas.openxmlformats.org/officeDocument/2006/relationships/slideLayout" Target="../slideLayouts/slideLayout13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83.png"/><Relationship Id="rId2" Type="http://schemas.openxmlformats.org/officeDocument/2006/relationships/image" Target="../media/image84.png"/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31.png"/><Relationship Id="rId6" Type="http://schemas.openxmlformats.org/officeDocument/2006/relationships/image" Target="../media/image86.png"/><Relationship Id="rId7" Type="http://schemas.openxmlformats.org/officeDocument/2006/relationships/image" Target="../media/image85.png"/><Relationship Id="rId8" Type="http://schemas.openxmlformats.org/officeDocument/2006/relationships/image" Target="../media/image87.png"/><Relationship Id="rId9" Type="http://schemas.openxmlformats.org/officeDocument/2006/relationships/image" Target="../media/image86.png"/><Relationship Id="rId10" Type="http://schemas.openxmlformats.org/officeDocument/2006/relationships/image" Target="../media/image29.png"/><Relationship Id="rId11" Type="http://schemas.openxmlformats.org/officeDocument/2006/relationships/image" Target="../media/image20.png"/><Relationship Id="rId12" Type="http://schemas.openxmlformats.org/officeDocument/2006/relationships/slideLayout" Target="../slideLayouts/slideLayout61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2.png"/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9" Type="http://schemas.openxmlformats.org/officeDocument/2006/relationships/image" Target="../media/image72.png"/><Relationship Id="rId10" Type="http://schemas.openxmlformats.org/officeDocument/2006/relationships/image" Target="../media/image71.png"/><Relationship Id="rId11" Type="http://schemas.openxmlformats.org/officeDocument/2006/relationships/image" Target="../media/image72.png"/><Relationship Id="rId12" Type="http://schemas.openxmlformats.org/officeDocument/2006/relationships/image" Target="../media/image88.png"/><Relationship Id="rId13" Type="http://schemas.openxmlformats.org/officeDocument/2006/relationships/image" Target="../media/image88.png"/><Relationship Id="rId14" Type="http://schemas.openxmlformats.org/officeDocument/2006/relationships/image" Target="../media/image88.png"/><Relationship Id="rId15" Type="http://schemas.openxmlformats.org/officeDocument/2006/relationships/slideLayout" Target="../slideLayouts/slideLayout1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6" Type="http://schemas.openxmlformats.org/officeDocument/2006/relationships/image" Target="../media/image94.jpeg"/><Relationship Id="rId7" Type="http://schemas.openxmlformats.org/officeDocument/2006/relationships/slideLayout" Target="../slideLayouts/slideLayout13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4.jpeg"/><Relationship Id="rId3" Type="http://schemas.openxmlformats.org/officeDocument/2006/relationships/image" Target="../media/image4.jpeg"/><Relationship Id="rId4" Type="http://schemas.openxmlformats.org/officeDocument/2006/relationships/image" Target="../media/image4.jpeg"/><Relationship Id="rId5" Type="http://schemas.openxmlformats.org/officeDocument/2006/relationships/image" Target="../media/image4.jpeg"/><Relationship Id="rId6" Type="http://schemas.openxmlformats.org/officeDocument/2006/relationships/image" Target="../media/image4.jpeg"/><Relationship Id="rId7" Type="http://schemas.openxmlformats.org/officeDocument/2006/relationships/image" Target="../media/image4.jpeg"/><Relationship Id="rId8" Type="http://schemas.openxmlformats.org/officeDocument/2006/relationships/image" Target="../media/image4.jpeg"/><Relationship Id="rId9" Type="http://schemas.openxmlformats.org/officeDocument/2006/relationships/image" Target="../media/image4.jpeg"/><Relationship Id="rId10" Type="http://schemas.openxmlformats.org/officeDocument/2006/relationships/slideLayout" Target="../slideLayouts/slideLayout13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image" Target="../media/image95.png"/><Relationship Id="rId2" Type="http://schemas.openxmlformats.org/officeDocument/2006/relationships/image" Target="../media/image96.png"/><Relationship Id="rId3" Type="http://schemas.openxmlformats.org/officeDocument/2006/relationships/image" Target="../media/image31.png"/><Relationship Id="rId4" Type="http://schemas.openxmlformats.org/officeDocument/2006/relationships/image" Target="../media/image78.png"/><Relationship Id="rId5" Type="http://schemas.openxmlformats.org/officeDocument/2006/relationships/image" Target="../media/image97.png"/><Relationship Id="rId6" Type="http://schemas.openxmlformats.org/officeDocument/2006/relationships/image" Target="../media/image79.png"/><Relationship Id="rId7" Type="http://schemas.openxmlformats.org/officeDocument/2006/relationships/image" Target="../media/image77.png"/><Relationship Id="rId8" Type="http://schemas.openxmlformats.org/officeDocument/2006/relationships/image" Target="../media/image98.png"/><Relationship Id="rId9" Type="http://schemas.openxmlformats.org/officeDocument/2006/relationships/image" Target="../media/image77.png"/><Relationship Id="rId10" Type="http://schemas.openxmlformats.org/officeDocument/2006/relationships/image" Target="../media/image99.png"/><Relationship Id="rId11" Type="http://schemas.openxmlformats.org/officeDocument/2006/relationships/image" Target="../media/image100.png"/><Relationship Id="rId12" Type="http://schemas.openxmlformats.org/officeDocument/2006/relationships/slideLayout" Target="../slideLayouts/slideLayout13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image" Target="../media/image101.png"/><Relationship Id="rId2" Type="http://schemas.openxmlformats.org/officeDocument/2006/relationships/image" Target="../media/image102.png"/><Relationship Id="rId3" Type="http://schemas.openxmlformats.org/officeDocument/2006/relationships/hyperlink" Target="mailto:zam.ec.vu@yandex.ru" TargetMode="External"/><Relationship Id="rId4" Type="http://schemas.openxmlformats.org/officeDocument/2006/relationships/image" Target="../media/image20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20.png"/><Relationship Id="rId8" Type="http://schemas.openxmlformats.org/officeDocument/2006/relationships/image" Target="../media/image103.png"/><Relationship Id="rId9" Type="http://schemas.openxmlformats.org/officeDocument/2006/relationships/image" Target="../media/image104.png"/><Relationship Id="rId10" Type="http://schemas.openxmlformats.org/officeDocument/2006/relationships/image" Target="../media/image20.png"/><Relationship Id="rId11" Type="http://schemas.openxmlformats.org/officeDocument/2006/relationships/image" Target="../media/image103.png"/><Relationship Id="rId12" Type="http://schemas.openxmlformats.org/officeDocument/2006/relationships/image" Target="../media/image104.png"/><Relationship Id="rId13" Type="http://schemas.openxmlformats.org/officeDocument/2006/relationships/slideLayout" Target="../slideLayouts/slideLayout13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image" Target="../media/image1.jpeg"/><Relationship Id="rId5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jpeg"/><Relationship Id="rId7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chart" Target="../charts/chart55.xml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chart" Target="../charts/chart56.xml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7" Type="http://schemas.openxmlformats.org/officeDocument/2006/relationships/image" Target="../media/image30.png"/><Relationship Id="rId8" Type="http://schemas.openxmlformats.org/officeDocument/2006/relationships/image" Target="../media/image31.png"/><Relationship Id="rId9" Type="http://schemas.openxmlformats.org/officeDocument/2006/relationships/image" Target="../media/image32.png"/><Relationship Id="rId10" Type="http://schemas.openxmlformats.org/officeDocument/2006/relationships/image" Target="../media/image33.png"/><Relationship Id="rId11" Type="http://schemas.openxmlformats.org/officeDocument/2006/relationships/image" Target="../media/image34.png"/><Relationship Id="rId12" Type="http://schemas.openxmlformats.org/officeDocument/2006/relationships/image" Target="../media/image35.png"/><Relationship Id="rId13" Type="http://schemas.openxmlformats.org/officeDocument/2006/relationships/image" Target="../media/image36.png"/><Relationship Id="rId14" Type="http://schemas.openxmlformats.org/officeDocument/2006/relationships/image" Target="../media/image37.png"/><Relationship Id="rId15" Type="http://schemas.openxmlformats.org/officeDocument/2006/relationships/image" Target="../media/image38.png"/><Relationship Id="rId16" Type="http://schemas.openxmlformats.org/officeDocument/2006/relationships/image" Target="../media/image35.png"/><Relationship Id="rId17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9.jpeg"/><Relationship Id="rId2" Type="http://schemas.openxmlformats.org/officeDocument/2006/relationships/slideLayout" Target="../slideLayouts/slideLayout2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>
            <a:alpha val="4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Скругленный прямоугольник 17"/>
          <p:cNvSpPr/>
          <p:nvPr/>
        </p:nvSpPr>
        <p:spPr>
          <a:xfrm>
            <a:off x="7614000" y="158400"/>
            <a:ext cx="2143440" cy="717480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72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Вологодская область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Скругленный прямоугольник 62"/>
          <p:cNvSpPr/>
          <p:nvPr/>
        </p:nvSpPr>
        <p:spPr>
          <a:xfrm>
            <a:off x="9039600" y="158400"/>
            <a:ext cx="717480" cy="717480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0" name="TextBox 18"/>
          <p:cNvSpPr/>
          <p:nvPr/>
        </p:nvSpPr>
        <p:spPr>
          <a:xfrm>
            <a:off x="627120" y="4881600"/>
            <a:ext cx="7309080" cy="721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ВЕЛИКОУСТЮГСКИЙ МУНИЦИПАЛЬНЫЙ ОКРУГ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TextBox 39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@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МАТЕРИАЛ ПОДГОТОВЛЕН ПРОЕКТНЫМ ОФИСОМ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TextBox 50"/>
          <p:cNvSpPr/>
          <p:nvPr/>
        </p:nvSpPr>
        <p:spPr>
          <a:xfrm>
            <a:off x="7855200" y="3510000"/>
            <a:ext cx="1664640" cy="40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В РАМКЕ СЛЕДУЕТ КРУПНО РАЗМЕСТИТЬ ГЕРБ ВАШЕГО МУНИЦИПАЛИТЕТА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1"/>
          <a:srcRect l="17090" t="0" r="14501" b="10919"/>
          <a:stretch/>
        </p:blipFill>
        <p:spPr>
          <a:xfrm>
            <a:off x="9032400" y="158400"/>
            <a:ext cx="671760" cy="656280"/>
          </a:xfrm>
          <a:prstGeom prst="rect">
            <a:avLst/>
          </a:prstGeom>
          <a:ln w="0">
            <a:noFill/>
          </a:ln>
        </p:spPr>
      </p:pic>
      <p:sp>
        <p:nvSpPr>
          <p:cNvPr id="234" name=""/>
          <p:cNvSpPr/>
          <p:nvPr/>
        </p:nvSpPr>
        <p:spPr>
          <a:xfrm>
            <a:off x="436680" y="1256400"/>
            <a:ext cx="6877080" cy="2931120"/>
          </a:xfrm>
          <a:prstGeom prst="flowChartAlternateProcess">
            <a:avLst/>
          </a:prstGeom>
          <a:blipFill rotWithShape="0">
            <a:blip r:embed="rId2"/>
            <a:srcRect/>
            <a:stretch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35" name=""/>
          <p:cNvSpPr/>
          <p:nvPr/>
        </p:nvSpPr>
        <p:spPr>
          <a:xfrm>
            <a:off x="7560000" y="1256400"/>
            <a:ext cx="2143440" cy="2886480"/>
          </a:xfrm>
          <a:prstGeom prst="flowChartAlternateProcess">
            <a:avLst/>
          </a:prstGeom>
          <a:blipFill rotWithShape="0">
            <a:blip r:embed="rId3"/>
            <a:srcRect/>
            <a:stretch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TextBox 236"/>
          <p:cNvSpPr/>
          <p:nvPr/>
        </p:nvSpPr>
        <p:spPr>
          <a:xfrm>
            <a:off x="687240" y="61812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Агропромышленный комплекс, 2024 год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7" name="Скругленный прямоугольник 175"/>
          <p:cNvSpPr/>
          <p:nvPr/>
        </p:nvSpPr>
        <p:spPr>
          <a:xfrm>
            <a:off x="653040" y="218520"/>
            <a:ext cx="1647720" cy="270000"/>
          </a:xfrm>
          <a:prstGeom prst="roundRect">
            <a:avLst>
              <a:gd name="adj" fmla="val 22388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508" name="TextBox 239"/>
          <p:cNvSpPr/>
          <p:nvPr/>
        </p:nvSpPr>
        <p:spPr>
          <a:xfrm>
            <a:off x="687240" y="218520"/>
            <a:ext cx="1613520" cy="16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Сельское хозяйство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9" name="Скругленный прямоугольник 176"/>
          <p:cNvSpPr/>
          <p:nvPr/>
        </p:nvSpPr>
        <p:spPr>
          <a:xfrm>
            <a:off x="3666600" y="1072440"/>
            <a:ext cx="2185920" cy="765360"/>
          </a:xfrm>
          <a:prstGeom prst="roundRect">
            <a:avLst>
              <a:gd name="adj" fmla="val 29072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СПЕЦИАЛИЗАЦИЯ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0" name="Скругленный прямоугольник 177"/>
          <p:cNvSpPr/>
          <p:nvPr/>
        </p:nvSpPr>
        <p:spPr>
          <a:xfrm>
            <a:off x="3578040" y="2349000"/>
            <a:ext cx="2432160" cy="69588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животноводство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1" name="Скругленный прямоугольник 181"/>
          <p:cNvSpPr/>
          <p:nvPr/>
        </p:nvSpPr>
        <p:spPr>
          <a:xfrm>
            <a:off x="653040" y="2374920"/>
            <a:ext cx="2492280" cy="66276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птицеводство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2" name="Скругленный прямоугольник 182"/>
          <p:cNvSpPr/>
          <p:nvPr/>
        </p:nvSpPr>
        <p:spPr>
          <a:xfrm>
            <a:off x="6304680" y="2320920"/>
            <a:ext cx="3093480" cy="69624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растениеводство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Скругленный прямоугольник 183"/>
          <p:cNvSpPr/>
          <p:nvPr/>
        </p:nvSpPr>
        <p:spPr>
          <a:xfrm flipH="1">
            <a:off x="6796800" y="3468600"/>
            <a:ext cx="2374560" cy="275400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4" name="Скругленный прямоугольник 184"/>
          <p:cNvSpPr/>
          <p:nvPr/>
        </p:nvSpPr>
        <p:spPr>
          <a:xfrm flipH="1">
            <a:off x="3553200" y="3468600"/>
            <a:ext cx="2459160" cy="275400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15" name="Скругленный прямоугольник 185"/>
          <p:cNvSpPr/>
          <p:nvPr/>
        </p:nvSpPr>
        <p:spPr>
          <a:xfrm flipH="1">
            <a:off x="649080" y="3465000"/>
            <a:ext cx="2284560" cy="172908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516" name="Рисунок 78" descr=""/>
          <p:cNvPicPr/>
          <p:nvPr/>
        </p:nvPicPr>
        <p:blipFill>
          <a:blip r:embed="rId1"/>
          <a:stretch/>
        </p:blipFill>
        <p:spPr>
          <a:xfrm>
            <a:off x="5040000" y="4069440"/>
            <a:ext cx="509040" cy="335880"/>
          </a:xfrm>
          <a:prstGeom prst="rect">
            <a:avLst/>
          </a:prstGeom>
          <a:ln w="0">
            <a:noFill/>
          </a:ln>
        </p:spPr>
      </p:pic>
      <p:pic>
        <p:nvPicPr>
          <p:cNvPr id="517" name="Рисунок 82" descr="Посевы со сплошной заливкой"/>
          <p:cNvPicPr/>
          <p:nvPr/>
        </p:nvPicPr>
        <p:blipFill>
          <a:blip r:embed="rId2"/>
          <a:stretch/>
        </p:blipFill>
        <p:spPr>
          <a:xfrm>
            <a:off x="8462160" y="418392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518" name="Рисунок 85" descr=""/>
          <p:cNvPicPr/>
          <p:nvPr/>
        </p:nvPicPr>
        <p:blipFill>
          <a:blip r:embed="rId3"/>
          <a:stretch/>
        </p:blipFill>
        <p:spPr>
          <a:xfrm flipH="1">
            <a:off x="2140200" y="4170600"/>
            <a:ext cx="410040" cy="410040"/>
          </a:xfrm>
          <a:prstGeom prst="rect">
            <a:avLst/>
          </a:prstGeom>
          <a:ln w="0">
            <a:noFill/>
          </a:ln>
        </p:spPr>
      </p:pic>
      <p:sp>
        <p:nvSpPr>
          <p:cNvPr id="519" name="Прямоугольник 13"/>
          <p:cNvSpPr/>
          <p:nvPr/>
        </p:nvSpPr>
        <p:spPr>
          <a:xfrm>
            <a:off x="3923640" y="5226480"/>
            <a:ext cx="1190520" cy="326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производство мяса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0" name="Прямоугольник 14"/>
          <p:cNvSpPr/>
          <p:nvPr/>
        </p:nvSpPr>
        <p:spPr>
          <a:xfrm>
            <a:off x="3804480" y="3439440"/>
            <a:ext cx="1101600" cy="41004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521" name="Прямоугольник 15"/>
          <p:cNvSpPr/>
          <p:nvPr/>
        </p:nvSpPr>
        <p:spPr>
          <a:xfrm>
            <a:off x="3804480" y="3439440"/>
            <a:ext cx="1101600" cy="4906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522" name="Прямоугольник 16"/>
          <p:cNvSpPr/>
          <p:nvPr/>
        </p:nvSpPr>
        <p:spPr>
          <a:xfrm>
            <a:off x="3904920" y="3567240"/>
            <a:ext cx="1463760" cy="326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31 470 кг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3" name="Прямоугольник 17"/>
          <p:cNvSpPr/>
          <p:nvPr/>
        </p:nvSpPr>
        <p:spPr>
          <a:xfrm>
            <a:off x="918360" y="4235400"/>
            <a:ext cx="1190520" cy="326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производство яйца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4" name="Прямоугольник 18"/>
          <p:cNvSpPr/>
          <p:nvPr/>
        </p:nvSpPr>
        <p:spPr>
          <a:xfrm>
            <a:off x="7143840" y="4066200"/>
            <a:ext cx="1190520" cy="326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валовый сбор зерна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5" name="Прямоугольник 19"/>
          <p:cNvSpPr/>
          <p:nvPr/>
        </p:nvSpPr>
        <p:spPr>
          <a:xfrm>
            <a:off x="775440" y="3656520"/>
            <a:ext cx="1555200" cy="53532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22,7 млн. штук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6" name="Прямоугольник 20"/>
          <p:cNvSpPr/>
          <p:nvPr/>
        </p:nvSpPr>
        <p:spPr>
          <a:xfrm>
            <a:off x="7188120" y="3522960"/>
            <a:ext cx="1277280" cy="326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6500 тонн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7" name="Прямоугольник 21"/>
          <p:cNvSpPr/>
          <p:nvPr/>
        </p:nvSpPr>
        <p:spPr>
          <a:xfrm>
            <a:off x="7163280" y="4821120"/>
            <a:ext cx="1375920" cy="3934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6300 тонн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8" name="Прямоугольник 22"/>
          <p:cNvSpPr/>
          <p:nvPr/>
        </p:nvSpPr>
        <p:spPr>
          <a:xfrm>
            <a:off x="7095600" y="5271480"/>
            <a:ext cx="1287000" cy="32688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валовый сбор картофеля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9" name="Рисунок 91" descr="Растущее семечко со сплошной заливкой"/>
          <p:cNvPicPr/>
          <p:nvPr/>
        </p:nvPicPr>
        <p:blipFill>
          <a:blip r:embed="rId4"/>
          <a:stretch/>
        </p:blipFill>
        <p:spPr>
          <a:xfrm>
            <a:off x="8475120" y="555948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530" name="Прямоугольник 23"/>
          <p:cNvSpPr/>
          <p:nvPr/>
        </p:nvSpPr>
        <p:spPr>
          <a:xfrm>
            <a:off x="3816360" y="3928320"/>
            <a:ext cx="1190520" cy="50436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производство молока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1" name="Рисунок 93" descr=""/>
          <p:cNvPicPr/>
          <p:nvPr/>
        </p:nvPicPr>
        <p:blipFill>
          <a:blip r:embed="rId5"/>
          <a:stretch/>
        </p:blipFill>
        <p:spPr>
          <a:xfrm>
            <a:off x="5124240" y="5273640"/>
            <a:ext cx="509040" cy="335880"/>
          </a:xfrm>
          <a:prstGeom prst="rect">
            <a:avLst/>
          </a:prstGeom>
          <a:ln w="0">
            <a:noFill/>
          </a:ln>
        </p:spPr>
      </p:pic>
      <p:sp>
        <p:nvSpPr>
          <p:cNvPr id="532" name="Прямоугольник 24"/>
          <p:cNvSpPr/>
          <p:nvPr/>
        </p:nvSpPr>
        <p:spPr>
          <a:xfrm>
            <a:off x="3888720" y="4794840"/>
            <a:ext cx="1422360" cy="279000"/>
          </a:xfrm>
          <a:prstGeom prst="rect">
            <a:avLst/>
          </a:prstGeom>
          <a:noFill/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800" spc="-1" strike="noStrike">
                <a:solidFill>
                  <a:schemeClr val="accent1">
                    <a:lumMod val="75000"/>
                  </a:schemeClr>
                </a:solidFill>
                <a:latin typeface="Arial"/>
                <a:ea typeface="DejaVu Sans"/>
              </a:rPr>
              <a:t>815,0 тонн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Скругленный прямоугольник 187"/>
          <p:cNvSpPr/>
          <p:nvPr/>
        </p:nvSpPr>
        <p:spPr>
          <a:xfrm>
            <a:off x="650160" y="181080"/>
            <a:ext cx="1647720" cy="270000"/>
          </a:xfrm>
          <a:prstGeom prst="roundRect">
            <a:avLst>
              <a:gd name="adj" fmla="val 22388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534" name="TextBox 241"/>
          <p:cNvSpPr/>
          <p:nvPr/>
        </p:nvSpPr>
        <p:spPr>
          <a:xfrm>
            <a:off x="687240" y="218520"/>
            <a:ext cx="1613520" cy="16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Сельское хозяйство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5" name="TextBox 242"/>
          <p:cNvSpPr/>
          <p:nvPr/>
        </p:nvSpPr>
        <p:spPr>
          <a:xfrm>
            <a:off x="687240" y="61812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Агропромышленный комплекс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536" name=""/>
          <p:cNvGraphicFramePr/>
          <p:nvPr/>
        </p:nvGraphicFramePr>
        <p:xfrm>
          <a:off x="898200" y="1293120"/>
          <a:ext cx="3492360" cy="1741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37" name="Скругленный прямоугольник 188"/>
          <p:cNvSpPr/>
          <p:nvPr/>
        </p:nvSpPr>
        <p:spPr>
          <a:xfrm>
            <a:off x="5095440" y="1214280"/>
            <a:ext cx="4538880" cy="206748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3a5f8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538" name="Скругленный прямоугольник 189"/>
          <p:cNvSpPr/>
          <p:nvPr/>
        </p:nvSpPr>
        <p:spPr>
          <a:xfrm>
            <a:off x="535680" y="1202760"/>
            <a:ext cx="4328640" cy="197136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3a5f8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graphicFrame>
        <p:nvGraphicFramePr>
          <p:cNvPr id="539" name=""/>
          <p:cNvGraphicFramePr/>
          <p:nvPr/>
        </p:nvGraphicFramePr>
        <p:xfrm>
          <a:off x="5458320" y="1280160"/>
          <a:ext cx="3575520" cy="206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40" name="Скругленный прямоугольник 190"/>
          <p:cNvSpPr/>
          <p:nvPr/>
        </p:nvSpPr>
        <p:spPr>
          <a:xfrm>
            <a:off x="485280" y="4116240"/>
            <a:ext cx="4293360" cy="2250360"/>
          </a:xfrm>
          <a:prstGeom prst="roundRect">
            <a:avLst>
              <a:gd name="adj" fmla="val 16667"/>
            </a:avLst>
          </a:prstGeom>
          <a:noFill/>
          <a:ln w="12600">
            <a:solidFill>
              <a:srgbClr val="3a5f8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  <p:sp>
        <p:nvSpPr>
          <p:cNvPr id="541" name="TextBox 243"/>
          <p:cNvSpPr/>
          <p:nvPr/>
        </p:nvSpPr>
        <p:spPr>
          <a:xfrm>
            <a:off x="1332360" y="4559040"/>
            <a:ext cx="2096640" cy="131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яровые зерновые 3700 га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2" name="Рисунок 98" descr="Посевы со сплошной заливкой"/>
          <p:cNvPicPr/>
          <p:nvPr/>
        </p:nvPicPr>
        <p:blipFill>
          <a:blip r:embed="rId3"/>
          <a:stretch/>
        </p:blipFill>
        <p:spPr>
          <a:xfrm>
            <a:off x="767160" y="4452840"/>
            <a:ext cx="322920" cy="289080"/>
          </a:xfrm>
          <a:prstGeom prst="rect">
            <a:avLst/>
          </a:prstGeom>
          <a:ln w="0">
            <a:noFill/>
          </a:ln>
        </p:spPr>
      </p:pic>
      <p:sp>
        <p:nvSpPr>
          <p:cNvPr id="543" name="TextBox 244"/>
          <p:cNvSpPr/>
          <p:nvPr/>
        </p:nvSpPr>
        <p:spPr>
          <a:xfrm>
            <a:off x="1328760" y="5202360"/>
            <a:ext cx="209664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однолетние травы 1500 га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4" name="Рисунок 99" descr="Растение со сплошной заливкой"/>
          <p:cNvPicPr/>
          <p:nvPr/>
        </p:nvPicPr>
        <p:blipFill>
          <a:blip r:embed="rId4"/>
          <a:stretch/>
        </p:blipFill>
        <p:spPr>
          <a:xfrm>
            <a:off x="792360" y="5142240"/>
            <a:ext cx="289080" cy="295200"/>
          </a:xfrm>
          <a:prstGeom prst="rect">
            <a:avLst/>
          </a:prstGeom>
          <a:ln w="0">
            <a:noFill/>
          </a:ln>
        </p:spPr>
      </p:pic>
      <p:sp>
        <p:nvSpPr>
          <p:cNvPr id="545" name="TextBox 245"/>
          <p:cNvSpPr/>
          <p:nvPr/>
        </p:nvSpPr>
        <p:spPr>
          <a:xfrm>
            <a:off x="1328760" y="5583600"/>
            <a:ext cx="209664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картофель 160 га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TextBox 246"/>
          <p:cNvSpPr/>
          <p:nvPr/>
        </p:nvSpPr>
        <p:spPr>
          <a:xfrm>
            <a:off x="1330920" y="4858560"/>
            <a:ext cx="2096640" cy="18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многолетние травы 5600 га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7" name="TextBox 247"/>
          <p:cNvSpPr/>
          <p:nvPr/>
        </p:nvSpPr>
        <p:spPr>
          <a:xfrm>
            <a:off x="1328760" y="5900760"/>
            <a:ext cx="2096640" cy="13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подсев трав 1300 га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8" name="Рисунок 101" descr="Растущее семечко со сплошной заливкой"/>
          <p:cNvPicPr/>
          <p:nvPr/>
        </p:nvPicPr>
        <p:blipFill>
          <a:blip r:embed="rId5"/>
          <a:stretch/>
        </p:blipFill>
        <p:spPr>
          <a:xfrm>
            <a:off x="781920" y="5459040"/>
            <a:ext cx="319320" cy="307080"/>
          </a:xfrm>
          <a:prstGeom prst="rect">
            <a:avLst/>
          </a:prstGeom>
          <a:ln w="0">
            <a:noFill/>
          </a:ln>
        </p:spPr>
      </p:pic>
      <p:pic>
        <p:nvPicPr>
          <p:cNvPr id="549" name="Рисунок 104" descr="Сельское хозяйство со сплошной заливкой"/>
          <p:cNvPicPr/>
          <p:nvPr/>
        </p:nvPicPr>
        <p:blipFill>
          <a:blip r:embed="rId6"/>
          <a:stretch/>
        </p:blipFill>
        <p:spPr>
          <a:xfrm>
            <a:off x="757440" y="4771440"/>
            <a:ext cx="336240" cy="308880"/>
          </a:xfrm>
          <a:prstGeom prst="rect">
            <a:avLst/>
          </a:prstGeom>
          <a:ln w="0">
            <a:noFill/>
          </a:ln>
        </p:spPr>
      </p:pic>
      <p:sp>
        <p:nvSpPr>
          <p:cNvPr id="550" name="Скругленный прямоугольник 191"/>
          <p:cNvSpPr/>
          <p:nvPr/>
        </p:nvSpPr>
        <p:spPr>
          <a:xfrm>
            <a:off x="5095440" y="4116240"/>
            <a:ext cx="4538880" cy="2250360"/>
          </a:xfrm>
          <a:prstGeom prst="roundRect">
            <a:avLst>
              <a:gd name="adj" fmla="val 24486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51" name="Скругленный прямоугольник 192"/>
          <p:cNvSpPr/>
          <p:nvPr/>
        </p:nvSpPr>
        <p:spPr>
          <a:xfrm>
            <a:off x="6374520" y="4309560"/>
            <a:ext cx="844920" cy="3560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+686 голов или 11%</a:t>
            </a:r>
            <a:r>
              <a:rPr b="1" lang="en-US" sz="900" spc="-1" strike="noStrike">
                <a:solidFill>
                  <a:srgbClr val="4756a0"/>
                </a:solidFill>
                <a:latin typeface="Arial"/>
                <a:ea typeface="DejaVu Sans"/>
              </a:rPr>
              <a:t>**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2" name="TextBox 248"/>
          <p:cNvSpPr/>
          <p:nvPr/>
        </p:nvSpPr>
        <p:spPr>
          <a:xfrm>
            <a:off x="5458320" y="4616640"/>
            <a:ext cx="88380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7208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голов КРС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TextBox 249"/>
          <p:cNvSpPr/>
          <p:nvPr/>
        </p:nvSpPr>
        <p:spPr>
          <a:xfrm>
            <a:off x="5402880" y="5037480"/>
            <a:ext cx="1550160" cy="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содержится в сельхозпредприятиях и КФХ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4" name="TextBox 250"/>
          <p:cNvSpPr/>
          <p:nvPr/>
        </p:nvSpPr>
        <p:spPr>
          <a:xfrm>
            <a:off x="7131960" y="4710960"/>
            <a:ext cx="1519200" cy="4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из них — 3512 коров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5" name="Скругленный прямоугольник 193"/>
          <p:cNvSpPr/>
          <p:nvPr/>
        </p:nvSpPr>
        <p:spPr>
          <a:xfrm>
            <a:off x="8660880" y="4452840"/>
            <a:ext cx="835920" cy="50256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+164 голов или 5%</a:t>
            </a:r>
            <a:r>
              <a:rPr b="1" lang="en-US" sz="900" spc="-1" strike="noStrike">
                <a:solidFill>
                  <a:srgbClr val="4756a0"/>
                </a:solidFill>
                <a:latin typeface="Arial"/>
                <a:ea typeface="DejaVu Sans"/>
              </a:rPr>
              <a:t>**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6" name="TextBox 251"/>
          <p:cNvSpPr/>
          <p:nvPr/>
        </p:nvSpPr>
        <p:spPr>
          <a:xfrm>
            <a:off x="5458320" y="5494320"/>
            <a:ext cx="88380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9498 кг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7" name="TextBox 252"/>
          <p:cNvSpPr/>
          <p:nvPr/>
        </p:nvSpPr>
        <p:spPr>
          <a:xfrm>
            <a:off x="5419080" y="5804280"/>
            <a:ext cx="1550160" cy="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Надой на корову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8" name="Скругленный прямоугольник 194"/>
          <p:cNvSpPr/>
          <p:nvPr/>
        </p:nvSpPr>
        <p:spPr>
          <a:xfrm>
            <a:off x="6299640" y="5496480"/>
            <a:ext cx="731160" cy="2858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+95 кг или 1%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9" name="Рисунок 106" descr=""/>
          <p:cNvPicPr/>
          <p:nvPr/>
        </p:nvPicPr>
        <p:blipFill>
          <a:blip r:embed="rId7"/>
          <a:stretch/>
        </p:blipFill>
        <p:spPr>
          <a:xfrm>
            <a:off x="6779160" y="5874840"/>
            <a:ext cx="509040" cy="335880"/>
          </a:xfrm>
          <a:prstGeom prst="rect">
            <a:avLst/>
          </a:prstGeom>
          <a:ln w="0">
            <a:noFill/>
          </a:ln>
        </p:spPr>
      </p:pic>
      <p:sp>
        <p:nvSpPr>
          <p:cNvPr id="560" name="TextBox 254"/>
          <p:cNvSpPr/>
          <p:nvPr/>
        </p:nvSpPr>
        <p:spPr>
          <a:xfrm>
            <a:off x="3681360" y="4586760"/>
            <a:ext cx="892080" cy="49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400 ц/га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Урожайность картофеля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1" name="TextBox 255"/>
          <p:cNvSpPr/>
          <p:nvPr/>
        </p:nvSpPr>
        <p:spPr>
          <a:xfrm>
            <a:off x="3561480" y="5734080"/>
            <a:ext cx="1036080" cy="421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1 место по области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2" name="Рисунок 108" descr="Перемотка назад со сплошной заливкой"/>
          <p:cNvPicPr/>
          <p:nvPr/>
        </p:nvPicPr>
        <p:blipFill>
          <a:blip r:embed="rId8"/>
          <a:stretch/>
        </p:blipFill>
        <p:spPr>
          <a:xfrm rot="16200000">
            <a:off x="3853800" y="523368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563" name="Скругленный прямоугольник 195"/>
          <p:cNvSpPr/>
          <p:nvPr/>
        </p:nvSpPr>
        <p:spPr>
          <a:xfrm>
            <a:off x="535680" y="3341520"/>
            <a:ext cx="4242960" cy="69192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структура посевных площадей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4" name="Скругленный прямоугольник 196"/>
          <p:cNvSpPr/>
          <p:nvPr/>
        </p:nvSpPr>
        <p:spPr>
          <a:xfrm>
            <a:off x="5095440" y="3349440"/>
            <a:ext cx="4538880" cy="69192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основные показатели животноводства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5" name="TextBox 256"/>
          <p:cNvSpPr/>
          <p:nvPr/>
        </p:nvSpPr>
        <p:spPr>
          <a:xfrm>
            <a:off x="7671960" y="5501520"/>
            <a:ext cx="113400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30533 тонн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6" name="TextBox 257"/>
          <p:cNvSpPr/>
          <p:nvPr/>
        </p:nvSpPr>
        <p:spPr>
          <a:xfrm>
            <a:off x="7727040" y="5804280"/>
            <a:ext cx="1550160" cy="81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реализовано молока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7" name="Скругленный прямоугольник 197"/>
          <p:cNvSpPr/>
          <p:nvPr/>
        </p:nvSpPr>
        <p:spPr>
          <a:xfrm>
            <a:off x="8816040" y="5301000"/>
            <a:ext cx="741240" cy="4402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+1839 тонн или 6,4%</a:t>
            </a:r>
            <a:r>
              <a:rPr b="1" lang="en-US" sz="900" spc="-1" strike="noStrike">
                <a:solidFill>
                  <a:srgbClr val="4756a0"/>
                </a:solidFill>
                <a:latin typeface="Arial"/>
                <a:ea typeface="DejaVu Sans"/>
              </a:rPr>
              <a:t>**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68" name="Рисунок 3" descr="Холмы со сплошной заливкой"/>
          <p:cNvPicPr/>
          <p:nvPr/>
        </p:nvPicPr>
        <p:blipFill>
          <a:blip r:embed="rId9"/>
          <a:stretch/>
        </p:blipFill>
        <p:spPr>
          <a:xfrm>
            <a:off x="744120" y="5768280"/>
            <a:ext cx="357120" cy="35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Скругленный прямоугольник 248"/>
          <p:cNvSpPr/>
          <p:nvPr/>
        </p:nvSpPr>
        <p:spPr>
          <a:xfrm>
            <a:off x="7599600" y="2269800"/>
            <a:ext cx="2185920" cy="402948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70" name="Скругленный прямоугольник 249"/>
          <p:cNvSpPr/>
          <p:nvPr/>
        </p:nvSpPr>
        <p:spPr>
          <a:xfrm>
            <a:off x="7599600" y="1376640"/>
            <a:ext cx="2185920" cy="76536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96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КУЛЬТУРА И ИСКУССТВО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1" name="TextBox 253"/>
          <p:cNvSpPr/>
          <p:nvPr/>
        </p:nvSpPr>
        <p:spPr>
          <a:xfrm>
            <a:off x="7797600" y="2528280"/>
            <a:ext cx="170496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29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клубных учреждений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2" name="TextBox 258"/>
          <p:cNvSpPr/>
          <p:nvPr/>
        </p:nvSpPr>
        <p:spPr>
          <a:xfrm>
            <a:off x="7794000" y="4773600"/>
            <a:ext cx="200304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театр Деда Мороза для детей и молодежи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3" name="TextBox 261"/>
          <p:cNvSpPr/>
          <p:nvPr/>
        </p:nvSpPr>
        <p:spPr>
          <a:xfrm>
            <a:off x="7797600" y="4345200"/>
            <a:ext cx="199944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18" strike="noStrike">
                <a:solidFill>
                  <a:srgbClr val="4756a0"/>
                </a:solidFill>
                <a:latin typeface="Arial"/>
                <a:ea typeface="DejaVu Sans"/>
              </a:rPr>
              <a:t>парк культуры и отдыха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TextBox 264"/>
          <p:cNvSpPr/>
          <p:nvPr/>
        </p:nvSpPr>
        <p:spPr>
          <a:xfrm>
            <a:off x="7797600" y="3429360"/>
            <a:ext cx="89064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21" strike="noStrike">
                <a:solidFill>
                  <a:srgbClr val="4756a0"/>
                </a:solidFill>
                <a:latin typeface="Arial"/>
                <a:ea typeface="DejaVu Sans"/>
              </a:rPr>
              <a:t>1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18" strike="noStrike">
                <a:solidFill>
                  <a:srgbClr val="4756a0"/>
                </a:solidFill>
                <a:latin typeface="Arial"/>
                <a:ea typeface="DejaVu Sans"/>
              </a:rPr>
              <a:t>архив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5" name="TextBox 269"/>
          <p:cNvSpPr/>
          <p:nvPr/>
        </p:nvSpPr>
        <p:spPr>
          <a:xfrm>
            <a:off x="7761600" y="2993040"/>
            <a:ext cx="88596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31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библиотека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6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СОЦИАЛЬНАЯ ИНФРАСТРУКТУРА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Скругленный прямоугольник 1"/>
          <p:cNvSpPr/>
          <p:nvPr/>
        </p:nvSpPr>
        <p:spPr>
          <a:xfrm>
            <a:off x="627120" y="163800"/>
            <a:ext cx="180144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социальная инфраструктура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8" name="PlaceHolder 1"/>
          <p:cNvSpPr>
            <a:spLocks noGrp="1"/>
          </p:cNvSpPr>
          <p:nvPr>
            <p:ph type="sldNum" idx="4"/>
          </p:nvPr>
        </p:nvSpPr>
        <p:spPr>
          <a:xfrm>
            <a:off x="8870400" y="63900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79" name="Скругленный прямоугольник 6"/>
          <p:cNvSpPr/>
          <p:nvPr/>
        </p:nvSpPr>
        <p:spPr>
          <a:xfrm>
            <a:off x="606960" y="2264400"/>
            <a:ext cx="2185920" cy="402948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80" name="Скругленный прямоугольник 8"/>
          <p:cNvSpPr/>
          <p:nvPr/>
        </p:nvSpPr>
        <p:spPr>
          <a:xfrm>
            <a:off x="627120" y="1376640"/>
            <a:ext cx="2185920" cy="76536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96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ОБРАЗОВАНИЕ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81" name="Рисунок 37" descr=""/>
          <p:cNvPicPr/>
          <p:nvPr/>
        </p:nvPicPr>
        <p:blipFill>
          <a:blip r:embed="rId1"/>
          <a:stretch/>
        </p:blipFill>
        <p:spPr>
          <a:xfrm>
            <a:off x="1545120" y="146304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582" name="Прямая соединительная линия 52"/>
          <p:cNvSpPr/>
          <p:nvPr/>
        </p:nvSpPr>
        <p:spPr>
          <a:xfrm>
            <a:off x="1720440" y="2439720"/>
            <a:ext cx="360" cy="3687480"/>
          </a:xfrm>
          <a:custGeom>
            <a:avLst/>
            <a:gdLst>
              <a:gd name="textAreaLeft" fmla="*/ 0 w 360"/>
              <a:gd name="textAreaRight" fmla="*/ 2880 w 360"/>
              <a:gd name="textAreaTop" fmla="*/ 0 h 3687480"/>
              <a:gd name="textAreaBottom" fmla="*/ 3688560 h 3687480"/>
            </a:gdLst>
            <a:ahLst/>
            <a:rect l="textAreaLeft" t="textAreaTop" r="textAreaRight" b="textAreaBottom"/>
            <a:pathLst>
              <a:path w="1024" h="3697687">
                <a:moveTo>
                  <a:pt x="0" y="0"/>
                </a:moveTo>
                <a:lnTo>
                  <a:pt x="0" y="3697687"/>
                </a:lnTo>
              </a:path>
            </a:pathLst>
          </a:custGeom>
          <a:solidFill>
            <a:srgbClr val="729fcf"/>
          </a:solidFill>
          <a:ln w="126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83" name="TextBox 34"/>
          <p:cNvSpPr/>
          <p:nvPr/>
        </p:nvSpPr>
        <p:spPr>
          <a:xfrm>
            <a:off x="745560" y="2963520"/>
            <a:ext cx="88812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20 </a:t>
            </a: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учреждени</a:t>
            </a:r>
            <a:r>
              <a:rPr b="1" lang="ru-RU" sz="1100" spc="-18" strike="noStrike">
                <a:solidFill>
                  <a:srgbClr val="4756a0"/>
                </a:solidFill>
                <a:latin typeface="Arial"/>
                <a:ea typeface="DejaVu Sans"/>
              </a:rPr>
              <a:t>й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4" name="TextBox 35"/>
          <p:cNvSpPr/>
          <p:nvPr/>
        </p:nvSpPr>
        <p:spPr>
          <a:xfrm>
            <a:off x="761400" y="3359520"/>
            <a:ext cx="723960" cy="23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дошкольного образования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5" name="Скругленный прямоугольник 53"/>
          <p:cNvSpPr/>
          <p:nvPr/>
        </p:nvSpPr>
        <p:spPr>
          <a:xfrm>
            <a:off x="1312200" y="2748240"/>
            <a:ext cx="334440" cy="16992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37,4 %</a:t>
            </a:r>
            <a:r>
              <a:rPr b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6" name="TextBox 113"/>
          <p:cNvSpPr/>
          <p:nvPr/>
        </p:nvSpPr>
        <p:spPr>
          <a:xfrm>
            <a:off x="1756800" y="3049560"/>
            <a:ext cx="99180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21" strike="noStrike">
                <a:solidFill>
                  <a:srgbClr val="a6a6a6"/>
                </a:solidFill>
                <a:latin typeface="Arial"/>
                <a:ea typeface="DejaVu Sans"/>
              </a:rPr>
              <a:t>3128 </a:t>
            </a:r>
            <a:r>
              <a:rPr b="1" lang="ru-RU" sz="1100" spc="-21" strike="noStrike">
                <a:solidFill>
                  <a:srgbClr val="a6a6a6"/>
                </a:solidFill>
                <a:latin typeface="Arial"/>
                <a:ea typeface="DejaVu Sans"/>
              </a:rPr>
              <a:t>обучаю</a:t>
            </a:r>
            <a:r>
              <a:rPr b="1" lang="ru-RU" sz="1100" spc="-18" strike="noStrike">
                <a:solidFill>
                  <a:srgbClr val="a6a6a6"/>
                </a:solidFill>
                <a:latin typeface="Arial"/>
                <a:ea typeface="DejaVu Sans"/>
              </a:rPr>
              <a:t>щихся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7" name="TextBox 165"/>
          <p:cNvSpPr/>
          <p:nvPr/>
        </p:nvSpPr>
        <p:spPr>
          <a:xfrm>
            <a:off x="761400" y="5083200"/>
            <a:ext cx="88524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25 </a:t>
            </a: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учреждений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8" name="TextBox 166"/>
          <p:cNvSpPr/>
          <p:nvPr/>
        </p:nvSpPr>
        <p:spPr>
          <a:xfrm>
            <a:off x="798840" y="5515200"/>
            <a:ext cx="723960" cy="23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школьного образования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9" name="Скругленный прямоугольник 167"/>
          <p:cNvSpPr/>
          <p:nvPr/>
        </p:nvSpPr>
        <p:spPr>
          <a:xfrm>
            <a:off x="1288440" y="4989600"/>
            <a:ext cx="334440" cy="16992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47,7 %</a:t>
            </a:r>
            <a:r>
              <a:rPr b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0" name="TextBox 169"/>
          <p:cNvSpPr/>
          <p:nvPr/>
        </p:nvSpPr>
        <p:spPr>
          <a:xfrm>
            <a:off x="1756440" y="5180400"/>
            <a:ext cx="96444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21" strike="noStrike">
                <a:solidFill>
                  <a:srgbClr val="a6a6a6"/>
                </a:solidFill>
                <a:latin typeface="Arial"/>
                <a:ea typeface="DejaVu Sans"/>
              </a:rPr>
              <a:t>6455 </a:t>
            </a:r>
            <a:r>
              <a:rPr b="1" lang="ru-RU" sz="1100" spc="-21" strike="noStrike">
                <a:solidFill>
                  <a:srgbClr val="a6a6a6"/>
                </a:solidFill>
                <a:latin typeface="Arial"/>
                <a:ea typeface="DejaVu Sans"/>
              </a:rPr>
              <a:t>обу</a:t>
            </a:r>
            <a:r>
              <a:rPr b="1" lang="ru-RU" sz="1100" spc="-18" strike="noStrike">
                <a:solidFill>
                  <a:srgbClr val="a6a6a6"/>
                </a:solidFill>
                <a:latin typeface="Arial"/>
                <a:ea typeface="DejaVu Sans"/>
              </a:rPr>
              <a:t>чающихся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1" name="TextBox 172"/>
          <p:cNvSpPr/>
          <p:nvPr/>
        </p:nvSpPr>
        <p:spPr>
          <a:xfrm>
            <a:off x="747360" y="3974400"/>
            <a:ext cx="88704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1 </a:t>
            </a: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учрежден</a:t>
            </a:r>
            <a:r>
              <a:rPr b="1" lang="ru-RU" sz="1100" spc="-18" strike="noStrike">
                <a:solidFill>
                  <a:srgbClr val="4756a0"/>
                </a:solidFill>
                <a:latin typeface="Arial"/>
                <a:ea typeface="DejaVu Sans"/>
              </a:rPr>
              <a:t>ие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2" name="TextBox 173"/>
          <p:cNvSpPr/>
          <p:nvPr/>
        </p:nvSpPr>
        <p:spPr>
          <a:xfrm>
            <a:off x="747360" y="4345200"/>
            <a:ext cx="947520" cy="239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доп.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981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образования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3" name="TextBox 176"/>
          <p:cNvSpPr/>
          <p:nvPr/>
        </p:nvSpPr>
        <p:spPr>
          <a:xfrm>
            <a:off x="1756440" y="4190400"/>
            <a:ext cx="964440" cy="14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21" strike="noStrike">
                <a:solidFill>
                  <a:srgbClr val="a6a6a6"/>
                </a:solidFill>
                <a:latin typeface="Arial"/>
                <a:ea typeface="DejaVu Sans"/>
              </a:rPr>
              <a:t>3215</a:t>
            </a:r>
            <a:r>
              <a:rPr b="1" lang="ru-RU" sz="1100" spc="-21" strike="noStrike">
                <a:solidFill>
                  <a:srgbClr val="a6a6a6"/>
                </a:solidFill>
                <a:latin typeface="Arial"/>
                <a:ea typeface="DejaVu Sans"/>
              </a:rPr>
              <a:t> обучающихся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4" name="Скругленный прямоугольник 178"/>
          <p:cNvSpPr/>
          <p:nvPr/>
        </p:nvSpPr>
        <p:spPr>
          <a:xfrm>
            <a:off x="2954520" y="2269800"/>
            <a:ext cx="2185920" cy="402120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95" name="Скругленный прямоугольник 179"/>
          <p:cNvSpPr/>
          <p:nvPr/>
        </p:nvSpPr>
        <p:spPr>
          <a:xfrm>
            <a:off x="2954520" y="1376640"/>
            <a:ext cx="2185920" cy="76536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96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ЗДРАВООХРАНЕНИЕ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6" name="TextBox 184"/>
          <p:cNvSpPr/>
          <p:nvPr/>
        </p:nvSpPr>
        <p:spPr>
          <a:xfrm>
            <a:off x="3154320" y="2528280"/>
            <a:ext cx="198612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278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стационарных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Коек( +124 койки дневного пребывания)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97" name="Рисунок 209" descr=""/>
          <p:cNvPicPr/>
          <p:nvPr/>
        </p:nvPicPr>
        <p:blipFill>
          <a:blip r:embed="rId2"/>
          <a:stretch/>
        </p:blipFill>
        <p:spPr>
          <a:xfrm>
            <a:off x="3873600" y="146196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598" name="TextBox 210"/>
          <p:cNvSpPr/>
          <p:nvPr/>
        </p:nvSpPr>
        <p:spPr>
          <a:xfrm>
            <a:off x="3154320" y="3354480"/>
            <a:ext cx="181908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36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фельдшерско -акушерных пунктов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9" name="TextBox 211"/>
          <p:cNvSpPr/>
          <p:nvPr/>
        </p:nvSpPr>
        <p:spPr>
          <a:xfrm>
            <a:off x="3154320" y="4154400"/>
            <a:ext cx="1933200" cy="60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8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амбулаторно-поликлинических учреждений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0" name="TextBox 212"/>
          <p:cNvSpPr/>
          <p:nvPr/>
        </p:nvSpPr>
        <p:spPr>
          <a:xfrm>
            <a:off x="3154320" y="4989600"/>
            <a:ext cx="150984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5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стационарных учреждений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1" name="Скругленный прямоугольник 220"/>
          <p:cNvSpPr/>
          <p:nvPr/>
        </p:nvSpPr>
        <p:spPr>
          <a:xfrm>
            <a:off x="5277600" y="2264400"/>
            <a:ext cx="2185920" cy="402948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02" name="Скругленный прямоугольник 221"/>
          <p:cNvSpPr/>
          <p:nvPr/>
        </p:nvSpPr>
        <p:spPr>
          <a:xfrm>
            <a:off x="5277600" y="1381320"/>
            <a:ext cx="2185920" cy="76536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396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СПОРТ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3" name="TextBox 225"/>
          <p:cNvSpPr/>
          <p:nvPr/>
        </p:nvSpPr>
        <p:spPr>
          <a:xfrm>
            <a:off x="5410800" y="2450520"/>
            <a:ext cx="88488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</a:t>
            </a: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ФОК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04" name="Рисунок 273" descr=""/>
          <p:cNvPicPr/>
          <p:nvPr/>
        </p:nvPicPr>
        <p:blipFill>
          <a:blip r:embed="rId3"/>
          <a:stretch/>
        </p:blipFill>
        <p:spPr>
          <a:xfrm>
            <a:off x="6188400" y="146304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605" name="Рисунок 275" descr=""/>
          <p:cNvPicPr/>
          <p:nvPr/>
        </p:nvPicPr>
        <p:blipFill>
          <a:blip r:embed="rId4"/>
          <a:stretch/>
        </p:blipFill>
        <p:spPr>
          <a:xfrm>
            <a:off x="8510400" y="146304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606" name="TextBox 276"/>
          <p:cNvSpPr/>
          <p:nvPr/>
        </p:nvSpPr>
        <p:spPr>
          <a:xfrm>
            <a:off x="6418800" y="2438280"/>
            <a:ext cx="88560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23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спортзалов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7" name="TextBox 277"/>
          <p:cNvSpPr/>
          <p:nvPr/>
        </p:nvSpPr>
        <p:spPr>
          <a:xfrm>
            <a:off x="5407200" y="3019320"/>
            <a:ext cx="885600" cy="30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бассейн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8" name="TextBox 278"/>
          <p:cNvSpPr/>
          <p:nvPr/>
        </p:nvSpPr>
        <p:spPr>
          <a:xfrm>
            <a:off x="5407200" y="3561480"/>
            <a:ext cx="2554200" cy="45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67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плоских спортивных 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18" strike="noStrike">
                <a:solidFill>
                  <a:srgbClr val="4756a0"/>
                </a:solidFill>
                <a:latin typeface="Arial"/>
                <a:ea typeface="DejaVu Sans"/>
              </a:rPr>
              <a:t>сооружений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9" name="TextBox 280"/>
          <p:cNvSpPr/>
          <p:nvPr/>
        </p:nvSpPr>
        <p:spPr>
          <a:xfrm>
            <a:off x="627120" y="6346800"/>
            <a:ext cx="4267080" cy="17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i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</a:t>
            </a: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уровень балансового износа зданий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i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**</a:t>
            </a: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заполняемость учреждений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0" name="TextBox 3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1" name=""/>
          <p:cNvSpPr/>
          <p:nvPr/>
        </p:nvSpPr>
        <p:spPr>
          <a:xfrm>
            <a:off x="5403600" y="4143600"/>
            <a:ext cx="2061000" cy="39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4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футбольных поля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" name=""/>
          <p:cNvSpPr/>
          <p:nvPr/>
        </p:nvSpPr>
        <p:spPr>
          <a:xfrm>
            <a:off x="6303600" y="2963520"/>
            <a:ext cx="128628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крытый каток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3" name=""/>
          <p:cNvSpPr/>
          <p:nvPr/>
        </p:nvSpPr>
        <p:spPr>
          <a:xfrm>
            <a:off x="5356800" y="4672800"/>
            <a:ext cx="1054080" cy="39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10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лыжных баз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4" name=""/>
          <p:cNvSpPr/>
          <p:nvPr/>
        </p:nvSpPr>
        <p:spPr>
          <a:xfrm>
            <a:off x="5403600" y="5115600"/>
            <a:ext cx="1861560" cy="39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стрелковых тира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5" name=""/>
          <p:cNvSpPr/>
          <p:nvPr/>
        </p:nvSpPr>
        <p:spPr>
          <a:xfrm>
            <a:off x="5432400" y="5673600"/>
            <a:ext cx="2032560" cy="546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35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помещений для занятия физкультурой и спортом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6" name=""/>
          <p:cNvSpPr/>
          <p:nvPr/>
        </p:nvSpPr>
        <p:spPr>
          <a:xfrm>
            <a:off x="7718400" y="3884400"/>
            <a:ext cx="1870920" cy="391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кинозал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7" name=""/>
          <p:cNvSpPr/>
          <p:nvPr/>
        </p:nvSpPr>
        <p:spPr>
          <a:xfrm>
            <a:off x="7729200" y="5364000"/>
            <a:ext cx="1888560" cy="856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3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учреждения дополнительного образования в сфере искусства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8" name="Скругленный прямоугольник 65"/>
          <p:cNvSpPr/>
          <p:nvPr/>
        </p:nvSpPr>
        <p:spPr>
          <a:xfrm>
            <a:off x="1348200" y="3936600"/>
            <a:ext cx="334440" cy="169920"/>
          </a:xfrm>
          <a:prstGeom prst="roundRect">
            <a:avLst>
              <a:gd name="adj" fmla="val 50000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45 %*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Рисунок 252" descr=""/>
          <p:cNvPicPr/>
          <p:nvPr/>
        </p:nvPicPr>
        <p:blipFill>
          <a:blip r:embed="rId1"/>
          <a:stretch/>
        </p:blipFill>
        <p:spPr>
          <a:xfrm>
            <a:off x="4136400" y="40140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620" name="Рисунок 255" descr=""/>
          <p:cNvPicPr/>
          <p:nvPr/>
        </p:nvPicPr>
        <p:blipFill>
          <a:blip r:embed="rId2"/>
          <a:stretch/>
        </p:blipFill>
        <p:spPr>
          <a:xfrm>
            <a:off x="2110680" y="52884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621" name="Рисунок 244" descr=""/>
          <p:cNvPicPr/>
          <p:nvPr/>
        </p:nvPicPr>
        <p:blipFill>
          <a:blip r:embed="rId3"/>
          <a:stretch/>
        </p:blipFill>
        <p:spPr>
          <a:xfrm>
            <a:off x="2110680" y="27522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622" name="Рисунок 196" descr=""/>
          <p:cNvPicPr/>
          <p:nvPr/>
        </p:nvPicPr>
        <p:blipFill>
          <a:blip r:embed="rId4"/>
          <a:stretch/>
        </p:blipFill>
        <p:spPr>
          <a:xfrm>
            <a:off x="2110680" y="14976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623" name="Прямоугольник с двумя скругленными соседними углами 167"/>
          <p:cNvSpPr/>
          <p:nvPr/>
        </p:nvSpPr>
        <p:spPr>
          <a:xfrm rot="10800000">
            <a:off x="4758120" y="1736280"/>
            <a:ext cx="5030280" cy="78912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24" name="Прямоугольник с двумя скругленными соседними углами 166"/>
          <p:cNvSpPr/>
          <p:nvPr/>
        </p:nvSpPr>
        <p:spPr>
          <a:xfrm rot="10800000">
            <a:off x="4758120" y="1401840"/>
            <a:ext cx="5030280" cy="46188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25" name="TextBox 2"/>
          <p:cNvSpPr/>
          <p:nvPr/>
        </p:nvSpPr>
        <p:spPr>
          <a:xfrm>
            <a:off x="627120" y="550080"/>
            <a:ext cx="73090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КАЧЕСТВО ЖИЗНИ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6" name="Скругленный прямоугольник 1"/>
          <p:cNvSpPr/>
          <p:nvPr/>
        </p:nvSpPr>
        <p:spPr>
          <a:xfrm>
            <a:off x="627120" y="163800"/>
            <a:ext cx="107424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качество жизни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7" name="Скругленный прямоугольник 150"/>
          <p:cNvSpPr/>
          <p:nvPr/>
        </p:nvSpPr>
        <p:spPr>
          <a:xfrm flipH="1">
            <a:off x="624600" y="1401480"/>
            <a:ext cx="1923120" cy="112392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28" name="Скругленный прямоугольник 155"/>
          <p:cNvSpPr/>
          <p:nvPr/>
        </p:nvSpPr>
        <p:spPr>
          <a:xfrm flipH="1">
            <a:off x="2670480" y="1401480"/>
            <a:ext cx="1923120" cy="112392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29" name="Скругленный прямоугольник 156"/>
          <p:cNvSpPr/>
          <p:nvPr/>
        </p:nvSpPr>
        <p:spPr>
          <a:xfrm flipH="1">
            <a:off x="624600" y="2658960"/>
            <a:ext cx="1923120" cy="112392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30" name="Скругленный прямоугольник 158"/>
          <p:cNvSpPr/>
          <p:nvPr/>
        </p:nvSpPr>
        <p:spPr>
          <a:xfrm flipH="1">
            <a:off x="617400" y="3916800"/>
            <a:ext cx="1923120" cy="112392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31" name="Скругленный прямоугольник 159"/>
          <p:cNvSpPr/>
          <p:nvPr/>
        </p:nvSpPr>
        <p:spPr>
          <a:xfrm flipH="1">
            <a:off x="2663280" y="3916800"/>
            <a:ext cx="1923120" cy="112392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32" name="Скругленный прямоугольник 160"/>
          <p:cNvSpPr/>
          <p:nvPr/>
        </p:nvSpPr>
        <p:spPr>
          <a:xfrm flipH="1">
            <a:off x="617400" y="5173200"/>
            <a:ext cx="1923120" cy="112392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33" name="Скругленный прямоугольник 161"/>
          <p:cNvSpPr/>
          <p:nvPr/>
        </p:nvSpPr>
        <p:spPr>
          <a:xfrm flipH="1">
            <a:off x="2663280" y="5173200"/>
            <a:ext cx="1923120" cy="112392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aphicFrame>
        <p:nvGraphicFramePr>
          <p:cNvPr id="634" name="Object_ce50"/>
          <p:cNvGraphicFramePr/>
          <p:nvPr/>
        </p:nvGraphicFramePr>
        <p:xfrm>
          <a:off x="4748400" y="1400400"/>
          <a:ext cx="5039640" cy="1133640"/>
        </p:xfrm>
        <a:graphic>
          <a:graphicData uri="http://schemas.openxmlformats.org/drawingml/2006/table">
            <a:tbl>
              <a:tblPr/>
              <a:tblGrid>
                <a:gridCol w="2193480"/>
                <a:gridCol w="948600"/>
                <a:gridCol w="948600"/>
                <a:gridCol w="949320"/>
              </a:tblGrid>
              <a:tr h="45828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КАЧЕСТВО ВОЗДУХА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ЕД. ИЗМ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МО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НО</a:t>
                      </a:r>
                      <a:r>
                        <a:rPr b="1" lang="en-US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*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6753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Выбросов загрязняющих веществ                   в атмосферу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тыс. тонн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6,4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35" name="Прямоугольник с двумя скругленными соседними углами 168"/>
          <p:cNvSpPr/>
          <p:nvPr/>
        </p:nvSpPr>
        <p:spPr>
          <a:xfrm rot="10800000">
            <a:off x="4758120" y="3005280"/>
            <a:ext cx="5030280" cy="789120"/>
          </a:xfrm>
          <a:prstGeom prst="round2SameRect">
            <a:avLst>
              <a:gd name="adj1" fmla="val 24151"/>
              <a:gd name="adj2" fmla="val 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36" name="Прямоугольник с двумя скругленными соседними углами 169"/>
          <p:cNvSpPr/>
          <p:nvPr/>
        </p:nvSpPr>
        <p:spPr>
          <a:xfrm rot="10800000">
            <a:off x="4758120" y="2660400"/>
            <a:ext cx="5030280" cy="46188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aphicFrame>
        <p:nvGraphicFramePr>
          <p:cNvPr id="637" name="Object_ce59"/>
          <p:cNvGraphicFramePr/>
          <p:nvPr/>
        </p:nvGraphicFramePr>
        <p:xfrm>
          <a:off x="4748400" y="2658960"/>
          <a:ext cx="5039640" cy="1133640"/>
        </p:xfrm>
        <a:graphic>
          <a:graphicData uri="http://schemas.openxmlformats.org/drawingml/2006/table">
            <a:tbl>
              <a:tblPr/>
              <a:tblGrid>
                <a:gridCol w="2193480"/>
                <a:gridCol w="948600"/>
                <a:gridCol w="948600"/>
                <a:gridCol w="949320"/>
              </a:tblGrid>
              <a:tr h="45828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ГАЗИФИКАЦИЯ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ЕД. ИЗМ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МО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НО</a:t>
                      </a:r>
                      <a:r>
                        <a:rPr b="1" lang="en-US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*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67536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Газификация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%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50,4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38" name="Прямоугольник с двумя скругленными соседними углами 171"/>
          <p:cNvSpPr/>
          <p:nvPr/>
        </p:nvSpPr>
        <p:spPr>
          <a:xfrm rot="10800000">
            <a:off x="4740120" y="4399200"/>
            <a:ext cx="5030280" cy="1908000"/>
          </a:xfrm>
          <a:prstGeom prst="round2SameRect">
            <a:avLst>
              <a:gd name="adj1" fmla="val 10014"/>
              <a:gd name="adj2" fmla="val 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39" name="Прямоугольник с двумя скругленными соседними углами 172"/>
          <p:cNvSpPr/>
          <p:nvPr/>
        </p:nvSpPr>
        <p:spPr>
          <a:xfrm rot="10800000">
            <a:off x="4740120" y="3926520"/>
            <a:ext cx="5030280" cy="461880"/>
          </a:xfrm>
          <a:prstGeom prst="round2SameRect">
            <a:avLst>
              <a:gd name="adj1" fmla="val 0"/>
              <a:gd name="adj2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graphicFrame>
        <p:nvGraphicFramePr>
          <p:cNvPr id="640" name="Object_ce68"/>
          <p:cNvGraphicFramePr/>
          <p:nvPr/>
        </p:nvGraphicFramePr>
        <p:xfrm>
          <a:off x="4730400" y="3916800"/>
          <a:ext cx="5039640" cy="2390400"/>
        </p:xfrm>
        <a:graphic>
          <a:graphicData uri="http://schemas.openxmlformats.org/drawingml/2006/table">
            <a:tbl>
              <a:tblPr/>
              <a:tblGrid>
                <a:gridCol w="2193480"/>
                <a:gridCol w="948600"/>
                <a:gridCol w="948600"/>
                <a:gridCol w="949320"/>
              </a:tblGrid>
              <a:tr h="46908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КАЧЕСТВО ВОЗДУХА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ЕД. ИЗМ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МО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НО</a:t>
                      </a:r>
                      <a:r>
                        <a:rPr b="1" lang="en-US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*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6404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Теплоснабжения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%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31,0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6404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Водоснабжение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%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36,0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6404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Водоотведение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%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28,0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-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41" name="TextBox 174"/>
          <p:cNvSpPr/>
          <p:nvPr/>
        </p:nvSpPr>
        <p:spPr>
          <a:xfrm>
            <a:off x="4748400" y="6364800"/>
            <a:ext cx="4267080" cy="8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*Среднее по муниципалитетам НО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2" name="TextBox 176"/>
          <p:cNvSpPr/>
          <p:nvPr/>
        </p:nvSpPr>
        <p:spPr>
          <a:xfrm>
            <a:off x="777600" y="1812960"/>
            <a:ext cx="871560" cy="23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190/360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3" name="TextBox 177"/>
          <p:cNvSpPr/>
          <p:nvPr/>
        </p:nvSpPr>
        <p:spPr>
          <a:xfrm>
            <a:off x="1589400" y="1889640"/>
            <a:ext cx="6678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баллов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4" name="Скругленный прямоугольник 180"/>
          <p:cNvSpPr/>
          <p:nvPr/>
        </p:nvSpPr>
        <p:spPr>
          <a:xfrm>
            <a:off x="764640" y="2239200"/>
            <a:ext cx="169596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l99 — средний балл по городам НО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5" name="TextBox 184"/>
          <p:cNvSpPr/>
          <p:nvPr/>
        </p:nvSpPr>
        <p:spPr>
          <a:xfrm>
            <a:off x="771120" y="3075120"/>
            <a:ext cx="667800" cy="23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34/60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6" name="TextBox 185"/>
          <p:cNvSpPr/>
          <p:nvPr/>
        </p:nvSpPr>
        <p:spPr>
          <a:xfrm>
            <a:off x="1372320" y="3152160"/>
            <a:ext cx="6678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балла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7" name="TextBox 189"/>
          <p:cNvSpPr/>
          <p:nvPr/>
        </p:nvSpPr>
        <p:spPr>
          <a:xfrm>
            <a:off x="771120" y="3353040"/>
            <a:ext cx="151416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жилье и прилегающие пространства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8" name="TextBox 192"/>
          <p:cNvSpPr/>
          <p:nvPr/>
        </p:nvSpPr>
        <p:spPr>
          <a:xfrm>
            <a:off x="2823480" y="1700280"/>
            <a:ext cx="1189080" cy="49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условно комфортный климат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9" name="TextBox 197"/>
          <p:cNvSpPr/>
          <p:nvPr/>
        </p:nvSpPr>
        <p:spPr>
          <a:xfrm>
            <a:off x="632520" y="6364800"/>
            <a:ext cx="3626280" cy="17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*Индекс формируется Министерством строительства и жилищно-коммунального хозяйства РФ по административному центру муниципального образования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0" name="TextBox 198"/>
          <p:cNvSpPr/>
          <p:nvPr/>
        </p:nvSpPr>
        <p:spPr>
          <a:xfrm>
            <a:off x="771120" y="1037520"/>
            <a:ext cx="3626280" cy="18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519"/>
              </a:lnSpc>
            </a:pPr>
            <a:r>
              <a:rPr b="1" lang="ru-RU" sz="600" spc="-1" strike="noStrike">
                <a:solidFill>
                  <a:srgbClr val="000000"/>
                </a:solidFill>
                <a:latin typeface="Arial"/>
                <a:ea typeface="DejaVu Sans"/>
              </a:rPr>
              <a:t>набрано больше половины от максимального количества баллов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19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519"/>
              </a:lnSpc>
            </a:pPr>
            <a:r>
              <a:rPr b="1" lang="ru-RU" sz="600" spc="-1" strike="noStrike">
                <a:solidFill>
                  <a:srgbClr val="000000"/>
                </a:solidFill>
                <a:latin typeface="Arial"/>
                <a:ea typeface="DejaVu Sans"/>
              </a:rPr>
              <a:t>набрано меньше половины от максимального количества баллов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1" name="Овал 199"/>
          <p:cNvSpPr/>
          <p:nvPr/>
        </p:nvSpPr>
        <p:spPr>
          <a:xfrm>
            <a:off x="642960" y="1025280"/>
            <a:ext cx="60120" cy="60120"/>
          </a:xfrm>
          <a:prstGeom prst="ellipse">
            <a:avLst/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21240" bIns="2124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52" name="Овал 201"/>
          <p:cNvSpPr/>
          <p:nvPr/>
        </p:nvSpPr>
        <p:spPr>
          <a:xfrm>
            <a:off x="642960" y="1155240"/>
            <a:ext cx="60120" cy="60120"/>
          </a:xfrm>
          <a:prstGeom prst="ellipse">
            <a:avLst/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21240" bIns="2124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53" name="Скругленный прямоугольник 204"/>
          <p:cNvSpPr/>
          <p:nvPr/>
        </p:nvSpPr>
        <p:spPr>
          <a:xfrm flipH="1">
            <a:off x="2678760" y="2657880"/>
            <a:ext cx="1923120" cy="1123920"/>
          </a:xfrm>
          <a:prstGeom prst="roundRect">
            <a:avLst>
              <a:gd name="adj" fmla="val 1616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54" name="TextBox 205"/>
          <p:cNvSpPr/>
          <p:nvPr/>
        </p:nvSpPr>
        <p:spPr>
          <a:xfrm>
            <a:off x="2825280" y="3074040"/>
            <a:ext cx="667800" cy="23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b1c1e4"/>
                </a:solidFill>
                <a:latin typeface="Arial"/>
                <a:ea typeface="DejaVu Sans"/>
              </a:rPr>
              <a:t>25/60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5" name="TextBox 206"/>
          <p:cNvSpPr/>
          <p:nvPr/>
        </p:nvSpPr>
        <p:spPr>
          <a:xfrm>
            <a:off x="3426480" y="3151080"/>
            <a:ext cx="6678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b1c1e4"/>
                </a:solidFill>
                <a:latin typeface="Arial"/>
                <a:ea typeface="DejaVu Sans"/>
              </a:rPr>
              <a:t>баллов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6" name="TextBox 208"/>
          <p:cNvSpPr/>
          <p:nvPr/>
        </p:nvSpPr>
        <p:spPr>
          <a:xfrm>
            <a:off x="2825280" y="3351960"/>
            <a:ext cx="143568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улично-дорожная сеть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7" name="TextBox 213"/>
          <p:cNvSpPr/>
          <p:nvPr/>
        </p:nvSpPr>
        <p:spPr>
          <a:xfrm>
            <a:off x="763200" y="4608000"/>
            <a:ext cx="151416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озелененные пространства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8" name="TextBox 215"/>
          <p:cNvSpPr/>
          <p:nvPr/>
        </p:nvSpPr>
        <p:spPr>
          <a:xfrm>
            <a:off x="2817000" y="4330800"/>
            <a:ext cx="667800" cy="23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30/60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9" name="TextBox 216"/>
          <p:cNvSpPr/>
          <p:nvPr/>
        </p:nvSpPr>
        <p:spPr>
          <a:xfrm>
            <a:off x="3418200" y="4406400"/>
            <a:ext cx="6678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баллов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0" name="TextBox 218"/>
          <p:cNvSpPr/>
          <p:nvPr/>
        </p:nvSpPr>
        <p:spPr>
          <a:xfrm>
            <a:off x="2817000" y="4608000"/>
            <a:ext cx="151416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общегородское пространство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1" name="TextBox 220"/>
          <p:cNvSpPr/>
          <p:nvPr/>
        </p:nvSpPr>
        <p:spPr>
          <a:xfrm>
            <a:off x="763200" y="5587200"/>
            <a:ext cx="667800" cy="23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b1c1e4"/>
                </a:solidFill>
                <a:latin typeface="Arial"/>
                <a:ea typeface="DejaVu Sans"/>
              </a:rPr>
              <a:t>29/60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2" name="TextBox 221"/>
          <p:cNvSpPr/>
          <p:nvPr/>
        </p:nvSpPr>
        <p:spPr>
          <a:xfrm>
            <a:off x="1364400" y="5662800"/>
            <a:ext cx="6678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b1c1e4"/>
                </a:solidFill>
                <a:latin typeface="Arial"/>
                <a:ea typeface="DejaVu Sans"/>
              </a:rPr>
              <a:t>балла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3" name="TextBox 228"/>
          <p:cNvSpPr/>
          <p:nvPr/>
        </p:nvSpPr>
        <p:spPr>
          <a:xfrm>
            <a:off x="763200" y="5864400"/>
            <a:ext cx="179964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социально-досуговая инфраструктура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4" name="TextBox 237"/>
          <p:cNvSpPr/>
          <p:nvPr/>
        </p:nvSpPr>
        <p:spPr>
          <a:xfrm>
            <a:off x="2817000" y="5583600"/>
            <a:ext cx="667800" cy="23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33/60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5" name="TextBox 238"/>
          <p:cNvSpPr/>
          <p:nvPr/>
        </p:nvSpPr>
        <p:spPr>
          <a:xfrm>
            <a:off x="3418200" y="5662800"/>
            <a:ext cx="6678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балла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6" name="TextBox 240"/>
          <p:cNvSpPr/>
          <p:nvPr/>
        </p:nvSpPr>
        <p:spPr>
          <a:xfrm>
            <a:off x="2817000" y="5864400"/>
            <a:ext cx="178452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общественно-деловая инфраструктура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67" name="Рисунок 242" descr=""/>
          <p:cNvPicPr/>
          <p:nvPr/>
        </p:nvPicPr>
        <p:blipFill>
          <a:blip r:embed="rId5"/>
          <a:stretch/>
        </p:blipFill>
        <p:spPr>
          <a:xfrm>
            <a:off x="4136400" y="15012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668" name="Рисунок 246" descr=""/>
          <p:cNvPicPr/>
          <p:nvPr/>
        </p:nvPicPr>
        <p:blipFill>
          <a:blip r:embed="rId6"/>
          <a:stretch/>
        </p:blipFill>
        <p:spPr>
          <a:xfrm>
            <a:off x="4136400" y="275724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669" name="Рисунок 254" descr=""/>
          <p:cNvPicPr/>
          <p:nvPr/>
        </p:nvPicPr>
        <p:blipFill>
          <a:blip r:embed="rId7"/>
          <a:stretch/>
        </p:blipFill>
        <p:spPr>
          <a:xfrm>
            <a:off x="4136400" y="52740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670" name="TextBox 3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71" name="Рисунок 2" descr="Пейзаж холма со сплошной заливкой"/>
          <p:cNvPicPr/>
          <p:nvPr/>
        </p:nvPicPr>
        <p:blipFill>
          <a:blip r:embed="rId8"/>
          <a:stretch/>
        </p:blipFill>
        <p:spPr>
          <a:xfrm>
            <a:off x="2023200" y="4039560"/>
            <a:ext cx="356400" cy="356400"/>
          </a:xfrm>
          <a:prstGeom prst="rect">
            <a:avLst/>
          </a:prstGeom>
          <a:ln w="0">
            <a:noFill/>
          </a:ln>
        </p:spPr>
      </p:pic>
      <p:sp>
        <p:nvSpPr>
          <p:cNvPr id="672" name="TextBox 16"/>
          <p:cNvSpPr/>
          <p:nvPr/>
        </p:nvSpPr>
        <p:spPr>
          <a:xfrm>
            <a:off x="801000" y="4330800"/>
            <a:ext cx="667800" cy="23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40/60 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3" name="TextBox 52"/>
          <p:cNvSpPr/>
          <p:nvPr/>
        </p:nvSpPr>
        <p:spPr>
          <a:xfrm>
            <a:off x="1402200" y="4406400"/>
            <a:ext cx="6678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баллов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Скругленный прямоугольник 55"/>
          <p:cNvSpPr/>
          <p:nvPr/>
        </p:nvSpPr>
        <p:spPr>
          <a:xfrm>
            <a:off x="5306400" y="1429200"/>
            <a:ext cx="4486680" cy="106992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75" name="Скругленный прямоугольник 56"/>
          <p:cNvSpPr/>
          <p:nvPr/>
        </p:nvSpPr>
        <p:spPr>
          <a:xfrm>
            <a:off x="5306400" y="2692080"/>
            <a:ext cx="4486680" cy="106992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76" name="TextBox 2"/>
          <p:cNvSpPr/>
          <p:nvPr/>
        </p:nvSpPr>
        <p:spPr>
          <a:xfrm>
            <a:off x="627120" y="550080"/>
            <a:ext cx="73090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ОЦЕНКА УСЛУГ ПО ЖИЗНЕОБЕСПЕЧЕНИЮ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7" name="Скругленный прямоугольник 1"/>
          <p:cNvSpPr/>
          <p:nvPr/>
        </p:nvSpPr>
        <p:spPr>
          <a:xfrm>
            <a:off x="627120" y="163800"/>
            <a:ext cx="209844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оценка услуг по жизнеобеспечению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8" name="PlaceHolder 1"/>
          <p:cNvSpPr>
            <a:spLocks noGrp="1"/>
          </p:cNvSpPr>
          <p:nvPr>
            <p:ph type="sldNum" idx="5"/>
          </p:nvPr>
        </p:nvSpPr>
        <p:spPr>
          <a:xfrm>
            <a:off x="9003600" y="6436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9" name="Скругленный прямоугольник 22"/>
          <p:cNvSpPr/>
          <p:nvPr/>
        </p:nvSpPr>
        <p:spPr>
          <a:xfrm>
            <a:off x="627120" y="5216400"/>
            <a:ext cx="9166680" cy="1069920"/>
          </a:xfrm>
          <a:prstGeom prst="roundRect">
            <a:avLst>
              <a:gd name="adj" fmla="val 2537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80" name="Скругленный прямоугольник 23"/>
          <p:cNvSpPr/>
          <p:nvPr/>
        </p:nvSpPr>
        <p:spPr>
          <a:xfrm>
            <a:off x="627120" y="1429200"/>
            <a:ext cx="4486680" cy="106992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81" name="TextBox 24"/>
          <p:cNvSpPr/>
          <p:nvPr/>
        </p:nvSpPr>
        <p:spPr>
          <a:xfrm>
            <a:off x="873000" y="1616040"/>
            <a:ext cx="335772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ТРАНСПОРТНОЕ ОБСЛУЖИВАНИЕ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2" name="Скругленный прямоугольник 31"/>
          <p:cNvSpPr/>
          <p:nvPr/>
        </p:nvSpPr>
        <p:spPr>
          <a:xfrm>
            <a:off x="627120" y="2692080"/>
            <a:ext cx="4486680" cy="1069920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83" name="Скругленный прямоугольник 39"/>
          <p:cNvSpPr/>
          <p:nvPr/>
        </p:nvSpPr>
        <p:spPr>
          <a:xfrm>
            <a:off x="627120" y="3956400"/>
            <a:ext cx="4486680" cy="1069920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84" name="TextBox 59"/>
          <p:cNvSpPr/>
          <p:nvPr/>
        </p:nvSpPr>
        <p:spPr>
          <a:xfrm>
            <a:off x="873000" y="2878920"/>
            <a:ext cx="335772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ОРГАНИЗАЦИЯ ЭЛЕКТРОСНАБЖЕНИЯ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5" name="TextBox 61"/>
          <p:cNvSpPr/>
          <p:nvPr/>
        </p:nvSpPr>
        <p:spPr>
          <a:xfrm>
            <a:off x="873000" y="4143600"/>
            <a:ext cx="335772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ОРГАНИЗАЦИЯ ВОДОСНАБЖЕНИЯ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6" name="TextBox 127"/>
          <p:cNvSpPr/>
          <p:nvPr/>
        </p:nvSpPr>
        <p:spPr>
          <a:xfrm>
            <a:off x="5551200" y="1616040"/>
            <a:ext cx="335772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ОРГАНИЗАЦИЯ ТЕПЛОСНАБЖЕНИЯ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7" name="TextBox 130"/>
          <p:cNvSpPr/>
          <p:nvPr/>
        </p:nvSpPr>
        <p:spPr>
          <a:xfrm>
            <a:off x="5551200" y="2878920"/>
            <a:ext cx="335772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КАЧЕСТВО АВТОМОБИЛЬНЫХ ДОРОГ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8" name="TextBox 133"/>
          <p:cNvSpPr/>
          <p:nvPr/>
        </p:nvSpPr>
        <p:spPr>
          <a:xfrm>
            <a:off x="627120" y="5403600"/>
            <a:ext cx="914868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ВЫВОДЫ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9" name="TextBox 3"/>
          <p:cNvSpPr/>
          <p:nvPr/>
        </p:nvSpPr>
        <p:spPr>
          <a:xfrm>
            <a:off x="873000" y="5720400"/>
            <a:ext cx="27259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хорошее качество услуг водоснабжения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0" name="TextBox 6"/>
          <p:cNvSpPr/>
          <p:nvPr/>
        </p:nvSpPr>
        <p:spPr>
          <a:xfrm>
            <a:off x="3862800" y="5716800"/>
            <a:ext cx="2725920" cy="40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удовлетворительное качество услуг теплоснабжения, электроснабжения                 и транспортного обслуживания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" name="TextBox 7"/>
          <p:cNvSpPr/>
          <p:nvPr/>
        </p:nvSpPr>
        <p:spPr>
          <a:xfrm>
            <a:off x="6850800" y="5716800"/>
            <a:ext cx="27259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 indent="-216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плохое качество автомобильных дорог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2" name="TextBox 4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93" name=""/>
          <p:cNvGraphicFramePr/>
          <p:nvPr/>
        </p:nvGraphicFramePr>
        <p:xfrm>
          <a:off x="856080" y="1823760"/>
          <a:ext cx="2736720" cy="67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aphicFrame>
        <p:nvGraphicFramePr>
          <p:cNvPr id="694" name=""/>
          <p:cNvGraphicFramePr/>
          <p:nvPr/>
        </p:nvGraphicFramePr>
        <p:xfrm>
          <a:off x="5464440" y="3124080"/>
          <a:ext cx="2824560" cy="67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95" name=""/>
          <p:cNvGraphicFramePr/>
          <p:nvPr/>
        </p:nvGraphicFramePr>
        <p:xfrm>
          <a:off x="5464440" y="1828440"/>
          <a:ext cx="2824560" cy="67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96" name=""/>
          <p:cNvGraphicFramePr/>
          <p:nvPr/>
        </p:nvGraphicFramePr>
        <p:xfrm>
          <a:off x="820440" y="3124800"/>
          <a:ext cx="2824560" cy="67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97" name=""/>
          <p:cNvGraphicFramePr/>
          <p:nvPr/>
        </p:nvGraphicFramePr>
        <p:xfrm>
          <a:off x="820440" y="4349160"/>
          <a:ext cx="2824560" cy="67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Скругленный прямоугольник 52"/>
          <p:cNvSpPr/>
          <p:nvPr/>
        </p:nvSpPr>
        <p:spPr>
          <a:xfrm>
            <a:off x="627120" y="1401480"/>
            <a:ext cx="6046560" cy="4897800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699" name="Скругленный прямоугольник 60"/>
          <p:cNvSpPr/>
          <p:nvPr/>
        </p:nvSpPr>
        <p:spPr>
          <a:xfrm>
            <a:off x="750600" y="1525320"/>
            <a:ext cx="2827440" cy="1455840"/>
          </a:xfrm>
          <a:prstGeom prst="roundRect">
            <a:avLst>
              <a:gd name="adj" fmla="val 1403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00" name="Скругленный прямоугольник 64"/>
          <p:cNvSpPr/>
          <p:nvPr/>
        </p:nvSpPr>
        <p:spPr>
          <a:xfrm>
            <a:off x="3722400" y="1525320"/>
            <a:ext cx="2827440" cy="1455840"/>
          </a:xfrm>
          <a:prstGeom prst="roundRect">
            <a:avLst>
              <a:gd name="adj" fmla="val 1403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01" name="Скругленный прямоугольник 79"/>
          <p:cNvSpPr/>
          <p:nvPr/>
        </p:nvSpPr>
        <p:spPr>
          <a:xfrm>
            <a:off x="750600" y="4716000"/>
            <a:ext cx="2827440" cy="1455840"/>
          </a:xfrm>
          <a:prstGeom prst="roundRect">
            <a:avLst>
              <a:gd name="adj" fmla="val 1403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02" name="Скругленный прямоугольник 81"/>
          <p:cNvSpPr/>
          <p:nvPr/>
        </p:nvSpPr>
        <p:spPr>
          <a:xfrm>
            <a:off x="3722400" y="4716000"/>
            <a:ext cx="2827440" cy="1455840"/>
          </a:xfrm>
          <a:prstGeom prst="roundRect">
            <a:avLst>
              <a:gd name="adj" fmla="val 1403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03" name="Скругленный прямоугольник 83"/>
          <p:cNvSpPr/>
          <p:nvPr/>
        </p:nvSpPr>
        <p:spPr>
          <a:xfrm>
            <a:off x="750600" y="3120120"/>
            <a:ext cx="2840400" cy="1455840"/>
          </a:xfrm>
          <a:prstGeom prst="roundRect">
            <a:avLst>
              <a:gd name="adj" fmla="val 1403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04" name="Скругленный прямоугольник 86"/>
          <p:cNvSpPr/>
          <p:nvPr/>
        </p:nvSpPr>
        <p:spPr>
          <a:xfrm>
            <a:off x="3722400" y="3120120"/>
            <a:ext cx="2827440" cy="1455840"/>
          </a:xfrm>
          <a:prstGeom prst="roundRect">
            <a:avLst>
              <a:gd name="adj" fmla="val 1403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705" name="Рисунок 45" descr=""/>
          <p:cNvPicPr/>
          <p:nvPr/>
        </p:nvPicPr>
        <p:blipFill>
          <a:blip r:embed="rId1"/>
          <a:stretch/>
        </p:blipFill>
        <p:spPr>
          <a:xfrm>
            <a:off x="9320400" y="4032000"/>
            <a:ext cx="350640" cy="350640"/>
          </a:xfrm>
          <a:prstGeom prst="rect">
            <a:avLst/>
          </a:prstGeom>
          <a:ln w="0">
            <a:noFill/>
          </a:ln>
        </p:spPr>
      </p:pic>
      <p:sp>
        <p:nvSpPr>
          <p:cNvPr id="706" name="TextBox 160"/>
          <p:cNvSpPr/>
          <p:nvPr/>
        </p:nvSpPr>
        <p:spPr>
          <a:xfrm>
            <a:off x="561600" y="770760"/>
            <a:ext cx="9149760" cy="72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ВЕЛИКИЙ УСТЮГ — РОДИНА ДЕДА МОРОЗА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7" name="Скругленный прямоугольник 95"/>
          <p:cNvSpPr/>
          <p:nvPr/>
        </p:nvSpPr>
        <p:spPr>
          <a:xfrm>
            <a:off x="720000" y="163800"/>
            <a:ext cx="983880" cy="3672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туризм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8" name="Скругленный прямоугольник 97"/>
          <p:cNvSpPr/>
          <p:nvPr/>
        </p:nvSpPr>
        <p:spPr>
          <a:xfrm>
            <a:off x="6836400" y="1429200"/>
            <a:ext cx="2958840" cy="1106640"/>
          </a:xfrm>
          <a:prstGeom prst="roundRect">
            <a:avLst>
              <a:gd name="adj" fmla="val 2270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09" name="Скругленный прямоугольник 98"/>
          <p:cNvSpPr/>
          <p:nvPr/>
        </p:nvSpPr>
        <p:spPr>
          <a:xfrm>
            <a:off x="6836400" y="2680200"/>
            <a:ext cx="2958840" cy="1106640"/>
          </a:xfrm>
          <a:prstGeom prst="roundRect">
            <a:avLst>
              <a:gd name="adj" fmla="val 24486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10" name="Скругленный прямоугольник 99"/>
          <p:cNvSpPr/>
          <p:nvPr/>
        </p:nvSpPr>
        <p:spPr>
          <a:xfrm>
            <a:off x="6836400" y="3931200"/>
            <a:ext cx="2958840" cy="1106640"/>
          </a:xfrm>
          <a:prstGeom prst="roundRect">
            <a:avLst>
              <a:gd name="adj" fmla="val 2359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11" name="Скругленный прямоугольник 103"/>
          <p:cNvSpPr/>
          <p:nvPr/>
        </p:nvSpPr>
        <p:spPr>
          <a:xfrm>
            <a:off x="6836400" y="5112000"/>
            <a:ext cx="2958840" cy="1106640"/>
          </a:xfrm>
          <a:prstGeom prst="roundRect">
            <a:avLst>
              <a:gd name="adj" fmla="val 25377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12" name="TextBox 162"/>
          <p:cNvSpPr/>
          <p:nvPr/>
        </p:nvSpPr>
        <p:spPr>
          <a:xfrm>
            <a:off x="2652120" y="2690640"/>
            <a:ext cx="684720" cy="204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Вотчина  Деда Мороза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3" name="TextBox 164"/>
          <p:cNvSpPr/>
          <p:nvPr/>
        </p:nvSpPr>
        <p:spPr>
          <a:xfrm>
            <a:off x="5612400" y="2581920"/>
            <a:ext cx="937800" cy="31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Детский музейный центр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4" name="TextBox 167"/>
          <p:cNvSpPr/>
          <p:nvPr/>
        </p:nvSpPr>
        <p:spPr>
          <a:xfrm>
            <a:off x="2652120" y="5774400"/>
            <a:ext cx="684720" cy="311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Почта Деда Мороза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5" name="TextBox 168"/>
          <p:cNvSpPr/>
          <p:nvPr/>
        </p:nvSpPr>
        <p:spPr>
          <a:xfrm>
            <a:off x="5612400" y="5896800"/>
            <a:ext cx="684720" cy="189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Дом моды Деда Мороза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6" name="TextBox 170"/>
          <p:cNvSpPr/>
          <p:nvPr/>
        </p:nvSpPr>
        <p:spPr>
          <a:xfrm>
            <a:off x="2652120" y="3902400"/>
            <a:ext cx="684720" cy="58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Зоосад в вотчине Деда мороза — филиал ГАУ «Московский зоопарк»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7" name="TextBox 171"/>
          <p:cNvSpPr/>
          <p:nvPr/>
        </p:nvSpPr>
        <p:spPr>
          <a:xfrm>
            <a:off x="5612400" y="4104000"/>
            <a:ext cx="937440" cy="38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Музей новогодней и рождественской игрушки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8" name="TextBox 175"/>
          <p:cNvSpPr/>
          <p:nvPr/>
        </p:nvSpPr>
        <p:spPr>
          <a:xfrm>
            <a:off x="7020000" y="1620000"/>
            <a:ext cx="143100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1219"/>
              </a:lnSpc>
            </a:pPr>
            <a:r>
              <a:rPr b="1" lang="ru-RU" sz="15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550,8 тыс. чел. -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5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 </a:t>
            </a:r>
            <a:r>
              <a:rPr b="1" lang="ru-RU" sz="15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экскурсантов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19" name="Рисунок 49" descr=""/>
          <p:cNvPicPr/>
          <p:nvPr/>
        </p:nvPicPr>
        <p:blipFill>
          <a:blip r:embed="rId2"/>
          <a:stretch/>
        </p:blipFill>
        <p:spPr>
          <a:xfrm>
            <a:off x="9327600" y="1502640"/>
            <a:ext cx="350640" cy="350640"/>
          </a:xfrm>
          <a:prstGeom prst="rect">
            <a:avLst/>
          </a:prstGeom>
          <a:ln w="0">
            <a:noFill/>
          </a:ln>
        </p:spPr>
      </p:pic>
      <p:sp>
        <p:nvSpPr>
          <p:cNvPr id="720" name="TextBox 178"/>
          <p:cNvSpPr/>
          <p:nvPr/>
        </p:nvSpPr>
        <p:spPr>
          <a:xfrm>
            <a:off x="7020000" y="2825640"/>
            <a:ext cx="138888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1219"/>
              </a:lnSpc>
            </a:pPr>
            <a:r>
              <a:rPr b="1" lang="ru-RU" sz="15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68,3 тыс. чел. -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5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    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5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     </a:t>
            </a:r>
            <a:r>
              <a:rPr b="1" lang="ru-RU" sz="15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туристов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1" name="Прямая соединительная линия 1"/>
          <p:cNvSpPr/>
          <p:nvPr/>
        </p:nvSpPr>
        <p:spPr>
          <a:xfrm>
            <a:off x="8460000" y="1691640"/>
            <a:ext cx="858600" cy="556920"/>
          </a:xfrm>
          <a:custGeom>
            <a:avLst/>
            <a:gdLst>
              <a:gd name="textAreaLeft" fmla="*/ 0 w 858600"/>
              <a:gd name="textAreaRight" fmla="*/ 867600 w 858600"/>
              <a:gd name="textAreaTop" fmla="*/ 0 h 556920"/>
              <a:gd name="textAreaBottom" fmla="*/ 565920 h 556920"/>
            </a:gdLst>
            <a:ahLst/>
            <a:rect l="textAreaLeft" t="textAreaTop" r="textAreaRight" b="textAreaBottom"/>
            <a:pathLst>
              <a:path w="1024" h="288341">
                <a:moveTo>
                  <a:pt x="0" y="0"/>
                </a:moveTo>
                <a:lnTo>
                  <a:pt x="0" y="288342"/>
                </a:lnTo>
              </a:path>
            </a:pathLst>
          </a:custGeom>
          <a:solidFill>
            <a:srgbClr val="729fc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22" name="TextBox 179"/>
          <p:cNvSpPr/>
          <p:nvPr/>
        </p:nvSpPr>
        <p:spPr>
          <a:xfrm>
            <a:off x="7020000" y="4060800"/>
            <a:ext cx="1251000" cy="790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ts val="1219"/>
              </a:lnSpc>
            </a:pPr>
            <a:r>
              <a:rPr b="1" lang="ru-RU" sz="13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619,9 тыс. чел. - 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ts val="1219"/>
              </a:lnSpc>
            </a:pPr>
            <a:r>
              <a:rPr b="1" lang="ru-RU" sz="13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количество посетителей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3" name="TextBox 180"/>
          <p:cNvSpPr/>
          <p:nvPr/>
        </p:nvSpPr>
        <p:spPr>
          <a:xfrm>
            <a:off x="7052400" y="5220000"/>
            <a:ext cx="2118240" cy="300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3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География приезжающих: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24" name="Рисунок 51" descr=""/>
          <p:cNvPicPr/>
          <p:nvPr/>
        </p:nvPicPr>
        <p:blipFill>
          <a:blip r:embed="rId3"/>
          <a:stretch/>
        </p:blipFill>
        <p:spPr>
          <a:xfrm>
            <a:off x="9320400" y="2779560"/>
            <a:ext cx="350640" cy="350640"/>
          </a:xfrm>
          <a:prstGeom prst="rect">
            <a:avLst/>
          </a:prstGeom>
          <a:ln w="0">
            <a:noFill/>
          </a:ln>
        </p:spPr>
      </p:pic>
      <p:pic>
        <p:nvPicPr>
          <p:cNvPr id="725" name="Рисунок 58" descr=""/>
          <p:cNvPicPr/>
          <p:nvPr/>
        </p:nvPicPr>
        <p:blipFill>
          <a:blip r:embed="rId4"/>
          <a:stretch/>
        </p:blipFill>
        <p:spPr>
          <a:xfrm>
            <a:off x="9180000" y="5252400"/>
            <a:ext cx="498600" cy="498600"/>
          </a:xfrm>
          <a:prstGeom prst="rect">
            <a:avLst/>
          </a:prstGeom>
          <a:ln w="0">
            <a:noFill/>
          </a:ln>
        </p:spPr>
      </p:pic>
      <p:sp>
        <p:nvSpPr>
          <p:cNvPr id="726" name="TextBox 181"/>
          <p:cNvSpPr/>
          <p:nvPr/>
        </p:nvSpPr>
        <p:spPr>
          <a:xfrm>
            <a:off x="627120" y="6606000"/>
            <a:ext cx="7335360" cy="11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7" name=""/>
          <p:cNvSpPr/>
          <p:nvPr/>
        </p:nvSpPr>
        <p:spPr>
          <a:xfrm>
            <a:off x="750600" y="1525320"/>
            <a:ext cx="1760400" cy="1446480"/>
          </a:xfrm>
          <a:prstGeom prst="roundRect">
            <a:avLst>
              <a:gd name="adj" fmla="val 16667"/>
            </a:avLst>
          </a:prstGeom>
          <a:blipFill rotWithShape="0">
            <a:blip r:embed="rId5"/>
            <a:srcRect/>
            <a:tile tx="0" ty="0" sx="100000" sy="100000" algn="ctr"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28" name=""/>
          <p:cNvSpPr/>
          <p:nvPr/>
        </p:nvSpPr>
        <p:spPr>
          <a:xfrm>
            <a:off x="750600" y="3120120"/>
            <a:ext cx="1760400" cy="1446480"/>
          </a:xfrm>
          <a:prstGeom prst="roundRect">
            <a:avLst>
              <a:gd name="adj" fmla="val 16667"/>
            </a:avLst>
          </a:prstGeom>
          <a:blipFill rotWithShape="0">
            <a:blip r:embed="rId6"/>
            <a:srcRect/>
            <a:tile tx="0" ty="0" sx="100000" sy="100000" algn="ctr"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29" name=""/>
          <p:cNvSpPr/>
          <p:nvPr/>
        </p:nvSpPr>
        <p:spPr>
          <a:xfrm>
            <a:off x="750600" y="4726800"/>
            <a:ext cx="1760400" cy="1446480"/>
          </a:xfrm>
          <a:prstGeom prst="roundRect">
            <a:avLst>
              <a:gd name="adj" fmla="val 16667"/>
            </a:avLst>
          </a:prstGeom>
          <a:blipFill rotWithShape="0">
            <a:blip r:embed="rId7"/>
            <a:srcRect/>
            <a:tile tx="0" ty="0" sx="100000" sy="100000" algn="ctr"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30" name=""/>
          <p:cNvSpPr/>
          <p:nvPr/>
        </p:nvSpPr>
        <p:spPr>
          <a:xfrm>
            <a:off x="3722400" y="1525320"/>
            <a:ext cx="1760400" cy="1446480"/>
          </a:xfrm>
          <a:prstGeom prst="roundRect">
            <a:avLst>
              <a:gd name="adj" fmla="val 16667"/>
            </a:avLst>
          </a:prstGeom>
          <a:blipFill rotWithShape="0">
            <a:blip r:embed="rId8"/>
            <a:srcRect/>
            <a:tile tx="0" ty="0" sx="100000" sy="100000" algn="ctr"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31" name=""/>
          <p:cNvSpPr/>
          <p:nvPr/>
        </p:nvSpPr>
        <p:spPr>
          <a:xfrm>
            <a:off x="3722400" y="3129480"/>
            <a:ext cx="1760400" cy="1446480"/>
          </a:xfrm>
          <a:prstGeom prst="roundRect">
            <a:avLst>
              <a:gd name="adj" fmla="val 16667"/>
            </a:avLst>
          </a:prstGeom>
          <a:blipFill rotWithShape="0">
            <a:blip r:embed="rId9"/>
            <a:srcRect/>
            <a:tile tx="0" ty="0" sx="100000" sy="100000" algn="ctr"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32" name=""/>
          <p:cNvSpPr/>
          <p:nvPr/>
        </p:nvSpPr>
        <p:spPr>
          <a:xfrm>
            <a:off x="3722400" y="4726800"/>
            <a:ext cx="1760400" cy="1446480"/>
          </a:xfrm>
          <a:prstGeom prst="roundRect">
            <a:avLst>
              <a:gd name="adj" fmla="val 16667"/>
            </a:avLst>
          </a:prstGeom>
          <a:blipFill rotWithShape="0">
            <a:blip r:embed="rId10"/>
            <a:srcRect/>
            <a:tile tx="0" ty="0" sx="100000" sy="100000" algn="ctr"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33" name="Скругленный прямоугольник 114"/>
          <p:cNvSpPr/>
          <p:nvPr/>
        </p:nvSpPr>
        <p:spPr>
          <a:xfrm>
            <a:off x="8607600" y="1862280"/>
            <a:ext cx="1071000" cy="531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4756a0"/>
                </a:solidFill>
                <a:latin typeface="Arial"/>
                <a:ea typeface="DejaVu Sans"/>
              </a:rPr>
              <a:t>+ </a:t>
            </a:r>
            <a:r>
              <a:rPr b="1" lang="ru-RU" sz="10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66 </a:t>
            </a:r>
            <a:r>
              <a:rPr b="1" lang="ru-RU" sz="10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тыс. чел. /к 2022 г.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4" name="Скругленный прямоугольник 116"/>
          <p:cNvSpPr/>
          <p:nvPr/>
        </p:nvSpPr>
        <p:spPr>
          <a:xfrm>
            <a:off x="7200000" y="2160000"/>
            <a:ext cx="711000" cy="351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2024 год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5" name="Скругленный прямоугольник 118"/>
          <p:cNvSpPr/>
          <p:nvPr/>
        </p:nvSpPr>
        <p:spPr>
          <a:xfrm>
            <a:off x="7200000" y="3435840"/>
            <a:ext cx="711000" cy="351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2024 год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6" name="Прямая соединительная линия 2"/>
          <p:cNvSpPr/>
          <p:nvPr/>
        </p:nvSpPr>
        <p:spPr>
          <a:xfrm>
            <a:off x="8460000" y="3030840"/>
            <a:ext cx="858600" cy="639360"/>
          </a:xfrm>
          <a:custGeom>
            <a:avLst/>
            <a:gdLst>
              <a:gd name="textAreaLeft" fmla="*/ 0 w 858600"/>
              <a:gd name="textAreaRight" fmla="*/ 867600 w 858600"/>
              <a:gd name="textAreaTop" fmla="*/ 0 h 639360"/>
              <a:gd name="textAreaBottom" fmla="*/ 648360 h 639360"/>
            </a:gdLst>
            <a:ahLst/>
            <a:rect l="textAreaLeft" t="textAreaTop" r="textAreaRight" b="textAreaBottom"/>
            <a:pathLst>
              <a:path w="1024" h="288341">
                <a:moveTo>
                  <a:pt x="0" y="0"/>
                </a:moveTo>
                <a:lnTo>
                  <a:pt x="0" y="288342"/>
                </a:lnTo>
              </a:path>
            </a:pathLst>
          </a:custGeom>
          <a:solidFill>
            <a:srgbClr val="729fc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37" name="Скругленный прямоугольник 119"/>
          <p:cNvSpPr/>
          <p:nvPr/>
        </p:nvSpPr>
        <p:spPr>
          <a:xfrm>
            <a:off x="8600400" y="3139200"/>
            <a:ext cx="1071000" cy="531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4756a0"/>
                </a:solidFill>
                <a:latin typeface="Arial"/>
                <a:ea typeface="DejaVu Sans"/>
              </a:rPr>
              <a:t>+</a:t>
            </a: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 66,8</a:t>
            </a:r>
            <a:r>
              <a:rPr b="1" lang="ru-RU" sz="10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 тыс. чел./к 2023 г.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8" name="Скругленный прямоугольник 121"/>
          <p:cNvSpPr/>
          <p:nvPr/>
        </p:nvSpPr>
        <p:spPr>
          <a:xfrm>
            <a:off x="7200000" y="4680000"/>
            <a:ext cx="711000" cy="351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2024 год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39" name="Прямая соединительная линия 6"/>
          <p:cNvSpPr/>
          <p:nvPr/>
        </p:nvSpPr>
        <p:spPr>
          <a:xfrm>
            <a:off x="8492400" y="4212000"/>
            <a:ext cx="858600" cy="639360"/>
          </a:xfrm>
          <a:custGeom>
            <a:avLst/>
            <a:gdLst>
              <a:gd name="textAreaLeft" fmla="*/ 0 w 858600"/>
              <a:gd name="textAreaRight" fmla="*/ 867600 w 858600"/>
              <a:gd name="textAreaTop" fmla="*/ 0 h 639360"/>
              <a:gd name="textAreaBottom" fmla="*/ 648360 h 639360"/>
            </a:gdLst>
            <a:ahLst/>
            <a:rect l="textAreaLeft" t="textAreaTop" r="textAreaRight" b="textAreaBottom"/>
            <a:pathLst>
              <a:path w="1024" h="288341">
                <a:moveTo>
                  <a:pt x="0" y="0"/>
                </a:moveTo>
                <a:lnTo>
                  <a:pt x="0" y="288342"/>
                </a:lnTo>
              </a:path>
            </a:pathLst>
          </a:custGeom>
          <a:solidFill>
            <a:srgbClr val="729fc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40" name="Скругленный прямоугольник 127"/>
          <p:cNvSpPr/>
          <p:nvPr/>
        </p:nvSpPr>
        <p:spPr>
          <a:xfrm>
            <a:off x="8640000" y="4392000"/>
            <a:ext cx="998640" cy="53100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4756a0"/>
                </a:solidFill>
                <a:latin typeface="Arial"/>
                <a:ea typeface="DejaVu Sans"/>
              </a:rPr>
              <a:t>+</a:t>
            </a: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 66,8 </a:t>
            </a:r>
            <a:r>
              <a:rPr b="1" lang="ru-RU" sz="1000" spc="-1" strike="noStrike">
                <a:solidFill>
                  <a:srgbClr val="4756a0"/>
                </a:solidFill>
                <a:latin typeface="Times New Roman"/>
                <a:ea typeface="DejaVu Sans"/>
              </a:rPr>
              <a:t>тыс. чел. /к 2023 г.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1" name="Прямая соединительная линия 8"/>
          <p:cNvSpPr/>
          <p:nvPr/>
        </p:nvSpPr>
        <p:spPr>
          <a:xfrm>
            <a:off x="9720000" y="5580000"/>
            <a:ext cx="858600" cy="639360"/>
          </a:xfrm>
          <a:custGeom>
            <a:avLst/>
            <a:gdLst>
              <a:gd name="textAreaLeft" fmla="*/ 0 w 858600"/>
              <a:gd name="textAreaRight" fmla="*/ 867600 w 858600"/>
              <a:gd name="textAreaTop" fmla="*/ 0 h 639360"/>
              <a:gd name="textAreaBottom" fmla="*/ 648360 h 639360"/>
            </a:gdLst>
            <a:ahLst/>
            <a:rect l="textAreaLeft" t="textAreaTop" r="textAreaRight" b="textAreaBottom"/>
            <a:pathLst>
              <a:path w="1024" h="288341">
                <a:moveTo>
                  <a:pt x="0" y="0"/>
                </a:moveTo>
                <a:lnTo>
                  <a:pt x="0" y="288342"/>
                </a:lnTo>
              </a:path>
            </a:pathLst>
          </a:custGeom>
          <a:solidFill>
            <a:srgbClr val="729fc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42" name="TextBox 182"/>
          <p:cNvSpPr/>
          <p:nvPr/>
        </p:nvSpPr>
        <p:spPr>
          <a:xfrm>
            <a:off x="7052400" y="5400000"/>
            <a:ext cx="1938600" cy="765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 indent="-216000">
              <a:lnSpc>
                <a:spcPts val="1219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1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Московская обл. - 20%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ts val="1219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1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Ленинградская обл. - 18%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ts val="1219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1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Нижегородская обл. - 15%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ts val="1219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1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Архангельская обл. - 14%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ts val="1219"/>
              </a:lnSpc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ru-RU" sz="1100" spc="-21" strike="noStrike">
                <a:solidFill>
                  <a:srgbClr val="4756a0"/>
                </a:solidFill>
                <a:latin typeface="Times New Roman"/>
                <a:ea typeface="DejaVu Sans"/>
              </a:rPr>
              <a:t>Другие регионы -33%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TextBox 183"/>
          <p:cNvSpPr/>
          <p:nvPr/>
        </p:nvSpPr>
        <p:spPr>
          <a:xfrm>
            <a:off x="1260000" y="0"/>
            <a:ext cx="7310160" cy="101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ГЛАВНЫЕ ДОСТОПРИМЕЧАТЕЛЬНОСТИ И ЭКСКУРСИОННЫЕ ОБЪЕКТЫ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4" name="Скругленный прямоугольник 77"/>
          <p:cNvSpPr/>
          <p:nvPr/>
        </p:nvSpPr>
        <p:spPr>
          <a:xfrm>
            <a:off x="235080" y="86400"/>
            <a:ext cx="1015920" cy="4446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Arial"/>
                <a:ea typeface="DejaVu Sans"/>
              </a:rPr>
              <a:t>туризм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5" name="PlaceHolder 1"/>
          <p:cNvSpPr>
            <a:spLocks noGrp="1"/>
          </p:cNvSpPr>
          <p:nvPr>
            <p:ph type="sldNum" idx="6"/>
          </p:nvPr>
        </p:nvSpPr>
        <p:spPr>
          <a:xfrm>
            <a:off x="9061200" y="6606000"/>
            <a:ext cx="718200" cy="357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46" name="Прямая соединительная линия 3"/>
          <p:cNvSpPr/>
          <p:nvPr/>
        </p:nvSpPr>
        <p:spPr>
          <a:xfrm>
            <a:off x="4957200" y="5950800"/>
            <a:ext cx="235800" cy="360"/>
          </a:xfrm>
          <a:custGeom>
            <a:avLst/>
            <a:gdLst>
              <a:gd name="textAreaLeft" fmla="*/ 0 w 235800"/>
              <a:gd name="textAreaRight" fmla="*/ 236160 w 235800"/>
              <a:gd name="textAreaTop" fmla="*/ 0 h 360"/>
              <a:gd name="textAreaBottom" fmla="*/ 720 h 360"/>
            </a:gdLst>
            <a:ahLst/>
            <a:rect l="textAreaLeft" t="textAreaTop" r="textAreaRight" b="textAreaBottom"/>
            <a:pathLst>
              <a:path w="244784" h="1024">
                <a:moveTo>
                  <a:pt x="0" y="0"/>
                </a:moveTo>
                <a:lnTo>
                  <a:pt x="244785" y="0"/>
                </a:lnTo>
              </a:path>
            </a:pathLst>
          </a:custGeom>
          <a:solidFill>
            <a:srgbClr val="729fcf"/>
          </a:solidFill>
          <a:ln w="12600">
            <a:solidFill>
              <a:srgbClr val="4756a0"/>
            </a:solidFill>
            <a:custDash>
              <a:ds d="57000" sp="57000"/>
              <a:ds d="57000" sp="57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47" name="TextBox 186"/>
          <p:cNvSpPr/>
          <p:nvPr/>
        </p:nvSpPr>
        <p:spPr>
          <a:xfrm>
            <a:off x="216000" y="6660000"/>
            <a:ext cx="7335360" cy="11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8" name="Овал 4"/>
          <p:cNvSpPr/>
          <p:nvPr/>
        </p:nvSpPr>
        <p:spPr>
          <a:xfrm>
            <a:off x="3420360" y="5400000"/>
            <a:ext cx="350640" cy="35100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9" name="Овал 5"/>
          <p:cNvSpPr/>
          <p:nvPr/>
        </p:nvSpPr>
        <p:spPr>
          <a:xfrm>
            <a:off x="3060000" y="5760000"/>
            <a:ext cx="351000" cy="35064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2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0" name="Овал 6"/>
          <p:cNvSpPr/>
          <p:nvPr/>
        </p:nvSpPr>
        <p:spPr>
          <a:xfrm>
            <a:off x="6300000" y="4140000"/>
            <a:ext cx="351000" cy="35064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3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1" name="" descr=""/>
          <p:cNvPicPr/>
          <p:nvPr/>
        </p:nvPicPr>
        <p:blipFill>
          <a:blip r:embed="rId1"/>
          <a:srcRect l="1916" t="2880" r="4163" b="7874"/>
          <a:stretch/>
        </p:blipFill>
        <p:spPr>
          <a:xfrm>
            <a:off x="180000" y="1080000"/>
            <a:ext cx="9531360" cy="55173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TextBox 222"/>
          <p:cNvSpPr/>
          <p:nvPr/>
        </p:nvSpPr>
        <p:spPr>
          <a:xfrm>
            <a:off x="1260000" y="0"/>
            <a:ext cx="7310160" cy="1010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ГЛАВНЫЕ ДОСТОПРИМЕЧАТЕЛЬНОСТИ И ЭКСКУРСИОННЫЕ ОБЪЕКТЫ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3" name="Скругленный прямоугольник 166"/>
          <p:cNvSpPr/>
          <p:nvPr/>
        </p:nvSpPr>
        <p:spPr>
          <a:xfrm>
            <a:off x="235080" y="86400"/>
            <a:ext cx="1015920" cy="4446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Arial"/>
                <a:ea typeface="DejaVu Sans"/>
              </a:rPr>
              <a:t>туризм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4" name="TextBox 223"/>
          <p:cNvSpPr/>
          <p:nvPr/>
        </p:nvSpPr>
        <p:spPr>
          <a:xfrm>
            <a:off x="216000" y="6660000"/>
            <a:ext cx="7335360" cy="11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55" name="" descr=""/>
          <p:cNvPicPr/>
          <p:nvPr/>
        </p:nvPicPr>
        <p:blipFill>
          <a:blip r:embed="rId1"/>
          <a:stretch/>
        </p:blipFill>
        <p:spPr>
          <a:xfrm>
            <a:off x="216000" y="1019160"/>
            <a:ext cx="9538560" cy="5518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TextBox 27"/>
          <p:cNvSpPr/>
          <p:nvPr/>
        </p:nvSpPr>
        <p:spPr>
          <a:xfrm>
            <a:off x="1260000" y="0"/>
            <a:ext cx="7309800" cy="101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ГЛАВНЫЕ ДОСТОПРИМЕЧАТЕЛЬНОСТИ И ЭКСКУРСИОННЫЕ ОБЪЕКТЫ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7" name="Скругленный прямоугольник 100"/>
          <p:cNvSpPr/>
          <p:nvPr/>
        </p:nvSpPr>
        <p:spPr>
          <a:xfrm>
            <a:off x="235080" y="86400"/>
            <a:ext cx="1015560" cy="4442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1500" spc="-1" strike="noStrike">
                <a:solidFill>
                  <a:srgbClr val="ffffff"/>
                </a:solidFill>
                <a:latin typeface="Arial"/>
                <a:ea typeface="DejaVu Sans"/>
              </a:rPr>
              <a:t>туризм</a:t>
            </a:r>
            <a:endParaRPr b="0" lang="ru-RU" sz="15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8" name="PlaceHolder 1"/>
          <p:cNvSpPr>
            <a:spLocks noGrp="1"/>
          </p:cNvSpPr>
          <p:nvPr>
            <p:ph type="sldNum" idx="7"/>
          </p:nvPr>
        </p:nvSpPr>
        <p:spPr>
          <a:xfrm>
            <a:off x="9061200" y="6606000"/>
            <a:ext cx="717840" cy="32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9" name="TextBox 51"/>
          <p:cNvSpPr/>
          <p:nvPr/>
        </p:nvSpPr>
        <p:spPr>
          <a:xfrm>
            <a:off x="216000" y="6660000"/>
            <a:ext cx="7335000" cy="113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60" name="" descr=""/>
          <p:cNvPicPr/>
          <p:nvPr/>
        </p:nvPicPr>
        <p:blipFill>
          <a:blip r:embed="rId1"/>
          <a:stretch/>
        </p:blipFill>
        <p:spPr>
          <a:xfrm>
            <a:off x="333360" y="986400"/>
            <a:ext cx="9179280" cy="5501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Скругленный прямоугольник 113"/>
          <p:cNvSpPr/>
          <p:nvPr/>
        </p:nvSpPr>
        <p:spPr>
          <a:xfrm>
            <a:off x="6836400" y="1429200"/>
            <a:ext cx="2958840" cy="4869000"/>
          </a:xfrm>
          <a:prstGeom prst="roundRect">
            <a:avLst>
              <a:gd name="adj" fmla="val 7036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62" name="Скругленный прямоугольник 129"/>
          <p:cNvSpPr/>
          <p:nvPr/>
        </p:nvSpPr>
        <p:spPr>
          <a:xfrm>
            <a:off x="627120" y="1401480"/>
            <a:ext cx="6046560" cy="4897800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63" name="Скругленный прямоугольник 131"/>
          <p:cNvSpPr/>
          <p:nvPr/>
        </p:nvSpPr>
        <p:spPr>
          <a:xfrm>
            <a:off x="750600" y="1525320"/>
            <a:ext cx="2834640" cy="2251440"/>
          </a:xfrm>
          <a:prstGeom prst="roundRect">
            <a:avLst>
              <a:gd name="adj" fmla="val 829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64" name="TextBox 193"/>
          <p:cNvSpPr/>
          <p:nvPr/>
        </p:nvSpPr>
        <p:spPr>
          <a:xfrm>
            <a:off x="627120" y="550080"/>
            <a:ext cx="9149760" cy="722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ЗНАКОВЫЕ СОБЫТИЯ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5" name="Скругленный прямоугольник 135"/>
          <p:cNvSpPr/>
          <p:nvPr/>
        </p:nvSpPr>
        <p:spPr>
          <a:xfrm>
            <a:off x="627120" y="163800"/>
            <a:ext cx="655920" cy="2646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туризм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6" name="PlaceHolder 1"/>
          <p:cNvSpPr>
            <a:spLocks noGrp="1"/>
          </p:cNvSpPr>
          <p:nvPr>
            <p:ph type="sldNum" idx="8"/>
          </p:nvPr>
        </p:nvSpPr>
        <p:spPr>
          <a:xfrm>
            <a:off x="8913600" y="6498000"/>
            <a:ext cx="718200" cy="328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7" name="TextBox 194"/>
          <p:cNvSpPr/>
          <p:nvPr/>
        </p:nvSpPr>
        <p:spPr>
          <a:xfrm>
            <a:off x="3032280" y="2947680"/>
            <a:ext cx="684720" cy="643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100 лет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Велико-устюгскому району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8" name="TextBox 195"/>
          <p:cNvSpPr/>
          <p:nvPr/>
        </p:nvSpPr>
        <p:spPr>
          <a:xfrm>
            <a:off x="6966000" y="4860000"/>
            <a:ext cx="2383920" cy="455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ts val="1219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880 - </a:t>
            </a: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летие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города Великого Устюга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1219"/>
              </a:lnSpc>
            </a:pPr>
            <a:r>
              <a:rPr b="1" lang="ru-RU" sz="1100" spc="-21" strike="noStrike">
                <a:solidFill>
                  <a:srgbClr val="4756a0"/>
                </a:solidFill>
                <a:latin typeface="Arial"/>
                <a:ea typeface="DejaVu Sans"/>
              </a:rPr>
              <a:t>в 2027 году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9" name="Скругленный прямоугольник 143"/>
          <p:cNvSpPr/>
          <p:nvPr/>
        </p:nvSpPr>
        <p:spPr>
          <a:xfrm>
            <a:off x="756720" y="3920400"/>
            <a:ext cx="2834640" cy="2251440"/>
          </a:xfrm>
          <a:prstGeom prst="roundRect">
            <a:avLst>
              <a:gd name="adj" fmla="val 829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70" name="Скругленный прямоугольник 145"/>
          <p:cNvSpPr/>
          <p:nvPr/>
        </p:nvSpPr>
        <p:spPr>
          <a:xfrm>
            <a:off x="3726000" y="1525320"/>
            <a:ext cx="2925720" cy="2251440"/>
          </a:xfrm>
          <a:prstGeom prst="roundRect">
            <a:avLst>
              <a:gd name="adj" fmla="val 829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1" name="Скругленный прямоугольник 146"/>
          <p:cNvSpPr/>
          <p:nvPr/>
        </p:nvSpPr>
        <p:spPr>
          <a:xfrm>
            <a:off x="3726000" y="3920400"/>
            <a:ext cx="2816640" cy="2251440"/>
          </a:xfrm>
          <a:prstGeom prst="roundRect">
            <a:avLst>
              <a:gd name="adj" fmla="val 829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72" name="TextBox 196"/>
          <p:cNvSpPr/>
          <p:nvPr/>
        </p:nvSpPr>
        <p:spPr>
          <a:xfrm>
            <a:off x="5760000" y="2508120"/>
            <a:ext cx="913320" cy="105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День города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и Прокопьевская ярмарка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3" name="TextBox 199"/>
          <p:cNvSpPr/>
          <p:nvPr/>
        </p:nvSpPr>
        <p:spPr>
          <a:xfrm>
            <a:off x="2932560" y="5014800"/>
            <a:ext cx="838440" cy="103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18 ноября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День рождения Деда Мороза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4" name="TextBox 200"/>
          <p:cNvSpPr/>
          <p:nvPr/>
        </p:nvSpPr>
        <p:spPr>
          <a:xfrm>
            <a:off x="632520" y="6364800"/>
            <a:ext cx="3627000" cy="8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775" name="TextBox 201"/>
          <p:cNvSpPr/>
          <p:nvPr/>
        </p:nvSpPr>
        <p:spPr>
          <a:xfrm>
            <a:off x="627120" y="6606000"/>
            <a:ext cx="7335360" cy="11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6" name="" descr=""/>
          <p:cNvPicPr/>
          <p:nvPr/>
        </p:nvPicPr>
        <p:blipFill>
          <a:blip r:embed="rId1"/>
          <a:srcRect l="0" t="12177" r="10214" b="7022"/>
          <a:stretch/>
        </p:blipFill>
        <p:spPr>
          <a:xfrm>
            <a:off x="756720" y="1525320"/>
            <a:ext cx="2114280" cy="2251440"/>
          </a:xfrm>
          <a:prstGeom prst="rect">
            <a:avLst/>
          </a:prstGeom>
          <a:ln w="0">
            <a:noFill/>
          </a:ln>
        </p:spPr>
      </p:pic>
      <p:pic>
        <p:nvPicPr>
          <p:cNvPr id="777" name="" descr=""/>
          <p:cNvPicPr/>
          <p:nvPr/>
        </p:nvPicPr>
        <p:blipFill>
          <a:blip r:embed="rId2"/>
          <a:srcRect l="33406" t="0" r="15588" b="0"/>
          <a:stretch/>
        </p:blipFill>
        <p:spPr>
          <a:xfrm>
            <a:off x="756720" y="3920400"/>
            <a:ext cx="2114280" cy="2251440"/>
          </a:xfrm>
          <a:prstGeom prst="rect">
            <a:avLst/>
          </a:prstGeom>
          <a:ln w="0">
            <a:noFill/>
          </a:ln>
        </p:spPr>
      </p:pic>
      <p:sp>
        <p:nvSpPr>
          <p:cNvPr id="778" name="TextBox 202"/>
          <p:cNvSpPr/>
          <p:nvPr/>
        </p:nvSpPr>
        <p:spPr>
          <a:xfrm>
            <a:off x="5760000" y="5400000"/>
            <a:ext cx="782640" cy="68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b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Новогодняя ночь в вотчине Деда Мороза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79" name="" descr=""/>
          <p:cNvPicPr/>
          <p:nvPr/>
        </p:nvPicPr>
        <p:blipFill>
          <a:blip r:embed="rId3"/>
          <a:stretch/>
        </p:blipFill>
        <p:spPr>
          <a:xfrm>
            <a:off x="6840000" y="1429200"/>
            <a:ext cx="2955240" cy="2521800"/>
          </a:xfrm>
          <a:prstGeom prst="rect">
            <a:avLst/>
          </a:prstGeom>
          <a:ln w="0">
            <a:noFill/>
          </a:ln>
        </p:spPr>
      </p:pic>
      <p:pic>
        <p:nvPicPr>
          <p:cNvPr id="780" name="" descr=""/>
          <p:cNvPicPr/>
          <p:nvPr/>
        </p:nvPicPr>
        <p:blipFill>
          <a:blip r:embed="rId4"/>
          <a:stretch/>
        </p:blipFill>
        <p:spPr>
          <a:xfrm>
            <a:off x="3726000" y="1525320"/>
            <a:ext cx="2025000" cy="2251440"/>
          </a:xfrm>
          <a:prstGeom prst="rect">
            <a:avLst/>
          </a:prstGeom>
          <a:ln w="0">
            <a:noFill/>
          </a:ln>
        </p:spPr>
      </p:pic>
      <p:pic>
        <p:nvPicPr>
          <p:cNvPr id="781" name="Picture 3" descr=""/>
          <p:cNvPicPr/>
          <p:nvPr/>
        </p:nvPicPr>
        <p:blipFill>
          <a:blip r:embed="rId5"/>
          <a:stretch/>
        </p:blipFill>
        <p:spPr>
          <a:xfrm>
            <a:off x="3726000" y="3920400"/>
            <a:ext cx="2025000" cy="2307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Скругленный прямоугольник 1">
            <a:hlinkClick r:id="rId1" action="ppaction://hlinksldjump"/>
          </p:cNvPr>
          <p:cNvSpPr/>
          <p:nvPr/>
        </p:nvSpPr>
        <p:spPr>
          <a:xfrm>
            <a:off x="626400" y="1256400"/>
            <a:ext cx="120816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преимущества 03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Скругленный прямоугольник 3">
            <a:hlinkClick r:id="rId2" action="ppaction://hlinksldjump"/>
          </p:cNvPr>
          <p:cNvSpPr/>
          <p:nvPr/>
        </p:nvSpPr>
        <p:spPr>
          <a:xfrm>
            <a:off x="1955520" y="1256400"/>
            <a:ext cx="1590840" cy="263880"/>
          </a:xfrm>
          <a:prstGeom prst="roundRect">
            <a:avLst>
              <a:gd name="adj" fmla="val 50000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общая характеристика 04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Скругленный прямоугольник 4">
            <a:hlinkClick r:id="rId3" action="ppaction://hlinksldjump"/>
          </p:cNvPr>
          <p:cNvSpPr/>
          <p:nvPr/>
        </p:nvSpPr>
        <p:spPr>
          <a:xfrm>
            <a:off x="3668400" y="1256400"/>
            <a:ext cx="249336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социально-экономические показатели 05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Скругленный прямоугольник 5">
            <a:hlinkClick r:id="rId4" action="ppaction://hlinksldjump"/>
          </p:cNvPr>
          <p:cNvSpPr/>
          <p:nvPr/>
        </p:nvSpPr>
        <p:spPr>
          <a:xfrm>
            <a:off x="6210000" y="1256400"/>
            <a:ext cx="206748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занятость и доходы населения 06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Скругленный прямоугольник 7">
            <a:hlinkClick r:id="rId5" action="ppaction://hlinksldjump"/>
          </p:cNvPr>
          <p:cNvSpPr/>
          <p:nvPr/>
        </p:nvSpPr>
        <p:spPr>
          <a:xfrm>
            <a:off x="8380800" y="1256400"/>
            <a:ext cx="128232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ресурсная база 07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Скругленный прямоугольник 8">
            <a:hlinkClick r:id="rId6" action="ppaction://hlinksldjump"/>
          </p:cNvPr>
          <p:cNvSpPr/>
          <p:nvPr/>
        </p:nvSpPr>
        <p:spPr>
          <a:xfrm>
            <a:off x="626400" y="1632240"/>
            <a:ext cx="201852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Агропромышленный комплекс 08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Скругленный прямоугольник 10">
            <a:hlinkClick r:id="rId7" action="ppaction://hlinksldjump"/>
          </p:cNvPr>
          <p:cNvSpPr/>
          <p:nvPr/>
        </p:nvSpPr>
        <p:spPr>
          <a:xfrm>
            <a:off x="2769480" y="1632240"/>
            <a:ext cx="248724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Социальная инфраструктура  11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3" name="Скругленный прямоугольник 12">
            <a:hlinkClick r:id="rId8" action="ppaction://hlinksldjump"/>
          </p:cNvPr>
          <p:cNvSpPr/>
          <p:nvPr/>
        </p:nvSpPr>
        <p:spPr>
          <a:xfrm>
            <a:off x="5460840" y="1632240"/>
            <a:ext cx="121968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Качество жизни 12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Скругленный прямоугольник 16">
            <a:hlinkClick r:id="rId9" action="ppaction://hlinksldjump"/>
          </p:cNvPr>
          <p:cNvSpPr/>
          <p:nvPr/>
        </p:nvSpPr>
        <p:spPr>
          <a:xfrm>
            <a:off x="6794640" y="1632240"/>
            <a:ext cx="290412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Оценка услуг по жизнеобеспечению 13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Скругленный прямоугольник 19">
            <a:hlinkClick r:id="rId10" action="ppaction://hlinksldjump"/>
          </p:cNvPr>
          <p:cNvSpPr/>
          <p:nvPr/>
        </p:nvSpPr>
        <p:spPr>
          <a:xfrm>
            <a:off x="626400" y="2010960"/>
            <a:ext cx="124092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Туризм 14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6" name="Скругленный прямоугольник 20">
            <a:hlinkClick r:id="rId11" action="ppaction://hlinksldjump"/>
          </p:cNvPr>
          <p:cNvSpPr/>
          <p:nvPr/>
        </p:nvSpPr>
        <p:spPr>
          <a:xfrm>
            <a:off x="2049120" y="2010960"/>
            <a:ext cx="136080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SWOT </a:t>
            </a: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- анализ МО 19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7" name="Скругленный прямоугольник 21">
            <a:hlinkClick r:id="rId12" action="ppaction://hlinksldjump"/>
          </p:cNvPr>
          <p:cNvSpPr/>
          <p:nvPr/>
        </p:nvSpPr>
        <p:spPr>
          <a:xfrm>
            <a:off x="3628800" y="2010960"/>
            <a:ext cx="110484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матрица БКГ 20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8" name="Скругленный прямоугольник 23">
            <a:hlinkClick r:id="rId13" action="ppaction://hlinksldjump"/>
          </p:cNvPr>
          <p:cNvSpPr/>
          <p:nvPr/>
        </p:nvSpPr>
        <p:spPr>
          <a:xfrm>
            <a:off x="4950000" y="2010960"/>
            <a:ext cx="247464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контент анализ социальных сетей 23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9" name="Скругленный прямоугольник 24">
            <a:hlinkClick r:id="rId14" action="ppaction://hlinksldjump"/>
          </p:cNvPr>
          <p:cNvSpPr/>
          <p:nvPr/>
        </p:nvSpPr>
        <p:spPr>
          <a:xfrm>
            <a:off x="7565400" y="2010960"/>
            <a:ext cx="213084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организационные проблемы 24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Скругленный прямоугольник 25">
            <a:hlinkClick r:id="rId15" action="ppaction://hlinksldjump"/>
          </p:cNvPr>
          <p:cNvSpPr/>
          <p:nvPr/>
        </p:nvSpPr>
        <p:spPr>
          <a:xfrm>
            <a:off x="626400" y="2372760"/>
            <a:ext cx="209592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ТОП - действия администрации 25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1" name="Скругленный прямоугольник 27">
            <a:hlinkClick r:id="rId16" action="ppaction://hlinksldjump"/>
          </p:cNvPr>
          <p:cNvSpPr/>
          <p:nvPr/>
        </p:nvSpPr>
        <p:spPr>
          <a:xfrm>
            <a:off x="2887200" y="2372760"/>
            <a:ext cx="173160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основные организации 27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Скругленный прямоугольник 29">
            <a:hlinkClick r:id="rId17" action="ppaction://hlinksldjump"/>
          </p:cNvPr>
          <p:cNvSpPr/>
          <p:nvPr/>
        </p:nvSpPr>
        <p:spPr>
          <a:xfrm>
            <a:off x="6908400" y="2388240"/>
            <a:ext cx="281304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реализуемые инвестиционные проекты 30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3" name="Скругленный прямоугольник 30">
            <a:hlinkClick r:id="rId18" action="ppaction://hlinksldjump"/>
          </p:cNvPr>
          <p:cNvSpPr/>
          <p:nvPr/>
        </p:nvSpPr>
        <p:spPr>
          <a:xfrm>
            <a:off x="658800" y="2747160"/>
            <a:ext cx="183204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инвестиционные ниши 31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Скругленный прямоугольник 31">
            <a:hlinkClick r:id="rId19" action="ppaction://hlinksldjump"/>
          </p:cNvPr>
          <p:cNvSpPr/>
          <p:nvPr/>
        </p:nvSpPr>
        <p:spPr>
          <a:xfrm>
            <a:off x="2584800" y="2747160"/>
            <a:ext cx="246960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прорывные инвестиционные идеи 33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Скругленный прямоугольник 32">
            <a:hlinkClick r:id="rId20" action="ppaction://hlinksldjump"/>
          </p:cNvPr>
          <p:cNvSpPr/>
          <p:nvPr/>
        </p:nvSpPr>
        <p:spPr>
          <a:xfrm>
            <a:off x="5162400" y="2730600"/>
            <a:ext cx="240408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свободные инвестиционные площадки 34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6" name="Скругленный прямоугольник 33">
            <a:hlinkClick r:id="rId21" action="ppaction://hlinksldjump"/>
          </p:cNvPr>
          <p:cNvSpPr/>
          <p:nvPr/>
        </p:nvSpPr>
        <p:spPr>
          <a:xfrm>
            <a:off x="676800" y="3124800"/>
            <a:ext cx="158472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меры господдержки 36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Скругленный прямоугольник 35">
            <a:hlinkClick r:id="rId22" action="ppaction://hlinksldjump"/>
          </p:cNvPr>
          <p:cNvSpPr/>
          <p:nvPr/>
        </p:nvSpPr>
        <p:spPr>
          <a:xfrm>
            <a:off x="2390400" y="3146040"/>
            <a:ext cx="160560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образ будущего МО 38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8" name="Скругленный прямоугольник 36">
            <a:hlinkClick r:id="rId23" action="ppaction://hlinksldjump"/>
          </p:cNvPr>
          <p:cNvSpPr/>
          <p:nvPr/>
        </p:nvSpPr>
        <p:spPr>
          <a:xfrm>
            <a:off x="4165920" y="3153240"/>
            <a:ext cx="97056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контакты 39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Скругленный прямоугольник 6">
            <a:hlinkClick r:id="rId24" action="ppaction://hlinksldjump"/>
          </p:cNvPr>
          <p:cNvSpPr/>
          <p:nvPr/>
        </p:nvSpPr>
        <p:spPr>
          <a:xfrm>
            <a:off x="7801560" y="2728800"/>
            <a:ext cx="189324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диагностическая карта МО 35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Скругленный прямоугольник 14">
            <a:hlinkClick r:id="rId25" action="ppaction://hlinksldjump"/>
          </p:cNvPr>
          <p:cNvSpPr/>
          <p:nvPr/>
        </p:nvSpPr>
        <p:spPr>
          <a:xfrm>
            <a:off x="4805640" y="2387160"/>
            <a:ext cx="1945440" cy="26388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специализация округа 28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TextBox 45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@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МАТЕРИАЛ ПОДГОТОВЛЕН ПРОЕКТНЫМ ОФИСОМ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2" name="TextBox 46"/>
          <p:cNvSpPr/>
          <p:nvPr/>
        </p:nvSpPr>
        <p:spPr>
          <a:xfrm>
            <a:off x="627120" y="4521600"/>
            <a:ext cx="73090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ВЕЛИКОУСТЮГСКИЙ МУНИЦИПАЛЬНЫЙ ОКРУГ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Скругленный прямоугольник 2"/>
          <p:cNvSpPr/>
          <p:nvPr/>
        </p:nvSpPr>
        <p:spPr>
          <a:xfrm>
            <a:off x="7614000" y="158400"/>
            <a:ext cx="2143440" cy="717480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72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Вологодская область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Скругленный прямоугольник 9"/>
          <p:cNvSpPr/>
          <p:nvPr/>
        </p:nvSpPr>
        <p:spPr>
          <a:xfrm>
            <a:off x="9039600" y="158400"/>
            <a:ext cx="717480" cy="717480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265" name="Рисунок 11" descr=""/>
          <p:cNvPicPr/>
          <p:nvPr/>
        </p:nvPicPr>
        <p:blipFill>
          <a:blip r:embed="rId26"/>
          <a:stretch/>
        </p:blipFill>
        <p:spPr>
          <a:xfrm>
            <a:off x="9187200" y="224280"/>
            <a:ext cx="424800" cy="558720"/>
          </a:xfrm>
          <a:prstGeom prst="rect">
            <a:avLst/>
          </a:prstGeom>
          <a:ln w="0">
            <a:noFill/>
          </a:ln>
        </p:spPr>
      </p:pic>
      <p:pic>
        <p:nvPicPr>
          <p:cNvPr id="266" name="" descr=""/>
          <p:cNvPicPr/>
          <p:nvPr/>
        </p:nvPicPr>
        <p:blipFill>
          <a:blip r:embed="rId27"/>
          <a:srcRect l="17090" t="0" r="14501" b="10919"/>
          <a:stretch/>
        </p:blipFill>
        <p:spPr>
          <a:xfrm>
            <a:off x="9032400" y="158400"/>
            <a:ext cx="671760" cy="65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Скругленный прямоугольник 6"/>
          <p:cNvSpPr/>
          <p:nvPr/>
        </p:nvSpPr>
        <p:spPr>
          <a:xfrm>
            <a:off x="5299200" y="2269800"/>
            <a:ext cx="4486680" cy="147312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b1c1e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Высокая зависимость МО от обрабатывающей промышленности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Нехватка квалифицированных кадров, отток кадров в крупные города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Arial"/>
              </a:rPr>
              <a:t>Высокий износ основных фондов предприятий, необходимость модернизации и переоборудования.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Arial"/>
              </a:rPr>
              <a:t>Удалённость от областного центра.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3" name="Скругленный прямоугольник 38"/>
          <p:cNvSpPr/>
          <p:nvPr/>
        </p:nvSpPr>
        <p:spPr>
          <a:xfrm>
            <a:off x="641160" y="2269800"/>
            <a:ext cx="4486680" cy="158040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4000" rIns="144000" tIns="144000" bIns="45000" anchor="t">
            <a:noAutofit/>
          </a:bodyPr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Развитая обрабатывающая промышленность ( 77% в общем объеме отгруженной продукции в 2023 г.)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chemeClr val="dk1"/>
                </a:solidFill>
                <a:latin typeface="Times New Roman"/>
                <a:ea typeface="Montserrat Medium"/>
              </a:rPr>
              <a:t>Выход к основным транспортным магистралям, связывающим юго- запад региона.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Развитое транспортное сообщение ( ж/д и автомобильный транспорт)</a:t>
            </a: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Богатое историко-культурное наследие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Наличие в округе 4 профессиональных учебных заведений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Реализация проекта «Великий Устюг — родина Деда Мороза»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Природные ресурсы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4" name="Скругленный прямоугольник 39"/>
          <p:cNvSpPr/>
          <p:nvPr/>
        </p:nvSpPr>
        <p:spPr>
          <a:xfrm>
            <a:off x="641160" y="1376640"/>
            <a:ext cx="4486680" cy="76536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СИЛЬНЫЕ СТОРОНЫ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5" name="Скругленный прямоугольник 12"/>
          <p:cNvSpPr/>
          <p:nvPr/>
        </p:nvSpPr>
        <p:spPr>
          <a:xfrm>
            <a:off x="627120" y="3931200"/>
            <a:ext cx="4486680" cy="76536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ВОЗМОЖНОСТИ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6" name="TextBox 2"/>
          <p:cNvSpPr/>
          <p:nvPr/>
        </p:nvSpPr>
        <p:spPr>
          <a:xfrm>
            <a:off x="627120" y="550080"/>
            <a:ext cx="91486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SWOT</a:t>
            </a: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-АНАЛИЗ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ВЕЛИКОУСТЮГСКОГО МУНИЦИПАЛЬНОГО ОКРУГА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7" name="PlaceHolder 1"/>
          <p:cNvSpPr>
            <a:spLocks noGrp="1"/>
          </p:cNvSpPr>
          <p:nvPr>
            <p:ph type="sldNum" idx="9"/>
          </p:nvPr>
        </p:nvSpPr>
        <p:spPr>
          <a:xfrm>
            <a:off x="8956800" y="6436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8" name="Скругленный прямоугольник 42"/>
          <p:cNvSpPr/>
          <p:nvPr/>
        </p:nvSpPr>
        <p:spPr>
          <a:xfrm>
            <a:off x="5299200" y="1376640"/>
            <a:ext cx="4486680" cy="765360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СЛАБЫЕ СТОРОНЫ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9" name="Скругленный прямоугольник 46"/>
          <p:cNvSpPr/>
          <p:nvPr/>
        </p:nvSpPr>
        <p:spPr>
          <a:xfrm>
            <a:off x="5284800" y="3931200"/>
            <a:ext cx="4486680" cy="765360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УГРОЗЫ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0" name="Скругленный прямоугольник 3"/>
          <p:cNvSpPr/>
          <p:nvPr/>
        </p:nvSpPr>
        <p:spPr>
          <a:xfrm>
            <a:off x="627120" y="163800"/>
            <a:ext cx="96624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en-US" sz="800" spc="-1" strike="noStrike">
                <a:solidFill>
                  <a:srgbClr val="ffffff"/>
                </a:solidFill>
                <a:latin typeface="Arial"/>
                <a:ea typeface="DejaVu Sans"/>
              </a:rPr>
              <a:t>SWOT</a:t>
            </a: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-анализ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1" name="TextBox 1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2" name="Скругленный прямоугольник 153"/>
          <p:cNvSpPr/>
          <p:nvPr/>
        </p:nvSpPr>
        <p:spPr>
          <a:xfrm>
            <a:off x="641160" y="4830840"/>
            <a:ext cx="4486680" cy="158040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4000" rIns="144000" tIns="144000" bIns="45000" anchor="t">
            <a:noAutofit/>
          </a:bodyPr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Участие в программах по развитию моногородов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Развитие промышленного туризма на крупные предприятия МО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chemeClr val="dk1"/>
                </a:solidFill>
                <a:latin typeface="Times New Roman"/>
                <a:ea typeface="Montserrat Medium"/>
              </a:rPr>
              <a:t>Создание объектов туристической инфраструктуры с акцентом на региональные традиции и продвижение местных экологических продуктов.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Наличие свободных инвестиционных площадок (24)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900" spc="-1" strike="noStrike">
                <a:solidFill>
                  <a:schemeClr val="dk1"/>
                </a:solidFill>
                <a:latin typeface="Times New Roman"/>
                <a:ea typeface="Montserrat Medium"/>
              </a:rPr>
              <a:t>Создание и продвижение кластера «Великий Устюг - Столица Сказочной России»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3" name="Скругленный прямоугольник 162"/>
          <p:cNvSpPr/>
          <p:nvPr/>
        </p:nvSpPr>
        <p:spPr>
          <a:xfrm>
            <a:off x="5299200" y="4861800"/>
            <a:ext cx="4486680" cy="147312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b1c1e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Конкуренция за инвесторов и инвестиционные проекты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en-US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Конкуренция с туристически развитыми соседними округами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900" spc="-1" strike="noStrike">
                <a:solidFill>
                  <a:schemeClr val="dk1"/>
                </a:solidFill>
                <a:latin typeface="Times New Roman"/>
                <a:ea typeface="Montserrat Medium"/>
              </a:rPr>
              <a:t>Правовые препятствия для перевода земель из одной категории в другую(лесной фонд, земли с/х назначения), санитарно-защитные зоны, объекты культурного наследия для реализации инвестпроектов.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Скругленный прямоугольник 39"/>
          <p:cNvSpPr/>
          <p:nvPr/>
        </p:nvSpPr>
        <p:spPr>
          <a:xfrm>
            <a:off x="641160" y="1376640"/>
            <a:ext cx="4486680" cy="765360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ПРОБЛЕМЫ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5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КОНТЕНТ-АНАЛИЗ СОЦИАЛЬНЬIХ СЕТЕЙ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6" name="Скругленный прямоугольник 1"/>
          <p:cNvSpPr/>
          <p:nvPr/>
        </p:nvSpPr>
        <p:spPr>
          <a:xfrm>
            <a:off x="627120" y="163800"/>
            <a:ext cx="203652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контент-анализ социальных сетей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7" name="PlaceHolder 1"/>
          <p:cNvSpPr>
            <a:spLocks noGrp="1"/>
          </p:cNvSpPr>
          <p:nvPr>
            <p:ph type="sldNum" idx="10"/>
          </p:nvPr>
        </p:nvSpPr>
        <p:spPr>
          <a:xfrm>
            <a:off x="8899200" y="6436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98" name="Скругленный прямоугольник 42"/>
          <p:cNvSpPr/>
          <p:nvPr/>
        </p:nvSpPr>
        <p:spPr>
          <a:xfrm>
            <a:off x="5299200" y="1376640"/>
            <a:ext cx="4486680" cy="76536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ВОЗМОЖНЫЕ РЕШЕНИЯ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9" name="Скругленный прямоугольник 3"/>
          <p:cNvSpPr/>
          <p:nvPr/>
        </p:nvSpPr>
        <p:spPr>
          <a:xfrm>
            <a:off x="627120" y="2400120"/>
            <a:ext cx="450108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Необеспеченность инженерной инфраструктурой большинства земельных участков.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0" name="Скругленный прямоугольник 4"/>
          <p:cNvSpPr/>
          <p:nvPr/>
        </p:nvSpPr>
        <p:spPr>
          <a:xfrm>
            <a:off x="627120" y="3028680"/>
            <a:ext cx="450108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0" lang="ru-RU" sz="1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Высокий износ основных фондов предприятий, необходимость модернизации и переоборудования.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1" name="Рисунок 10" descr=""/>
          <p:cNvPicPr/>
          <p:nvPr/>
        </p:nvPicPr>
        <p:blipFill>
          <a:blip r:embed="rId1"/>
          <a:stretch/>
        </p:blipFill>
        <p:spPr>
          <a:xfrm>
            <a:off x="706320" y="312588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802" name="Скругленный прямоугольник 13"/>
          <p:cNvSpPr/>
          <p:nvPr/>
        </p:nvSpPr>
        <p:spPr>
          <a:xfrm>
            <a:off x="627120" y="3662640"/>
            <a:ext cx="450108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Нехватка квалифицированных специалистов в организациях округа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3" name="Скругленный прямоугольник 14"/>
          <p:cNvSpPr/>
          <p:nvPr/>
        </p:nvSpPr>
        <p:spPr>
          <a:xfrm>
            <a:off x="627120" y="4291200"/>
            <a:ext cx="450108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 algn="just">
              <a:lnSpc>
                <a:spcPct val="100000"/>
              </a:lnSpc>
              <a:spcAft>
                <a:spcPts val="601"/>
              </a:spcAft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Удалённость от областного центра.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4" name="Рисунок 15" descr=""/>
          <p:cNvPicPr/>
          <p:nvPr/>
        </p:nvPicPr>
        <p:blipFill>
          <a:blip r:embed="rId2"/>
          <a:stretch/>
        </p:blipFill>
        <p:spPr>
          <a:xfrm>
            <a:off x="706320" y="43524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805" name="Скругленный прямоугольник 19"/>
          <p:cNvSpPr/>
          <p:nvPr/>
        </p:nvSpPr>
        <p:spPr>
          <a:xfrm>
            <a:off x="5277600" y="2399040"/>
            <a:ext cx="450108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Участие в государственных и муниципальных программах по капитальному ремонту и модернизации систем ЖКХ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6" name="Рисунок 22" descr=""/>
          <p:cNvPicPr/>
          <p:nvPr/>
        </p:nvPicPr>
        <p:blipFill>
          <a:blip r:embed="rId3"/>
          <a:stretch/>
        </p:blipFill>
        <p:spPr>
          <a:xfrm>
            <a:off x="5378400" y="2423520"/>
            <a:ext cx="355320" cy="355320"/>
          </a:xfrm>
          <a:prstGeom prst="rect">
            <a:avLst/>
          </a:prstGeom>
          <a:ln w="0">
            <a:noFill/>
          </a:ln>
        </p:spPr>
      </p:pic>
      <p:sp>
        <p:nvSpPr>
          <p:cNvPr id="807" name="Скругленный прямоугольник 23"/>
          <p:cNvSpPr/>
          <p:nvPr/>
        </p:nvSpPr>
        <p:spPr>
          <a:xfrm>
            <a:off x="5299200" y="3050640"/>
            <a:ext cx="450108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Введение новых мер поддержки молодых специалистов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08" name="Скругленный прямоугольник 24"/>
          <p:cNvSpPr/>
          <p:nvPr/>
        </p:nvSpPr>
        <p:spPr>
          <a:xfrm>
            <a:off x="5299200" y="3715200"/>
            <a:ext cx="450108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Увеличение нормативов вывоза снега и увеличение рейдов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снегоочистительной техники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9" name="Рисунок 26" descr=""/>
          <p:cNvPicPr/>
          <p:nvPr/>
        </p:nvPicPr>
        <p:blipFill>
          <a:blip r:embed="rId4"/>
          <a:stretch/>
        </p:blipFill>
        <p:spPr>
          <a:xfrm>
            <a:off x="5378400" y="311004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810" name="Рисунок 28" descr=""/>
          <p:cNvPicPr/>
          <p:nvPr/>
        </p:nvPicPr>
        <p:blipFill>
          <a:blip r:embed="rId5"/>
          <a:stretch/>
        </p:blipFill>
        <p:spPr>
          <a:xfrm>
            <a:off x="5374800" y="377640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811" name="Рисунок 29" descr=""/>
          <p:cNvPicPr/>
          <p:nvPr/>
        </p:nvPicPr>
        <p:blipFill>
          <a:blip r:embed="rId6"/>
          <a:stretch/>
        </p:blipFill>
        <p:spPr>
          <a:xfrm>
            <a:off x="706320" y="246528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812" name="Рисунок 30" descr=""/>
          <p:cNvPicPr/>
          <p:nvPr/>
        </p:nvPicPr>
        <p:blipFill>
          <a:blip r:embed="rId7"/>
          <a:stretch/>
        </p:blipFill>
        <p:spPr>
          <a:xfrm>
            <a:off x="706320" y="372204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813" name="Скругленный прямоугольник 8"/>
          <p:cNvSpPr/>
          <p:nvPr/>
        </p:nvSpPr>
        <p:spPr>
          <a:xfrm>
            <a:off x="5299200" y="4381200"/>
            <a:ext cx="450108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Участие в государственных программах по финансированию проектов ремонта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модернизации дорожной инфраструктуры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4" name="Рисунок 9" descr=""/>
          <p:cNvPicPr/>
          <p:nvPr/>
        </p:nvPicPr>
        <p:blipFill>
          <a:blip r:embed="rId8"/>
          <a:stretch/>
        </p:blipFill>
        <p:spPr>
          <a:xfrm>
            <a:off x="5374800" y="4442400"/>
            <a:ext cx="355320" cy="355320"/>
          </a:xfrm>
          <a:prstGeom prst="rect">
            <a:avLst/>
          </a:prstGeom>
          <a:ln w="0">
            <a:noFill/>
          </a:ln>
        </p:spPr>
      </p:pic>
      <p:sp>
        <p:nvSpPr>
          <p:cNvPr id="815" name="TextBox 11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16" name="Скругленный прямоугольник 80"/>
          <p:cNvSpPr/>
          <p:nvPr/>
        </p:nvSpPr>
        <p:spPr>
          <a:xfrm>
            <a:off x="627480" y="4939560"/>
            <a:ext cx="450108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Низкое качество жилищно-коммунальных услуг, высокий износ коммунальных сетей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7" name="Рисунок 39" descr=""/>
          <p:cNvPicPr/>
          <p:nvPr/>
        </p:nvPicPr>
        <p:blipFill>
          <a:blip r:embed="rId9"/>
          <a:stretch/>
        </p:blipFill>
        <p:spPr>
          <a:xfrm>
            <a:off x="706680" y="500076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818" name="Скругленный прямоугольник 168"/>
          <p:cNvSpPr/>
          <p:nvPr/>
        </p:nvSpPr>
        <p:spPr>
          <a:xfrm>
            <a:off x="627120" y="5587200"/>
            <a:ext cx="4505400" cy="48024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 зимнее время дороги не соответствуют требованиям содержания (Гололед, снег)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19" name="Рисунок 67" descr=""/>
          <p:cNvPicPr/>
          <p:nvPr/>
        </p:nvPicPr>
        <p:blipFill>
          <a:blip r:embed="rId10"/>
          <a:stretch/>
        </p:blipFill>
        <p:spPr>
          <a:xfrm>
            <a:off x="707040" y="5649120"/>
            <a:ext cx="349920" cy="349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Скругленный прямоугольник 6"/>
          <p:cNvSpPr/>
          <p:nvPr/>
        </p:nvSpPr>
        <p:spPr>
          <a:xfrm>
            <a:off x="5299200" y="2269800"/>
            <a:ext cx="4486680" cy="147312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b1c1e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 marL="126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Сильная зависимость от обрабатывающего производства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Отсутствие инвестиционных проектов в отраслях: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Водоснабжение, водоотведение 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Обеспечение эл. энергией, газом и паром 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Транспортировка и хранения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1" name="Скругленный прямоугольник 8"/>
          <p:cNvSpPr/>
          <p:nvPr/>
        </p:nvSpPr>
        <p:spPr>
          <a:xfrm>
            <a:off x="5284800" y="4824000"/>
            <a:ext cx="4486680" cy="1473120"/>
          </a:xfrm>
          <a:prstGeom prst="roundRect">
            <a:avLst>
              <a:gd name="adj" fmla="val 14095"/>
            </a:avLst>
          </a:prstGeom>
          <a:noFill/>
          <a:ln w="12600">
            <a:solidFill>
              <a:srgbClr val="b1c1e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 marL="126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Сложности с привлечением инвесторов (Конкуренция с соседними районами)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Снижение спроса на бумажные изделия  (В связи с развитием концепции устойчивого развития)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b1c1e4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Особое внимание со стороны государства на компании в части влияния их деятельности на экологию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2" name="Скругленный прямоугольник 38"/>
          <p:cNvSpPr/>
          <p:nvPr/>
        </p:nvSpPr>
        <p:spPr>
          <a:xfrm>
            <a:off x="641160" y="2269800"/>
            <a:ext cx="4486680" cy="147312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4000" rIns="144000" tIns="144000" bIns="45000" anchor="t">
            <a:noAutofit/>
          </a:bodyPr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Развитие отрасли обрабатывающих производств за счёт реализации инвестиционных проектов на предприятиях МО  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Tahoma"/>
              </a:rPr>
              <a:t>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Tahoma"/>
              </a:rPr>
              <a:t>Строительство животноводческого комплекса на 1195 голов (ООО "Северодвинец")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3" name="Скругленный прямоугольник 39"/>
          <p:cNvSpPr/>
          <p:nvPr/>
        </p:nvSpPr>
        <p:spPr>
          <a:xfrm>
            <a:off x="641160" y="1376640"/>
            <a:ext cx="4486680" cy="76536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СИЛЬНЫЕ СТОРОНЫ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4" name="Скругленный прямоугольник 16"/>
          <p:cNvSpPr/>
          <p:nvPr/>
        </p:nvSpPr>
        <p:spPr>
          <a:xfrm>
            <a:off x="627120" y="4824000"/>
            <a:ext cx="4486680" cy="1473120"/>
          </a:xfrm>
          <a:prstGeom prst="roundRect">
            <a:avLst>
              <a:gd name="adj" fmla="val 12338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144000" rIns="144000" tIns="144000" bIns="45000" anchor="t">
            <a:noAutofit/>
          </a:bodyPr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Рост спроса на услуги транспортировки и хранения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Ремонт сетей теплоснабжения, водоснабжение и водоотведения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Дальнейшее развитие отраслей сельского хозяйства за счёт вовлечение   в оборот не используемых земель сельскохозяйственного назначения 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5" name="Скругленный прямоугольник 12"/>
          <p:cNvSpPr/>
          <p:nvPr/>
        </p:nvSpPr>
        <p:spPr>
          <a:xfrm>
            <a:off x="627120" y="3931200"/>
            <a:ext cx="4486680" cy="76536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ВОЗМОЖНОСТИ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6" name="TextBox 2"/>
          <p:cNvSpPr/>
          <p:nvPr/>
        </p:nvSpPr>
        <p:spPr>
          <a:xfrm>
            <a:off x="627120" y="550080"/>
            <a:ext cx="91486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МАТРИЦА БКГ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ВОЗМОЖНЫЕ ЭФФЕКТЫ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7" name="PlaceHolder 1"/>
          <p:cNvSpPr>
            <a:spLocks noGrp="1"/>
          </p:cNvSpPr>
          <p:nvPr>
            <p:ph type="sldNum" idx="11"/>
          </p:nvPr>
        </p:nvSpPr>
        <p:spPr>
          <a:xfrm>
            <a:off x="8794800" y="6436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8" name="Скругленный прямоугольник 42"/>
          <p:cNvSpPr/>
          <p:nvPr/>
        </p:nvSpPr>
        <p:spPr>
          <a:xfrm>
            <a:off x="5299200" y="1376640"/>
            <a:ext cx="4486680" cy="765360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СЛАБЫЕ СТОРОНЫ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9" name="Скругленный прямоугольник 46"/>
          <p:cNvSpPr/>
          <p:nvPr/>
        </p:nvSpPr>
        <p:spPr>
          <a:xfrm>
            <a:off x="5284800" y="3931200"/>
            <a:ext cx="4486680" cy="765360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400" spc="-1" strike="noStrike">
                <a:solidFill>
                  <a:srgbClr val="ffffff"/>
                </a:solidFill>
                <a:latin typeface="Arial"/>
                <a:ea typeface="DejaVu Sans"/>
              </a:rPr>
              <a:t>УГРОЗЫ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0" name="Скругленный прямоугольник 3"/>
          <p:cNvSpPr/>
          <p:nvPr/>
        </p:nvSpPr>
        <p:spPr>
          <a:xfrm>
            <a:off x="627120" y="163800"/>
            <a:ext cx="92304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матрица БКГ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1" name="TextBox 1"/>
          <p:cNvSpPr/>
          <p:nvPr/>
        </p:nvSpPr>
        <p:spPr>
          <a:xfrm>
            <a:off x="627120" y="6606000"/>
            <a:ext cx="73378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TextBox 2"/>
          <p:cNvSpPr/>
          <p:nvPr/>
        </p:nvSpPr>
        <p:spPr>
          <a:xfrm>
            <a:off x="627120" y="550080"/>
            <a:ext cx="91486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ОРГАНИЗАЦИОННЫЕ ПРОБЛЕМЫ,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ПРЕПЯТСТВУЮЩИЕ РАЗВИТИЮ МО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3" name="Скругленный прямоугольник 1"/>
          <p:cNvSpPr/>
          <p:nvPr/>
        </p:nvSpPr>
        <p:spPr>
          <a:xfrm>
            <a:off x="627120" y="163800"/>
            <a:ext cx="176004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организационные проблемы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4" name="PlaceHolder 1"/>
          <p:cNvSpPr>
            <a:spLocks noGrp="1"/>
          </p:cNvSpPr>
          <p:nvPr>
            <p:ph type="sldNum" idx="12"/>
          </p:nvPr>
        </p:nvSpPr>
        <p:spPr>
          <a:xfrm>
            <a:off x="8870400" y="6436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35" name="Скругленный прямоугольник 138"/>
          <p:cNvSpPr/>
          <p:nvPr/>
        </p:nvSpPr>
        <p:spPr>
          <a:xfrm>
            <a:off x="627120" y="3789000"/>
            <a:ext cx="1699920" cy="85392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высокий износ сетей теплоснабжения, водоснабжения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и водоотведения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6" name="Скругленный прямоугольник 152"/>
          <p:cNvSpPr/>
          <p:nvPr/>
        </p:nvSpPr>
        <p:spPr>
          <a:xfrm>
            <a:off x="2484360" y="2686680"/>
            <a:ext cx="1699920" cy="853920"/>
          </a:xfrm>
          <a:prstGeom prst="roundRect">
            <a:avLst>
              <a:gd name="adj" fmla="val 25638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инженерная инфраструктура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7" name="Скругленный прямоугольник 154"/>
          <p:cNvSpPr/>
          <p:nvPr/>
        </p:nvSpPr>
        <p:spPr>
          <a:xfrm>
            <a:off x="4422600" y="3812400"/>
            <a:ext cx="1699920" cy="85392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нехватка рабочих кадров           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 т.ч в медицинских учреждениях округа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8" name="Скругленный прямоугольник 158"/>
          <p:cNvSpPr/>
          <p:nvPr/>
        </p:nvSpPr>
        <p:spPr>
          <a:xfrm>
            <a:off x="4233600" y="1646640"/>
            <a:ext cx="1699920" cy="853920"/>
          </a:xfrm>
          <a:prstGeom prst="roundRect">
            <a:avLst>
              <a:gd name="adj" fmla="val 25638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ключевые направления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9" name="Скругленный прямоугольник 159"/>
          <p:cNvSpPr/>
          <p:nvPr/>
        </p:nvSpPr>
        <p:spPr>
          <a:xfrm>
            <a:off x="5997600" y="2660400"/>
            <a:ext cx="1699920" cy="853920"/>
          </a:xfrm>
          <a:prstGeom prst="roundRect">
            <a:avLst>
              <a:gd name="adj" fmla="val 25638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кадровые проблемы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0" name="Скругленный прямоугольник 160"/>
          <p:cNvSpPr/>
          <p:nvPr/>
        </p:nvSpPr>
        <p:spPr>
          <a:xfrm>
            <a:off x="7682400" y="3711600"/>
            <a:ext cx="1699920" cy="853920"/>
          </a:xfrm>
          <a:prstGeom prst="roundRect">
            <a:avLst>
              <a:gd name="adj" fmla="val 25638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отток населения 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1000" spc="-1" strike="noStrike">
                <a:solidFill>
                  <a:srgbClr val="000000"/>
                </a:solidFill>
                <a:latin typeface="Arial"/>
                <a:ea typeface="DejaVu Sans"/>
              </a:rPr>
              <a:t>в крупные города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1" name="TextBox 3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" name=""/>
          <p:cNvSpPr/>
          <p:nvPr/>
        </p:nvSpPr>
        <p:spPr>
          <a:xfrm flipH="1">
            <a:off x="1886040" y="3362400"/>
            <a:ext cx="495000" cy="35244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43" name=""/>
          <p:cNvSpPr/>
          <p:nvPr/>
        </p:nvSpPr>
        <p:spPr>
          <a:xfrm flipH="1">
            <a:off x="3476520" y="2085840"/>
            <a:ext cx="581040" cy="37152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44" name=""/>
          <p:cNvSpPr/>
          <p:nvPr/>
        </p:nvSpPr>
        <p:spPr>
          <a:xfrm>
            <a:off x="6124680" y="2009880"/>
            <a:ext cx="590400" cy="43812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45" name=""/>
          <p:cNvSpPr/>
          <p:nvPr/>
        </p:nvSpPr>
        <p:spPr>
          <a:xfrm>
            <a:off x="7810560" y="3105000"/>
            <a:ext cx="476280" cy="4287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46" name=""/>
          <p:cNvSpPr/>
          <p:nvPr/>
        </p:nvSpPr>
        <p:spPr>
          <a:xfrm flipH="1">
            <a:off x="5295960" y="3133800"/>
            <a:ext cx="590400" cy="466560"/>
          </a:xfrm>
          <a:prstGeom prst="line">
            <a:avLst/>
          </a:prstGeom>
          <a:ln w="0">
            <a:solidFill>
              <a:srgbClr val="3465a4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Рисунок 15"/>
          <p:cNvSpPr/>
          <p:nvPr/>
        </p:nvSpPr>
        <p:spPr>
          <a:xfrm>
            <a:off x="627120" y="1256400"/>
            <a:ext cx="6877080" cy="2886480"/>
          </a:xfrm>
          <a:custGeom>
            <a:avLst/>
            <a:gdLst>
              <a:gd name="textAreaLeft" fmla="*/ 0 w 6877080"/>
              <a:gd name="textAreaRight" fmla="*/ 6886800 w 6877080"/>
              <a:gd name="textAreaTop" fmla="*/ 0 h 2886480"/>
              <a:gd name="textAreaBottom" fmla="*/ 2896200 h 2886480"/>
            </a:gdLst>
            <a:ahLst/>
            <a:rect l="textAreaLeft" t="textAreaTop" r="textAreaRight" b="textAreaBottom"/>
            <a:pathLst>
              <a:path w="6888719" h="2896381">
                <a:moveTo>
                  <a:pt x="229480" y="0"/>
                </a:moveTo>
                <a:lnTo>
                  <a:pt x="6659239" y="0"/>
                </a:lnTo>
                <a:cubicBezTo>
                  <a:pt x="6785977" y="0"/>
                  <a:pt x="6888719" y="102742"/>
                  <a:pt x="6888719" y="229480"/>
                </a:cubicBezTo>
                <a:lnTo>
                  <a:pt x="6888719" y="2666901"/>
                </a:lnTo>
                <a:cubicBezTo>
                  <a:pt x="6888719" y="2793639"/>
                  <a:pt x="6785977" y="2896381"/>
                  <a:pt x="6659239" y="2896381"/>
                </a:cubicBezTo>
                <a:lnTo>
                  <a:pt x="229480" y="2896381"/>
                </a:lnTo>
                <a:cubicBezTo>
                  <a:pt x="102742" y="2896381"/>
                  <a:pt x="0" y="2793639"/>
                  <a:pt x="0" y="2666901"/>
                </a:cubicBezTo>
                <a:lnTo>
                  <a:pt x="0" y="229480"/>
                </a:lnTo>
                <a:cubicBezTo>
                  <a:pt x="0" y="102742"/>
                  <a:pt x="102742" y="0"/>
                  <a:pt x="229480" y="0"/>
                </a:cubicBezTo>
                <a:close/>
              </a:path>
            </a:pathLst>
          </a:custGeom>
          <a:blipFill rotWithShape="0">
            <a:blip r:embed="rId1"/>
            <a:srcRect/>
            <a:stretch/>
          </a:blip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48" name="TextBox 2"/>
          <p:cNvSpPr/>
          <p:nvPr/>
        </p:nvSpPr>
        <p:spPr>
          <a:xfrm>
            <a:off x="627120" y="4881600"/>
            <a:ext cx="73090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МЕХАНИЗМЫ РЕАЛИЗАЦИИ ИНВЕСТИЦИОННОГО ПРОФИЛЯ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9" name="TextBox 1"/>
          <p:cNvSpPr/>
          <p:nvPr/>
        </p:nvSpPr>
        <p:spPr>
          <a:xfrm>
            <a:off x="627120" y="6606000"/>
            <a:ext cx="73414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0" name=""/>
          <p:cNvSpPr/>
          <p:nvPr/>
        </p:nvSpPr>
        <p:spPr>
          <a:xfrm>
            <a:off x="7560000" y="1256400"/>
            <a:ext cx="2143440" cy="2886480"/>
          </a:xfrm>
          <a:prstGeom prst="flowChartAlternateProcess">
            <a:avLst/>
          </a:prstGeom>
          <a:blipFill rotWithShape="0">
            <a:blip r:embed="rId2"/>
            <a:srcRect/>
            <a:stretch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Скругленный прямоугольник 9"/>
          <p:cNvSpPr/>
          <p:nvPr/>
        </p:nvSpPr>
        <p:spPr>
          <a:xfrm>
            <a:off x="627120" y="1956960"/>
            <a:ext cx="9127080" cy="43354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52" name="Скругленный прямоугольник 84"/>
          <p:cNvSpPr/>
          <p:nvPr/>
        </p:nvSpPr>
        <p:spPr>
          <a:xfrm>
            <a:off x="627120" y="1401480"/>
            <a:ext cx="9127080" cy="1142640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53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ОСНОВНЫЕ ОРГАНИЗАЦИИ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4" name="Скругленный прямоугольник 1"/>
          <p:cNvSpPr/>
          <p:nvPr/>
        </p:nvSpPr>
        <p:spPr>
          <a:xfrm>
            <a:off x="627120" y="163800"/>
            <a:ext cx="146592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основные организации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5" name="PlaceHolder 1"/>
          <p:cNvSpPr>
            <a:spLocks noGrp="1"/>
          </p:cNvSpPr>
          <p:nvPr>
            <p:ph type="sldNum" idx="13"/>
          </p:nvPr>
        </p:nvSpPr>
        <p:spPr>
          <a:xfrm>
            <a:off x="8748000" y="6436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856" name="Object_ce170"/>
          <p:cNvGraphicFramePr/>
          <p:nvPr/>
        </p:nvGraphicFramePr>
        <p:xfrm>
          <a:off x="627120" y="1376640"/>
          <a:ext cx="9136440" cy="4922640"/>
        </p:xfrm>
        <a:graphic>
          <a:graphicData uri="http://schemas.openxmlformats.org/drawingml/2006/table">
            <a:tbl>
              <a:tblPr/>
              <a:tblGrid>
                <a:gridCol w="2970000"/>
                <a:gridCol w="3526200"/>
                <a:gridCol w="1214640"/>
                <a:gridCol w="1425960"/>
              </a:tblGrid>
              <a:tr h="80028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НАИМЕНОВАНИЕ КОМПАНИИ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СФЕРА ДЕЯТЕЛЬНОСТИ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ВЫРУЧКА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млн. руб.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РАБОЧИЕ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чел.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338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НАО "СВЕЗА Новатор"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solidFill>
                            <a:srgbClr val="222222"/>
                          </a:solidFill>
                          <a:latin typeface="Arial"/>
                        </a:rPr>
                        <a:t>Производство фанеры, деревянных фанерованных панелей и аналогичных слоистых материалов, древесных плит из древесины и других одревесневших материалов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2 168,40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604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АО «Великоустюгский ликёро-водочный завод»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Производство дистиллированных питьевых алкогольных напитков: водки, виски, бренди, джина, ликёров и т.п.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1 838,99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281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ООО СХП «Устюгмолоко»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 u="sng">
                          <a:solidFill>
                            <a:srgbClr val="0000ff"/>
                          </a:solidFill>
                          <a:uFillTx/>
                          <a:latin typeface="Arial"/>
                          <a:hlinkClick r:id="rId1"/>
                        </a:rPr>
                        <a:t>Разведение молочного крупного рогатого скота, производство сырого </a:t>
                      </a:r>
                      <a:r>
                        <a:rPr b="0" lang="ru-RU" sz="800" spc="-1" strike="noStrike" u="sng">
                          <a:solidFill>
                            <a:srgbClr val="0000ff"/>
                          </a:solidFill>
                          <a:uFillTx/>
                          <a:latin typeface="Arial"/>
                          <a:hlinkClick r:id="rId2"/>
                        </a:rPr>
                        <a:t>молока</a:t>
                      </a:r>
                      <a:r>
                        <a:rPr b="0" lang="ru-RU" sz="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1 736,6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402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ООО МЗ «Устюгмолоко» (молочный завод)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Производство молока (кроме сырого) и молочной продукции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1 452,2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202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2" strike="noStrike">
                          <a:solidFill>
                            <a:srgbClr val="000000"/>
                          </a:solidFill>
                          <a:latin typeface="Arial"/>
                        </a:rPr>
                        <a:t>ООО «ПАТРИОТ»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Лесозаготовки, распиловка и строгание древесины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297,8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87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ЗАО «Великоустюгский завод «Северная чернь»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 u="sng">
                          <a:solidFill>
                            <a:srgbClr val="0000ff"/>
                          </a:solidFill>
                          <a:uFillTx/>
                          <a:latin typeface="Arial"/>
                          <a:hlinkClick r:id="rId3"/>
                        </a:rPr>
                        <a:t>Производство ювелирных изделий из драгоценных металлов и драгоценных камней</a:t>
                      </a:r>
                      <a:r>
                        <a:rPr b="0" lang="ru-RU" sz="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258,6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230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ООО «ПК Устюгхлеб»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 u="sng">
                          <a:solidFill>
                            <a:srgbClr val="0000ff"/>
                          </a:solidFill>
                          <a:uFillTx/>
                          <a:latin typeface="arial"/>
                          <a:hlinkClick r:id="rId4"/>
                        </a:rPr>
                        <a:t>Производство мучных кондитерских изделий, тортов и пирожных недлительного хранени</a:t>
                      </a:r>
                      <a:r>
                        <a:rPr b="0" lang="ru-RU" sz="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я 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232,96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151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ООО «Новаторский ЛПК»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Лесозаготовки, производство пиломатериалов, прочих деревянных строительных конструкций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200,7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250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1004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ООО «Северодвинец-лес»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Лесозаготовки, распиловка и строгание древесины 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109,46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83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0680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ООО «Великоустюгский пивоваренный завод» «Бавария»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0" lang="ru-RU" sz="8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Производство пива, безалкогольных напитков</a:t>
                      </a:r>
                      <a:endParaRPr b="0" lang="ru-RU" sz="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98,65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48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57" name="TextBox 3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Скругленный прямоугольник 249"/>
          <p:cNvSpPr/>
          <p:nvPr/>
        </p:nvSpPr>
        <p:spPr>
          <a:xfrm>
            <a:off x="7599600" y="1376640"/>
            <a:ext cx="2185920" cy="765360"/>
          </a:xfrm>
          <a:prstGeom prst="roundRect">
            <a:avLst>
              <a:gd name="adj" fmla="val 29072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РЕЗУЛЬТАТЫ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9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СПЕЦИАЛИЗАЦИЯ ОКРУГА И ТРЕНДЫ РАЗВИТИЯ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0" name="Скругленный прямоугольник 1"/>
          <p:cNvSpPr/>
          <p:nvPr/>
        </p:nvSpPr>
        <p:spPr>
          <a:xfrm>
            <a:off x="627120" y="163800"/>
            <a:ext cx="142020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специализация округа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1" name="PlaceHolder 1"/>
          <p:cNvSpPr>
            <a:spLocks noGrp="1"/>
          </p:cNvSpPr>
          <p:nvPr>
            <p:ph type="sldNum" idx="14"/>
          </p:nvPr>
        </p:nvSpPr>
        <p:spPr>
          <a:xfrm>
            <a:off x="8902800" y="6436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2" name="Скругленный прямоугольник 8"/>
          <p:cNvSpPr/>
          <p:nvPr/>
        </p:nvSpPr>
        <p:spPr>
          <a:xfrm>
            <a:off x="627120" y="1376640"/>
            <a:ext cx="2185920" cy="765360"/>
          </a:xfrm>
          <a:prstGeom prst="roundRect">
            <a:avLst>
              <a:gd name="adj" fmla="val 29072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СПЕЦИАЛИЗАЦИЯ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3" name="Скругленный прямоугольник 179"/>
          <p:cNvSpPr/>
          <p:nvPr/>
        </p:nvSpPr>
        <p:spPr>
          <a:xfrm>
            <a:off x="2954520" y="1376640"/>
            <a:ext cx="2185920" cy="765360"/>
          </a:xfrm>
          <a:prstGeom prst="roundRect">
            <a:avLst>
              <a:gd name="adj" fmla="val 29072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ТРЕНД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4" name="Скругленный прямоугольник 221"/>
          <p:cNvSpPr/>
          <p:nvPr/>
        </p:nvSpPr>
        <p:spPr>
          <a:xfrm>
            <a:off x="5277600" y="1381320"/>
            <a:ext cx="2185920" cy="765360"/>
          </a:xfrm>
          <a:prstGeom prst="roundRect">
            <a:avLst>
              <a:gd name="adj" fmla="val 29072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ЭФФЕКТЫ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5" name="Скругленный прямоугольник 24"/>
          <p:cNvSpPr/>
          <p:nvPr/>
        </p:nvSpPr>
        <p:spPr>
          <a:xfrm>
            <a:off x="621360" y="226188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ffffff"/>
                </a:solidFill>
                <a:latin typeface="Arial"/>
                <a:ea typeface="DejaVu Sans"/>
              </a:rPr>
              <a:t>ОБРАБАТЫВАЮЩЕЕ ПРОИЗВОДСТВО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ffffff"/>
                </a:solidFill>
                <a:latin typeface="Arial"/>
                <a:ea typeface="DejaVu Sans"/>
              </a:rPr>
              <a:t>деревопереработка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6" name="Скругленный прямоугольник 29"/>
          <p:cNvSpPr/>
          <p:nvPr/>
        </p:nvSpPr>
        <p:spPr>
          <a:xfrm>
            <a:off x="2954520" y="226188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следование концепции устойчивого развития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7" name="Скругленный прямоугольник 30"/>
          <p:cNvSpPr/>
          <p:nvPr/>
        </p:nvSpPr>
        <p:spPr>
          <a:xfrm>
            <a:off x="2954520" y="330732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развитие малых форм хозяйствования и устойчивое обеспечение населения округа основными видами сельскохозяйственной продукции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8" name="Скругленный прямоугольник 31"/>
          <p:cNvSpPr/>
          <p:nvPr/>
        </p:nvSpPr>
        <p:spPr>
          <a:xfrm>
            <a:off x="2954520" y="435240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69" name="Скругленный прямоугольник 32"/>
          <p:cNvSpPr/>
          <p:nvPr/>
        </p:nvSpPr>
        <p:spPr>
          <a:xfrm>
            <a:off x="2954520" y="539640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70" name="Скругленный прямоугольник 33"/>
          <p:cNvSpPr/>
          <p:nvPr/>
        </p:nvSpPr>
        <p:spPr>
          <a:xfrm>
            <a:off x="5288400" y="226188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формирование имиджа социально-ответственной компании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1" name="Скругленный прямоугольник 36"/>
          <p:cNvSpPr/>
          <p:nvPr/>
        </p:nvSpPr>
        <p:spPr>
          <a:xfrm>
            <a:off x="5288400" y="330732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повышение технологичности производства и функциональности оборудования и машин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2" name="Скругленный прямоугольник 38"/>
          <p:cNvSpPr/>
          <p:nvPr/>
        </p:nvSpPr>
        <p:spPr>
          <a:xfrm>
            <a:off x="5288400" y="435240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73" name="Скругленный прямоугольник 39"/>
          <p:cNvSpPr/>
          <p:nvPr/>
        </p:nvSpPr>
        <p:spPr>
          <a:xfrm>
            <a:off x="5288400" y="539640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74" name="Скругленный прямоугольник 40"/>
          <p:cNvSpPr/>
          <p:nvPr/>
        </p:nvSpPr>
        <p:spPr>
          <a:xfrm>
            <a:off x="7621200" y="226188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72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Times New Roman"/>
              <a:ea typeface="DejaVu Sans"/>
            </a:endParaRPr>
          </a:p>
        </p:txBody>
      </p:sp>
      <p:sp>
        <p:nvSpPr>
          <p:cNvPr id="875" name="Скругленный прямоугольник 41"/>
          <p:cNvSpPr/>
          <p:nvPr/>
        </p:nvSpPr>
        <p:spPr>
          <a:xfrm>
            <a:off x="7621200" y="330732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создание новых рабочих мест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Arial"/>
              </a:rPr>
              <a:t>рост объёмов производства                  и доходов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Arial"/>
              </a:rPr>
              <a:t>усиление позиции местных предприятий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6" name="Скругленный прямоугольник 42"/>
          <p:cNvSpPr/>
          <p:nvPr/>
        </p:nvSpPr>
        <p:spPr>
          <a:xfrm>
            <a:off x="7621200" y="435384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77" name="Скругленный прямоугольник 43"/>
          <p:cNvSpPr/>
          <p:nvPr/>
        </p:nvSpPr>
        <p:spPr>
          <a:xfrm>
            <a:off x="7621200" y="539640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78" name="Скругленный прямоугольник 46"/>
          <p:cNvSpPr/>
          <p:nvPr/>
        </p:nvSpPr>
        <p:spPr>
          <a:xfrm>
            <a:off x="621360" y="330804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ffffff"/>
                </a:solidFill>
                <a:latin typeface="Arial"/>
                <a:ea typeface="DejaVu Sans"/>
              </a:rPr>
              <a:t>ПРОИЗВОДСТВО сельскохозяйственной продукции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79" name="Скругленный прямоугольник 47"/>
          <p:cNvSpPr/>
          <p:nvPr/>
        </p:nvSpPr>
        <p:spPr>
          <a:xfrm>
            <a:off x="621360" y="435240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ffffff"/>
                </a:solidFill>
                <a:latin typeface="Arial"/>
                <a:ea typeface="DejaVu Sans"/>
              </a:rPr>
              <a:t>ПОТРЕБИТЕЛЬСКИЙ РЫНОК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0" name="Скругленный прямоугольник 48"/>
          <p:cNvSpPr/>
          <p:nvPr/>
        </p:nvSpPr>
        <p:spPr>
          <a:xfrm>
            <a:off x="621360" y="5396400"/>
            <a:ext cx="2185920" cy="92592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504000" rIns="108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000" spc="-1" strike="noStrike">
                <a:solidFill>
                  <a:srgbClr val="ffffff"/>
                </a:solidFill>
                <a:latin typeface="Arial"/>
                <a:ea typeface="DejaVu Sans"/>
              </a:rPr>
              <a:t>ТУРИЗМ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1" name="Рисунок 59" descr=""/>
          <p:cNvPicPr/>
          <p:nvPr/>
        </p:nvPicPr>
        <p:blipFill>
          <a:blip r:embed="rId1"/>
          <a:stretch/>
        </p:blipFill>
        <p:spPr>
          <a:xfrm>
            <a:off x="753120" y="254988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882" name="Рисунок 61" descr=""/>
          <p:cNvPicPr/>
          <p:nvPr/>
        </p:nvPicPr>
        <p:blipFill>
          <a:blip r:embed="rId2"/>
          <a:stretch/>
        </p:blipFill>
        <p:spPr>
          <a:xfrm>
            <a:off x="753120" y="359352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883" name="TextBox 3"/>
          <p:cNvSpPr/>
          <p:nvPr/>
        </p:nvSpPr>
        <p:spPr>
          <a:xfrm>
            <a:off x="62136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4" name=""/>
          <p:cNvSpPr/>
          <p:nvPr/>
        </p:nvSpPr>
        <p:spPr>
          <a:xfrm>
            <a:off x="7621200" y="4352400"/>
            <a:ext cx="2187000" cy="41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885" name=""/>
          <p:cNvSpPr/>
          <p:nvPr/>
        </p:nvSpPr>
        <p:spPr>
          <a:xfrm>
            <a:off x="7621200" y="5288400"/>
            <a:ext cx="2191320" cy="1678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увеличение туристического потока, привлечение кадров на предприятия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повышение туристической привлекательности округа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86" name="Рисунок 36" descr=""/>
          <p:cNvPicPr/>
          <p:nvPr/>
        </p:nvPicPr>
        <p:blipFill>
          <a:blip r:embed="rId3"/>
          <a:stretch/>
        </p:blipFill>
        <p:spPr>
          <a:xfrm>
            <a:off x="694080" y="45828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887" name=""/>
          <p:cNvSpPr/>
          <p:nvPr/>
        </p:nvSpPr>
        <p:spPr>
          <a:xfrm>
            <a:off x="7574400" y="2261880"/>
            <a:ext cx="2209680" cy="1307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рост объёмов производства                  и доходов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усиление позиции местных предприятий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8" name=""/>
          <p:cNvSpPr/>
          <p:nvPr/>
        </p:nvSpPr>
        <p:spPr>
          <a:xfrm>
            <a:off x="7621200" y="4352400"/>
            <a:ext cx="2189160" cy="910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171360" indent="-17136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Arial"/>
              </a:rPr>
              <a:t>развитие логистических путей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Arial"/>
              </a:rPr>
              <a:t>расширение рынков сбыта местных предприятий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71360" indent="-17136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Arial"/>
              </a:rPr>
              <a:t>повышение инвестиционной привлекательности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9" name=""/>
          <p:cNvSpPr/>
          <p:nvPr/>
        </p:nvSpPr>
        <p:spPr>
          <a:xfrm>
            <a:off x="3060000" y="4535640"/>
            <a:ext cx="1971360" cy="5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рост спроса на услуги доставки, а также на грузоперевозки и складирование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0" name=""/>
          <p:cNvSpPr/>
          <p:nvPr/>
        </p:nvSpPr>
        <p:spPr>
          <a:xfrm>
            <a:off x="3063960" y="5723640"/>
            <a:ext cx="1805760" cy="19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всестороннее развитие туризма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1" name=""/>
          <p:cNvSpPr/>
          <p:nvPr/>
        </p:nvSpPr>
        <p:spPr>
          <a:xfrm>
            <a:off x="5436000" y="4500000"/>
            <a:ext cx="1935360" cy="76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р</a:t>
            </a: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ост доходов от логистических услуг, увеличение спроса на качественную дорожно-транспортную инфраструктуру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2" name=""/>
          <p:cNvSpPr/>
          <p:nvPr/>
        </p:nvSpPr>
        <p:spPr>
          <a:xfrm>
            <a:off x="5513040" y="5580000"/>
            <a:ext cx="1678320" cy="539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рост популярности округа, а также увеличение интереса трудоспособного   к работе в местных организациях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Скругленный прямоугольник 40"/>
          <p:cNvSpPr/>
          <p:nvPr/>
        </p:nvSpPr>
        <p:spPr>
          <a:xfrm>
            <a:off x="5288400" y="4093200"/>
            <a:ext cx="4486680" cy="2205720"/>
          </a:xfrm>
          <a:prstGeom prst="flowChartAlternateProcess">
            <a:avLst/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1400" spc="-1" strike="noStrike">
                <a:solidFill>
                  <a:srgbClr val="4756a0"/>
                </a:solidFill>
                <a:latin typeface="Arial"/>
                <a:ea typeface="DejaVu Sans"/>
              </a:rPr>
              <a:t>1000 тыс. дал.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4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КЛЮЧЕВЫЕ КОМПЕТЕНЦИИ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5" name="Скругленный прямоугольник 1"/>
          <p:cNvSpPr/>
          <p:nvPr/>
        </p:nvSpPr>
        <p:spPr>
          <a:xfrm>
            <a:off x="627120" y="163800"/>
            <a:ext cx="149328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ключевые компетенции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6" name="Скругленный прямоугольник 9"/>
          <p:cNvSpPr/>
          <p:nvPr/>
        </p:nvSpPr>
        <p:spPr>
          <a:xfrm>
            <a:off x="627120" y="1401480"/>
            <a:ext cx="4486680" cy="765360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72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400" spc="-12" strike="noStrike">
                <a:solidFill>
                  <a:srgbClr val="ffffff"/>
                </a:solidFill>
                <a:latin typeface="Arial"/>
                <a:ea typeface="DejaVu Sans"/>
              </a:rPr>
              <a:t>    </a:t>
            </a:r>
            <a:r>
              <a:rPr b="1" lang="ru-RU" sz="1400" spc="-12" strike="noStrike">
                <a:solidFill>
                  <a:srgbClr val="ffffff"/>
                </a:solidFill>
                <a:latin typeface="Arial"/>
                <a:ea typeface="DejaVu Sans"/>
              </a:rPr>
              <a:t>НАО "СВЕЗА Новатор"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7" name="PlaceHolder 1"/>
          <p:cNvSpPr>
            <a:spLocks noGrp="1"/>
          </p:cNvSpPr>
          <p:nvPr>
            <p:ph type="sldNum" idx="15"/>
          </p:nvPr>
        </p:nvSpPr>
        <p:spPr>
          <a:xfrm>
            <a:off x="8967600" y="6436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8" name="Скругленный прямоугольник 15"/>
          <p:cNvSpPr/>
          <p:nvPr/>
        </p:nvSpPr>
        <p:spPr>
          <a:xfrm>
            <a:off x="627120" y="4093200"/>
            <a:ext cx="4486680" cy="2205720"/>
          </a:xfrm>
          <a:prstGeom prst="roundRect">
            <a:avLst>
              <a:gd name="adj" fmla="val 10047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90000" tIns="144000" bIns="45000" anchor="t">
            <a:noAutofit/>
          </a:bodyPr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en-US" sz="1400" spc="-1" strike="noStrike">
                <a:solidFill>
                  <a:srgbClr val="4756a0"/>
                </a:solidFill>
                <a:latin typeface="Arial"/>
                <a:ea typeface="DejaVu Sans"/>
              </a:rPr>
              <a:t>77 288 куб. м.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9" name="Скругленный прямоугольник 8"/>
          <p:cNvSpPr/>
          <p:nvPr/>
        </p:nvSpPr>
        <p:spPr>
          <a:xfrm>
            <a:off x="747000" y="1518120"/>
            <a:ext cx="621720" cy="54144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00" name="Скругленный прямоугольник 11"/>
          <p:cNvSpPr/>
          <p:nvPr/>
        </p:nvSpPr>
        <p:spPr>
          <a:xfrm>
            <a:off x="5288400" y="1401480"/>
            <a:ext cx="4486680" cy="765360"/>
          </a:xfrm>
          <a:prstGeom prst="roundRect">
            <a:avLst>
              <a:gd name="adj" fmla="val 262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72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en-US" sz="1600" spc="-1" strike="noStrike">
                <a:solidFill>
                  <a:srgbClr val="ffffff"/>
                </a:solidFill>
                <a:latin typeface="arial"/>
                <a:ea typeface="DejaVu Sans"/>
              </a:rPr>
              <a:t>     </a:t>
            </a:r>
            <a:r>
              <a:rPr b="1" lang="en-US" sz="1600" spc="-1" strike="noStrike">
                <a:solidFill>
                  <a:srgbClr val="ffffff"/>
                </a:solidFill>
                <a:latin typeface="arial"/>
                <a:ea typeface="DejaVu Sans"/>
              </a:rPr>
              <a:t>АО «Великоустюгский           ликёро-водочный завод»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1" name="Скругленный прямоугольник 12"/>
          <p:cNvSpPr/>
          <p:nvPr/>
        </p:nvSpPr>
        <p:spPr>
          <a:xfrm>
            <a:off x="5410800" y="1534680"/>
            <a:ext cx="625320" cy="54144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вулз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2" name="Скругленный прямоугольник 27"/>
          <p:cNvSpPr/>
          <p:nvPr/>
        </p:nvSpPr>
        <p:spPr>
          <a:xfrm>
            <a:off x="627120" y="2295000"/>
            <a:ext cx="4486680" cy="765360"/>
          </a:xfrm>
          <a:prstGeom prst="roundRect">
            <a:avLst>
              <a:gd name="adj" fmla="val 26200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366191"/>
                </a:solidFill>
                <a:latin typeface="arial"/>
                <a:ea typeface="DejaVu Sans"/>
              </a:rPr>
              <a:t>работает в России с 1997 года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3" name="Скругленный прямоугольник 29"/>
          <p:cNvSpPr/>
          <p:nvPr/>
        </p:nvSpPr>
        <p:spPr>
          <a:xfrm>
            <a:off x="5288400" y="2295000"/>
            <a:ext cx="4486680" cy="765360"/>
          </a:xfrm>
          <a:prstGeom prst="roundRect">
            <a:avLst>
              <a:gd name="adj" fmla="val 26200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366191"/>
                </a:solidFill>
                <a:latin typeface="Arial"/>
                <a:ea typeface="DejaVu Sans"/>
              </a:rPr>
              <a:t>основано в 1901 году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4" name="Скругленный прямоугольник 31"/>
          <p:cNvSpPr/>
          <p:nvPr/>
        </p:nvSpPr>
        <p:spPr>
          <a:xfrm>
            <a:off x="627120" y="3193560"/>
            <a:ext cx="4486680" cy="765360"/>
          </a:xfrm>
          <a:prstGeom prst="roundRect">
            <a:avLst>
              <a:gd name="adj" fmla="val 26200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1400" spc="-1" strike="noStrike">
                <a:solidFill>
                  <a:srgbClr val="366191"/>
                </a:solidFill>
                <a:latin typeface="arial"/>
                <a:ea typeface="DejaVu Sans"/>
              </a:rPr>
              <a:t>специализируется на производстве высококачественной березовой фанеры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5" name="Скругленный прямоугольник 37"/>
          <p:cNvSpPr/>
          <p:nvPr/>
        </p:nvSpPr>
        <p:spPr>
          <a:xfrm>
            <a:off x="5288400" y="3193560"/>
            <a:ext cx="4486680" cy="765360"/>
          </a:xfrm>
          <a:prstGeom prst="roundRect">
            <a:avLst>
              <a:gd name="adj" fmla="val 26200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1400" spc="-1" strike="noStrike">
                <a:solidFill>
                  <a:srgbClr val="366191"/>
                </a:solidFill>
                <a:latin typeface="Arial"/>
                <a:ea typeface="DejaVu Sans"/>
              </a:rPr>
              <a:t>производится более 35 наименований алкогольной продукции: водки, сладкие и горькие настойки, бальзамы, аперитивы, десертные напитки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6" name="TextBox 3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07" name="" descr=""/>
          <p:cNvPicPr/>
          <p:nvPr/>
        </p:nvPicPr>
        <p:blipFill>
          <a:blip r:embed="rId1"/>
          <a:srcRect l="13304" t="21582" r="12913" b="22716"/>
          <a:stretch/>
        </p:blipFill>
        <p:spPr>
          <a:xfrm>
            <a:off x="747000" y="1707480"/>
            <a:ext cx="621720" cy="184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Скругленный прямоугольник 9"/>
          <p:cNvSpPr/>
          <p:nvPr/>
        </p:nvSpPr>
        <p:spPr>
          <a:xfrm>
            <a:off x="627120" y="1956960"/>
            <a:ext cx="9127080" cy="43354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09" name="Скругленный прямоугольник 84"/>
          <p:cNvSpPr/>
          <p:nvPr/>
        </p:nvSpPr>
        <p:spPr>
          <a:xfrm>
            <a:off x="627120" y="1401480"/>
            <a:ext cx="9127080" cy="1142640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10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РЕАЛИЗУЕМЫЕ ИНВЕСТИЦИОННЫЕ ПРОЕКТЫ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1" name="Скругленный прямоугольник 1"/>
          <p:cNvSpPr/>
          <p:nvPr/>
        </p:nvSpPr>
        <p:spPr>
          <a:xfrm>
            <a:off x="627120" y="163800"/>
            <a:ext cx="232488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реализуемые инвестиционные проекты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2" name="PlaceHolder 1"/>
          <p:cNvSpPr>
            <a:spLocks noGrp="1"/>
          </p:cNvSpPr>
          <p:nvPr>
            <p:ph type="sldNum" idx="16"/>
          </p:nvPr>
        </p:nvSpPr>
        <p:spPr>
          <a:xfrm>
            <a:off x="8848800" y="63900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graphicFrame>
        <p:nvGraphicFramePr>
          <p:cNvPr id="913" name="Object_ce215"/>
          <p:cNvGraphicFramePr/>
          <p:nvPr/>
        </p:nvGraphicFramePr>
        <p:xfrm>
          <a:off x="627120" y="1376640"/>
          <a:ext cx="9136440" cy="4458240"/>
        </p:xfrm>
        <a:graphic>
          <a:graphicData uri="http://schemas.openxmlformats.org/drawingml/2006/table">
            <a:tbl>
              <a:tblPr/>
              <a:tblGrid>
                <a:gridCol w="3142800"/>
                <a:gridCol w="3142800"/>
                <a:gridCol w="1425240"/>
                <a:gridCol w="1425960"/>
              </a:tblGrid>
              <a:tr h="78696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НАИМЕНОВАНИЕ КОМПАНИИ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НАИМЕНОВАНИЕ ПРОЕКТА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ИНВЕСТИЦИИ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млн. руб.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СРОКИ 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9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РЕАЛИЗАЦИИ</a:t>
                      </a:r>
                      <a:endParaRPr b="0" lang="ru-RU" sz="9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648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477360"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ООО СХП "Устюгмолоко"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Строительство животноводческой фермы с доильным залом на 460 голов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200,0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2025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510840"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ИП Глазачев Юрий Зосимович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«Реконструкция здания под гостиничные номера и ресторан «Кристалл»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60,0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50360"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САУ Лесного хозяйства ВО "Вологдалесхоз"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Строительство лесопильного производства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400,0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516960"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ООО "Льняная мануфактура "Лебедь"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Открытие производства пряжи, костюмно-плательной и постельной ткани из льна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50,0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18040"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ООО «Птицефабрика Великоустюгская»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Модернизация птичника №7 для выращивания молодняка птицы на 46 тыс. голов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70,0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2024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16960"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НАО "СВЕЗА Новатор"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Модернизация фанерного производства и создание лесопильного производства НАО "СВЕЗА Новатор" (ПИП)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9041,5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2027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516960"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ООО Молочный завод "Устюгмолоко"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  <a:ea typeface="Tahoma"/>
                        </a:rPr>
                        <a:t>Модернизация и реконструкция  основного производства 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136,0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0" lang="ru-RU" sz="1200" spc="-1" strike="noStrike">
                          <a:solidFill>
                            <a:srgbClr val="000000"/>
                          </a:solidFill>
                          <a:latin typeface="Times New Roman"/>
                        </a:rPr>
                        <a:t>2026</a:t>
                      </a:r>
                      <a:endParaRPr b="0" lang="ru-RU" sz="12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ctr" marL="90000" marR="90000">
                    <a:lnL w="25200">
                      <a:solidFill>
                        <a:srgbClr val="000000"/>
                      </a:solidFill>
                      <a:prstDash val="solid"/>
                    </a:lnL>
                    <a:lnR w="25200">
                      <a:solidFill>
                        <a:srgbClr val="000000"/>
                      </a:solidFill>
                      <a:prstDash val="solid"/>
                    </a:lnR>
                    <a:lnT w="25200">
                      <a:solidFill>
                        <a:srgbClr val="000000"/>
                      </a:solidFill>
                      <a:prstDash val="solid"/>
                    </a:lnT>
                    <a:lnB w="25200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14" name="TextBox 3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Скругленный прямоугольник 249"/>
          <p:cNvSpPr/>
          <p:nvPr/>
        </p:nvSpPr>
        <p:spPr>
          <a:xfrm>
            <a:off x="6807600" y="1376640"/>
            <a:ext cx="2185920" cy="76536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СФЕРЫ ЭКОНОМИКИ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6" name="Скругленный прямоугольник 8"/>
          <p:cNvSpPr/>
          <p:nvPr/>
        </p:nvSpPr>
        <p:spPr>
          <a:xfrm>
            <a:off x="627120" y="1376640"/>
            <a:ext cx="2185920" cy="76536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МЕДИЦИНА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7" name="Скругленный прямоугольник 221"/>
          <p:cNvSpPr/>
          <p:nvPr/>
        </p:nvSpPr>
        <p:spPr>
          <a:xfrm>
            <a:off x="3729600" y="1381320"/>
            <a:ext cx="2185920" cy="765360"/>
          </a:xfrm>
          <a:prstGeom prst="roundRect">
            <a:avLst>
              <a:gd name="adj" fmla="val 2907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ОТКРЫТИЕ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НОВОГО БИЗНЕСА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8" name="Скругленный прямоугольник 248"/>
          <p:cNvSpPr/>
          <p:nvPr/>
        </p:nvSpPr>
        <p:spPr>
          <a:xfrm>
            <a:off x="6843600" y="2305800"/>
            <a:ext cx="2185920" cy="402948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19" name="PlaceHolder 1"/>
          <p:cNvSpPr>
            <a:spLocks noGrp="1"/>
          </p:cNvSpPr>
          <p:nvPr>
            <p:ph type="sldNum" idx="17"/>
          </p:nvPr>
        </p:nvSpPr>
        <p:spPr>
          <a:xfrm>
            <a:off x="9061200" y="66060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20" name="Скругленный прямоугольник 6"/>
          <p:cNvSpPr/>
          <p:nvPr/>
        </p:nvSpPr>
        <p:spPr>
          <a:xfrm>
            <a:off x="627120" y="2269800"/>
            <a:ext cx="2185920" cy="402948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1" name="Рисунок 209" descr=""/>
          <p:cNvPicPr/>
          <p:nvPr/>
        </p:nvPicPr>
        <p:blipFill>
          <a:blip r:embed="rId1"/>
          <a:stretch/>
        </p:blipFill>
        <p:spPr>
          <a:xfrm>
            <a:off x="2253240" y="239724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922" name="Скругленный прямоугольник 220"/>
          <p:cNvSpPr/>
          <p:nvPr/>
        </p:nvSpPr>
        <p:spPr>
          <a:xfrm>
            <a:off x="3729600" y="2274480"/>
            <a:ext cx="2185920" cy="402948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23" name="TextBox 3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ИНВЕСТИЦИОННЫЕ НИШИ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4" name="Скругленный прямоугольник 4"/>
          <p:cNvSpPr/>
          <p:nvPr/>
        </p:nvSpPr>
        <p:spPr>
          <a:xfrm>
            <a:off x="627120" y="163800"/>
            <a:ext cx="145296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инвестиционные ниши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5" name="TextBox 14"/>
          <p:cNvSpPr/>
          <p:nvPr/>
        </p:nvSpPr>
        <p:spPr>
          <a:xfrm>
            <a:off x="825480" y="2889360"/>
            <a:ext cx="1814040" cy="13706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OpenSymbol"/>
              <a:buAutoNum type="arabicPlain"/>
            </a:pPr>
            <a:r>
              <a:rPr b="1" lang="ru-RU" sz="1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Строительство здания взрослой поликлиники БУЗ ВО "Великоустюгская ЦРБ"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OpenSymbol"/>
              <a:buAutoNum type="arabicPlain"/>
            </a:pPr>
            <a:r>
              <a:rPr b="1" lang="ru-RU" sz="11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</a:t>
            </a: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Капитальный ремонт здания скорой медицинской помощи БУЗ ВО "Великоустюгская ЦРБ"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OpenSymbol"/>
              <a:buAutoNum type="arabicPlain"/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Строительство модульной стоматологической поликлиники БУЗ ВО "Великоустюгская ЦРБ"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6" name="TextBox 21"/>
          <p:cNvSpPr/>
          <p:nvPr/>
        </p:nvSpPr>
        <p:spPr>
          <a:xfrm>
            <a:off x="7103160" y="2989440"/>
            <a:ext cx="1687320" cy="729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OpenSymbol"/>
              <a:buAutoNum type="arabicPlain"/>
            </a:pP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900" spc="-1" strike="noStrike">
                <a:solidFill>
                  <a:srgbClr val="000000"/>
                </a:solidFill>
                <a:latin typeface="Arial"/>
                <a:ea typeface="DejaVu Sans"/>
              </a:rPr>
              <a:t>Модернизация фанерного производства и создание лесопильного производства НАО "СВЕЗА Новатор"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OpenSymbol"/>
              <a:buAutoNum type="arabicPlain"/>
            </a:pPr>
            <a:r>
              <a:rPr b="1" lang="ru-RU" sz="900" spc="-2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900" spc="-21" strike="noStrike">
                <a:solidFill>
                  <a:srgbClr val="000000"/>
                </a:solidFill>
                <a:latin typeface="Arial"/>
                <a:ea typeface="DejaVu Sans"/>
              </a:rPr>
              <a:t>Строительство животноводческой фермы с доильным залом  на 460 голов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OpenSymbol"/>
              <a:buAutoNum type="arabicPlain"/>
            </a:pPr>
            <a:r>
              <a:rPr b="1" lang="ru-RU" sz="900" spc="-2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1" lang="ru-RU" sz="900" spc="-21" strike="noStrike">
                <a:solidFill>
                  <a:srgbClr val="000000"/>
                </a:solidFill>
                <a:latin typeface="Arial"/>
                <a:ea typeface="DejaVu Sans"/>
              </a:rPr>
              <a:t>Создание туристического комплекса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7" name="TextBox 1"/>
          <p:cNvSpPr/>
          <p:nvPr/>
        </p:nvSpPr>
        <p:spPr>
          <a:xfrm>
            <a:off x="627120" y="6606000"/>
            <a:ext cx="7309080" cy="11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8" name=""/>
          <p:cNvSpPr/>
          <p:nvPr/>
        </p:nvSpPr>
        <p:spPr>
          <a:xfrm>
            <a:off x="3960000" y="2937600"/>
            <a:ext cx="1805760" cy="1238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21" strike="noStrike">
                <a:solidFill>
                  <a:srgbClr val="3465a4"/>
                </a:solidFill>
                <a:latin typeface="Arial"/>
                <a:ea typeface="DejaVu Sans"/>
              </a:rPr>
              <a:t>1</a:t>
            </a:r>
            <a:r>
              <a:rPr b="1" lang="ru-RU" sz="900" spc="-21" strike="noStrike">
                <a:solidFill>
                  <a:srgbClr val="000000"/>
                </a:solidFill>
                <a:latin typeface="Arial"/>
                <a:ea typeface="DejaVu Sans"/>
              </a:rPr>
              <a:t> Открытие парка  развлечений на вотчине Деда Мороза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21" strike="noStrike">
                <a:solidFill>
                  <a:srgbClr val="3465a4"/>
                </a:solidFill>
                <a:latin typeface="Arial"/>
                <a:ea typeface="DejaVu Sans"/>
              </a:rPr>
              <a:t>2</a:t>
            </a:r>
            <a:r>
              <a:rPr b="1" lang="ru-RU" sz="900" spc="-21" strike="noStrike">
                <a:solidFill>
                  <a:srgbClr val="5983b0"/>
                </a:solidFill>
                <a:latin typeface="Arial"/>
                <a:ea typeface="DejaVu Sans"/>
              </a:rPr>
              <a:t> </a:t>
            </a:r>
            <a:r>
              <a:rPr b="1" lang="ru-RU" sz="900" spc="-21" strike="noStrike">
                <a:solidFill>
                  <a:srgbClr val="000000"/>
                </a:solidFill>
                <a:latin typeface="Arial"/>
                <a:ea typeface="DejaVu Sans"/>
              </a:rPr>
              <a:t>Создание производства по выращиванию форели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21" strike="noStrike">
                <a:solidFill>
                  <a:srgbClr val="3465a4"/>
                </a:solidFill>
                <a:latin typeface="Arial"/>
                <a:ea typeface="DejaVu Sans"/>
              </a:rPr>
              <a:t>3</a:t>
            </a:r>
            <a:r>
              <a:rPr b="1" lang="ru-RU" sz="900" spc="-21" strike="noStrike">
                <a:solidFill>
                  <a:srgbClr val="5983b0"/>
                </a:solidFill>
                <a:latin typeface="Arial"/>
                <a:ea typeface="DejaVu Sans"/>
              </a:rPr>
              <a:t> </a:t>
            </a:r>
            <a:r>
              <a:rPr b="1" lang="ru-RU" sz="900" spc="-21" strike="noStrike">
                <a:solidFill>
                  <a:srgbClr val="000000"/>
                </a:solidFill>
                <a:latin typeface="Arial"/>
                <a:ea typeface="DejaVu Sans"/>
              </a:rPr>
              <a:t>Глэмпинг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29" name="Рисунок 136" descr=""/>
          <p:cNvPicPr/>
          <p:nvPr/>
        </p:nvPicPr>
        <p:blipFill>
          <a:blip r:embed="rId2"/>
          <a:stretch/>
        </p:blipFill>
        <p:spPr>
          <a:xfrm>
            <a:off x="5335560" y="2469600"/>
            <a:ext cx="354600" cy="354600"/>
          </a:xfrm>
          <a:prstGeom prst="rect">
            <a:avLst/>
          </a:prstGeom>
          <a:ln w="0">
            <a:noFill/>
          </a:ln>
        </p:spPr>
      </p:pic>
      <p:pic>
        <p:nvPicPr>
          <p:cNvPr id="930" name="Рисунок 137" descr="Монеты со сплошной заливкой"/>
          <p:cNvPicPr/>
          <p:nvPr/>
        </p:nvPicPr>
        <p:blipFill>
          <a:blip r:embed="rId3"/>
          <a:stretch/>
        </p:blipFill>
        <p:spPr>
          <a:xfrm>
            <a:off x="8503200" y="2495880"/>
            <a:ext cx="354240" cy="354240"/>
          </a:xfrm>
          <a:prstGeom prst="rect">
            <a:avLst/>
          </a:prstGeom>
          <a:ln w="0">
            <a:noFill/>
          </a:ln>
        </p:spPr>
      </p:pic>
      <p:sp>
        <p:nvSpPr>
          <p:cNvPr id="931" name=""/>
          <p:cNvSpPr/>
          <p:nvPr/>
        </p:nvSpPr>
        <p:spPr>
          <a:xfrm>
            <a:off x="691920" y="4032360"/>
            <a:ext cx="178560" cy="21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Скругленный прямоугольник 72"/>
          <p:cNvSpPr/>
          <p:nvPr/>
        </p:nvSpPr>
        <p:spPr>
          <a:xfrm>
            <a:off x="627120" y="3920400"/>
            <a:ext cx="3460680" cy="2377800"/>
          </a:xfrm>
          <a:prstGeom prst="roundRect">
            <a:avLst>
              <a:gd name="adj" fmla="val 1178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68" name="TextBox 2"/>
          <p:cNvSpPr/>
          <p:nvPr/>
        </p:nvSpPr>
        <p:spPr>
          <a:xfrm>
            <a:off x="627120" y="550080"/>
            <a:ext cx="91486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ПРЕДЛОЖЕНИЯ ПО КОРРЕКТИРОВКЕ МЕР ФИНАНСОВОЙ   И ОРГАНИЗАЦИОННОЙ ПОДДЕРЖКИ ПРОЕКТОВ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Скругленный прямоугольник 1"/>
          <p:cNvSpPr/>
          <p:nvPr/>
        </p:nvSpPr>
        <p:spPr>
          <a:xfrm>
            <a:off x="627120" y="163800"/>
            <a:ext cx="188964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предложения по корректировке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0" name="PlaceHolder 1"/>
          <p:cNvSpPr>
            <a:spLocks noGrp="1"/>
          </p:cNvSpPr>
          <p:nvPr>
            <p:ph type="sldNum" idx="1"/>
          </p:nvPr>
        </p:nvSpPr>
        <p:spPr>
          <a:xfrm>
            <a:off x="8913600" y="6436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1" name="Скругленный прямоугольник 67"/>
          <p:cNvSpPr/>
          <p:nvPr/>
        </p:nvSpPr>
        <p:spPr>
          <a:xfrm>
            <a:off x="3522960" y="1401480"/>
            <a:ext cx="2144520" cy="2396880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72" name="Скругленный прямоугольник 68"/>
          <p:cNvSpPr/>
          <p:nvPr/>
        </p:nvSpPr>
        <p:spPr>
          <a:xfrm>
            <a:off x="627120" y="1401480"/>
            <a:ext cx="2770200" cy="2396880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73" name="Скругленный прямоугольник 69"/>
          <p:cNvSpPr/>
          <p:nvPr/>
        </p:nvSpPr>
        <p:spPr>
          <a:xfrm>
            <a:off x="5796000" y="1401480"/>
            <a:ext cx="3982680" cy="2396880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74" name="Скругленный прямоугольник 73"/>
          <p:cNvSpPr/>
          <p:nvPr/>
        </p:nvSpPr>
        <p:spPr>
          <a:xfrm>
            <a:off x="4219200" y="3920400"/>
            <a:ext cx="2716200" cy="2377800"/>
          </a:xfrm>
          <a:prstGeom prst="roundRect">
            <a:avLst>
              <a:gd name="adj" fmla="val 1074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75" name="Скругленный прямоугольник 74"/>
          <p:cNvSpPr/>
          <p:nvPr/>
        </p:nvSpPr>
        <p:spPr>
          <a:xfrm>
            <a:off x="7059600" y="3920400"/>
            <a:ext cx="2716200" cy="2377800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76" name="TextBox 75"/>
          <p:cNvSpPr/>
          <p:nvPr/>
        </p:nvSpPr>
        <p:spPr>
          <a:xfrm>
            <a:off x="853200" y="1584360"/>
            <a:ext cx="183060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АКТИВНАЯ ИНФОРМАЦИОННАЯ              И КОНСУЛЬТАЦИОННАЯ ПОДДЕРЖКА ПРЕДПРИНИМАТЕЛЕЙ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TextBox 76"/>
          <p:cNvSpPr/>
          <p:nvPr/>
        </p:nvSpPr>
        <p:spPr>
          <a:xfrm>
            <a:off x="3762000" y="1584360"/>
            <a:ext cx="1406880" cy="1329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УМЕНЬШЕНИЕ КОЛИЧЕСТВА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И СРОКОВ ПРОЦЕДУР,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НЕОБХОДИМЫХ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ДЛЯ ПОЛУЧЕНИЯ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ИНВЕСТИЦИОННОЙ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ПЛОЩАДКИ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8" name="TextBox 77"/>
          <p:cNvSpPr/>
          <p:nvPr/>
        </p:nvSpPr>
        <p:spPr>
          <a:xfrm>
            <a:off x="853200" y="4129200"/>
            <a:ext cx="173088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УМЕНЬШЕНИЕ КОЛИЧЕСТВА БЮРОКРАТИЧЕСКИХ ПРОЦЕДУР                         ДЛЯ ПОЛУЧЕНИЯ МЕР ПОДДЕРЖКИ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TextBox 80"/>
          <p:cNvSpPr/>
          <p:nvPr/>
        </p:nvSpPr>
        <p:spPr>
          <a:xfrm>
            <a:off x="4464000" y="4136400"/>
            <a:ext cx="1894680" cy="1162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ПЕРЕНОС ПРОЦЕДУР         В ЭЛЕКТРОННЫЙ ВИД      ДЛЯ СОКРАЩЕНИЯ ВРЕМЕННЫХ ИЗДЕРЖЕК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TextBox 81"/>
          <p:cNvSpPr/>
          <p:nvPr/>
        </p:nvSpPr>
        <p:spPr>
          <a:xfrm>
            <a:off x="6026400" y="1576800"/>
            <a:ext cx="1853640" cy="99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СОЗДАНИЕ ПРОЕКТНОГО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ОФИСА, КОТОРЫЙ БУДЕТ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ЗАНИМАТЬСЯ ОЦЕНКОЙ И ПРОРАБОТКОЙ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ИНВЕСТИЦИОННЫХ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ПРОЕКТОВ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TextBox 82"/>
          <p:cNvSpPr/>
          <p:nvPr/>
        </p:nvSpPr>
        <p:spPr>
          <a:xfrm>
            <a:off x="7286400" y="4136400"/>
            <a:ext cx="1662480" cy="492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СНИЖЕНИЕ НАЛОГОВЫХ СТАВОК ДЛЯ МСП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82" name="Рисунок 112" descr=""/>
          <p:cNvPicPr/>
          <p:nvPr/>
        </p:nvPicPr>
        <p:blipFill>
          <a:blip r:embed="rId1"/>
          <a:stretch/>
        </p:blipFill>
        <p:spPr>
          <a:xfrm>
            <a:off x="2895120" y="155412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283" name="Рисунок 113" descr=""/>
          <p:cNvPicPr/>
          <p:nvPr/>
        </p:nvPicPr>
        <p:blipFill>
          <a:blip r:embed="rId2"/>
          <a:stretch/>
        </p:blipFill>
        <p:spPr>
          <a:xfrm>
            <a:off x="9244800" y="155412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284" name="Рисунок 114" descr=""/>
          <p:cNvPicPr/>
          <p:nvPr/>
        </p:nvPicPr>
        <p:blipFill>
          <a:blip r:embed="rId3"/>
          <a:stretch/>
        </p:blipFill>
        <p:spPr>
          <a:xfrm>
            <a:off x="6390000" y="40968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285" name="Рисунок 119" descr=""/>
          <p:cNvPicPr/>
          <p:nvPr/>
        </p:nvPicPr>
        <p:blipFill>
          <a:blip r:embed="rId4"/>
          <a:stretch/>
        </p:blipFill>
        <p:spPr>
          <a:xfrm>
            <a:off x="3580560" y="40968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286" name="Рисунок 121" descr=""/>
          <p:cNvPicPr/>
          <p:nvPr/>
        </p:nvPicPr>
        <p:blipFill>
          <a:blip r:embed="rId5"/>
          <a:stretch/>
        </p:blipFill>
        <p:spPr>
          <a:xfrm>
            <a:off x="5180400" y="155412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287" name="Рисунок 124" descr=""/>
          <p:cNvPicPr/>
          <p:nvPr/>
        </p:nvPicPr>
        <p:blipFill>
          <a:blip r:embed="rId6"/>
          <a:stretch/>
        </p:blipFill>
        <p:spPr>
          <a:xfrm>
            <a:off x="9280800" y="40860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288" name="TextBox 3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Скругленный прямоугольник 29"/>
          <p:cNvSpPr/>
          <p:nvPr/>
        </p:nvSpPr>
        <p:spPr>
          <a:xfrm>
            <a:off x="627120" y="1401480"/>
            <a:ext cx="2941920" cy="76536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РЕШЕНИЕ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3" name="TextBox 4"/>
          <p:cNvSpPr/>
          <p:nvPr/>
        </p:nvSpPr>
        <p:spPr>
          <a:xfrm>
            <a:off x="627120" y="550080"/>
            <a:ext cx="91486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ИНВЕСТИЦИОННЫЕ НИШИ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ПОДРАЗУМЕВАЮЩИЕ ИНТЕГРАЦИОННЫЕ РЕШЕНИЯ</a:t>
            </a:r>
            <a:r>
              <a:rPr b="0" lang="en-US" sz="2400" spc="-1" strike="noStrike">
                <a:solidFill>
                  <a:srgbClr val="000000"/>
                </a:solidFill>
                <a:latin typeface="Arial"/>
                <a:ea typeface="DejaVu Sans"/>
              </a:rPr>
              <a:t>*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4" name="Скругленный прямоугольник 5"/>
          <p:cNvSpPr/>
          <p:nvPr/>
        </p:nvSpPr>
        <p:spPr>
          <a:xfrm>
            <a:off x="627120" y="163800"/>
            <a:ext cx="145296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инвестиционные ниши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5" name="PlaceHolder 1"/>
          <p:cNvSpPr>
            <a:spLocks noGrp="1"/>
          </p:cNvSpPr>
          <p:nvPr>
            <p:ph type="sldNum" idx="18"/>
          </p:nvPr>
        </p:nvSpPr>
        <p:spPr>
          <a:xfrm>
            <a:off x="9061200" y="66060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36" name="Скругленный прямоугольник 1"/>
          <p:cNvSpPr/>
          <p:nvPr/>
        </p:nvSpPr>
        <p:spPr>
          <a:xfrm>
            <a:off x="3715200" y="1401480"/>
            <a:ext cx="2958120" cy="765360"/>
          </a:xfrm>
          <a:prstGeom prst="roundRect">
            <a:avLst>
              <a:gd name="adj" fmla="val 33100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ПРЕДПОСЫЛКИ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7" name="Скругленный прямоугольник 19"/>
          <p:cNvSpPr/>
          <p:nvPr/>
        </p:nvSpPr>
        <p:spPr>
          <a:xfrm>
            <a:off x="3715200" y="2294640"/>
            <a:ext cx="2956320" cy="89316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Возможность расширения туристической инфраструктуры с целью привлечения туристов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8" name="Скругленный прямоугольник 72"/>
          <p:cNvSpPr/>
          <p:nvPr/>
        </p:nvSpPr>
        <p:spPr>
          <a:xfrm>
            <a:off x="6818400" y="1401480"/>
            <a:ext cx="2958120" cy="765360"/>
          </a:xfrm>
          <a:prstGeom prst="roundRect">
            <a:avLst>
              <a:gd name="adj" fmla="val 33100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ПОЯСНЕНИЕ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9" name="Скругленный прямоугольник 2"/>
          <p:cNvSpPr/>
          <p:nvPr/>
        </p:nvSpPr>
        <p:spPr>
          <a:xfrm>
            <a:off x="621360" y="2284920"/>
            <a:ext cx="2924640" cy="90288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0" rIns="108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ffffff"/>
                </a:solidFill>
                <a:latin typeface="Arial"/>
                <a:ea typeface="DejaVu Sans"/>
              </a:rPr>
              <a:t>Открытие парка  развлечений на вотчине Деда Мороза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0" name="Скругленный прямоугольник 3"/>
          <p:cNvSpPr/>
          <p:nvPr/>
        </p:nvSpPr>
        <p:spPr>
          <a:xfrm>
            <a:off x="621360" y="3308040"/>
            <a:ext cx="2924640" cy="92592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0" rIns="108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ffffff"/>
                </a:solidFill>
                <a:latin typeface="Arial"/>
                <a:ea typeface="DejaVu Sans"/>
              </a:rPr>
              <a:t>ООО «Дед Мороз и Рыбка»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1" name="Скругленный прямоугольник 10"/>
          <p:cNvSpPr/>
          <p:nvPr/>
        </p:nvSpPr>
        <p:spPr>
          <a:xfrm>
            <a:off x="621360" y="4352400"/>
            <a:ext cx="2924640" cy="925920"/>
          </a:xfrm>
          <a:prstGeom prst="roundRect">
            <a:avLst>
              <a:gd name="adj" fmla="val 24805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68000" rIns="108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ffffff"/>
                </a:solidFill>
                <a:latin typeface="Arial"/>
                <a:ea typeface="DejaVu Sans"/>
              </a:rPr>
              <a:t>Глэмпинг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2" name="TextBox 26"/>
          <p:cNvSpPr/>
          <p:nvPr/>
        </p:nvSpPr>
        <p:spPr>
          <a:xfrm>
            <a:off x="632520" y="6364800"/>
            <a:ext cx="6797880" cy="8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*Данные решения выбраны на основе сфер деятельности предприятий, возможностей интеграций и потенциалу развития покупала компаний и отраслей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3" name="Скругленный прямоугольник 28"/>
          <p:cNvSpPr/>
          <p:nvPr/>
        </p:nvSpPr>
        <p:spPr>
          <a:xfrm>
            <a:off x="3722400" y="3340080"/>
            <a:ext cx="2956320" cy="89316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Возможность создания рыбоводческого предприятия на базе пустующего здания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4" name="Скругленный прямоугольник 30"/>
          <p:cNvSpPr/>
          <p:nvPr/>
        </p:nvSpPr>
        <p:spPr>
          <a:xfrm>
            <a:off x="3722400" y="4384800"/>
            <a:ext cx="2956320" cy="89316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Богатые природные локации округа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Популяризация отдыха на природе, перспективность направления.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5" name="Скругленный прямоугольник 32"/>
          <p:cNvSpPr/>
          <p:nvPr/>
        </p:nvSpPr>
        <p:spPr>
          <a:xfrm>
            <a:off x="6818400" y="2289960"/>
            <a:ext cx="2956320" cy="89316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Создание новых рабочих мест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Увеличение туристического потока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Увеличение налоговых поступлений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6" name="Скругленный прямоугольник 33"/>
          <p:cNvSpPr/>
          <p:nvPr/>
        </p:nvSpPr>
        <p:spPr>
          <a:xfrm>
            <a:off x="6818400" y="3387240"/>
            <a:ext cx="2956320" cy="89316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Создание новых рабочих мест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Увеличение налоговых поступлений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Развитие моногорода Красавино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7" name="Скругленный прямоугольник 34"/>
          <p:cNvSpPr/>
          <p:nvPr/>
        </p:nvSpPr>
        <p:spPr>
          <a:xfrm>
            <a:off x="6818400" y="4381200"/>
            <a:ext cx="2956320" cy="893160"/>
          </a:xfrm>
          <a:prstGeom prst="roundRect">
            <a:avLst>
              <a:gd name="adj" fmla="val 29017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36000" tIns="45000" bIns="45000" anchor="ctr">
            <a:noAutofit/>
          </a:bodyPr>
          <a:p>
            <a:pPr marL="126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32" strike="noStrike">
                <a:solidFill>
                  <a:srgbClr val="000000"/>
                </a:solidFill>
                <a:latin typeface="Arial"/>
                <a:ea typeface="DejaVu Sans"/>
              </a:rPr>
              <a:t>Создание нового бизнеса 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Популяризация здорового образа жизни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 marL="12600" indent="-21600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Создание новых рабочих мест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48" name="Рисунок 38" descr=""/>
          <p:cNvPicPr/>
          <p:nvPr/>
        </p:nvPicPr>
        <p:blipFill>
          <a:blip r:embed="rId1"/>
          <a:stretch/>
        </p:blipFill>
        <p:spPr>
          <a:xfrm>
            <a:off x="753120" y="25614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949" name="TextBox 6"/>
          <p:cNvSpPr/>
          <p:nvPr/>
        </p:nvSpPr>
        <p:spPr>
          <a:xfrm>
            <a:off x="627120" y="6606000"/>
            <a:ext cx="7309080" cy="11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50" name="Рисунок 115" descr="Склад со сплошной заливкой"/>
          <p:cNvPicPr/>
          <p:nvPr/>
        </p:nvPicPr>
        <p:blipFill>
          <a:blip r:embed="rId2"/>
          <a:stretch/>
        </p:blipFill>
        <p:spPr>
          <a:xfrm>
            <a:off x="741960" y="3480120"/>
            <a:ext cx="353520" cy="353520"/>
          </a:xfrm>
          <a:prstGeom prst="rect">
            <a:avLst/>
          </a:prstGeom>
          <a:ln w="0">
            <a:noFill/>
          </a:ln>
        </p:spPr>
      </p:pic>
      <p:pic>
        <p:nvPicPr>
          <p:cNvPr id="951" name="Рисунок 41" descr="Горы со сплошной заливкой"/>
          <p:cNvPicPr/>
          <p:nvPr/>
        </p:nvPicPr>
        <p:blipFill>
          <a:blip r:embed="rId3"/>
          <a:stretch/>
        </p:blipFill>
        <p:spPr>
          <a:xfrm>
            <a:off x="688680" y="4591440"/>
            <a:ext cx="353520" cy="3535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" name="TextBox 64"/>
          <p:cNvSpPr/>
          <p:nvPr/>
        </p:nvSpPr>
        <p:spPr>
          <a:xfrm>
            <a:off x="626760" y="549720"/>
            <a:ext cx="9148320" cy="356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ПРОРЫВНЫЕ ИНВЕСТИЦИОННЫЕ ИДЕИ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3" name="Скругленный прямоугольник 101"/>
          <p:cNvSpPr/>
          <p:nvPr/>
        </p:nvSpPr>
        <p:spPr>
          <a:xfrm>
            <a:off x="626760" y="163440"/>
            <a:ext cx="1419840" cy="26316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инвестиционные идеи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4" name="PlaceHolder 1"/>
          <p:cNvSpPr>
            <a:spLocks noGrp="1"/>
          </p:cNvSpPr>
          <p:nvPr>
            <p:ph type="sldNum" idx="19"/>
          </p:nvPr>
        </p:nvSpPr>
        <p:spPr>
          <a:xfrm>
            <a:off x="9060840" y="6605640"/>
            <a:ext cx="717120" cy="327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55" name="Скругленный прямоугольник 109"/>
          <p:cNvSpPr/>
          <p:nvPr/>
        </p:nvSpPr>
        <p:spPr>
          <a:xfrm>
            <a:off x="626760" y="1400760"/>
            <a:ext cx="1699560" cy="765000"/>
          </a:xfrm>
          <a:prstGeom prst="roundRect">
            <a:avLst>
              <a:gd name="adj" fmla="val 32405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ПРОЕКТ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6" name="Скругленный прямоугольник 123"/>
          <p:cNvSpPr/>
          <p:nvPr/>
        </p:nvSpPr>
        <p:spPr>
          <a:xfrm>
            <a:off x="2484720" y="1395000"/>
            <a:ext cx="1699560" cy="76500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ПОТЕНЦИАЛЬНЫЙ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ИНВЕСТОР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7" name="Скругленный прямоугольник 139"/>
          <p:cNvSpPr/>
          <p:nvPr/>
        </p:nvSpPr>
        <p:spPr>
          <a:xfrm>
            <a:off x="4341240" y="1398240"/>
            <a:ext cx="1699560" cy="76500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ПОТЕНЦИАЛЬНЫЕ ПАРТНЁРЫ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8" name="Скругленный прямоугольник 144"/>
          <p:cNvSpPr/>
          <p:nvPr/>
        </p:nvSpPr>
        <p:spPr>
          <a:xfrm>
            <a:off x="6202440" y="1392120"/>
            <a:ext cx="1699560" cy="76500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ИСТОЧНИК, ТЕХНОЛОГИИ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9" name="Скругленный прямоугольник 169"/>
          <p:cNvSpPr/>
          <p:nvPr/>
        </p:nvSpPr>
        <p:spPr>
          <a:xfrm>
            <a:off x="8060040" y="1392120"/>
            <a:ext cx="1699560" cy="76500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b1c1e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b1c1e4"/>
                </a:solidFill>
                <a:latin typeface="Arial"/>
                <a:ea typeface="DejaVu Sans"/>
              </a:rPr>
              <a:t>ВОЗМОЖНЫЕ ПРОГРАММЫ ПОДДЕРЖКИ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0" name="TextBox 102"/>
          <p:cNvSpPr/>
          <p:nvPr/>
        </p:nvSpPr>
        <p:spPr>
          <a:xfrm>
            <a:off x="626760" y="6605640"/>
            <a:ext cx="7308720" cy="11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1" name="Скругленный прямоугольник 170"/>
          <p:cNvSpPr/>
          <p:nvPr/>
        </p:nvSpPr>
        <p:spPr>
          <a:xfrm>
            <a:off x="448920" y="2500200"/>
            <a:ext cx="1940040" cy="70956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Строительство здания взрослой поликлиники БУЗ ВО "Великоустюгская ЦРБ"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2" name="Скругленный прямоугольник 171"/>
          <p:cNvSpPr/>
          <p:nvPr/>
        </p:nvSpPr>
        <p:spPr>
          <a:xfrm>
            <a:off x="2484720" y="2494080"/>
            <a:ext cx="1699560" cy="70956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63" name="Скругленный прямоугольник 172"/>
          <p:cNvSpPr/>
          <p:nvPr/>
        </p:nvSpPr>
        <p:spPr>
          <a:xfrm>
            <a:off x="4381560" y="2494080"/>
            <a:ext cx="1699560" cy="70956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64" name="Скругленный прямоугольник 173"/>
          <p:cNvSpPr/>
          <p:nvPr/>
        </p:nvSpPr>
        <p:spPr>
          <a:xfrm>
            <a:off x="6201000" y="2496600"/>
            <a:ext cx="1699560" cy="70956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65" name="Скругленный прямоугольник 174"/>
          <p:cNvSpPr/>
          <p:nvPr/>
        </p:nvSpPr>
        <p:spPr>
          <a:xfrm>
            <a:off x="7992720" y="2502720"/>
            <a:ext cx="1699560" cy="72396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66" name=""/>
          <p:cNvSpPr/>
          <p:nvPr/>
        </p:nvSpPr>
        <p:spPr>
          <a:xfrm>
            <a:off x="8056080" y="2394720"/>
            <a:ext cx="1666080" cy="72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Государственная программа РФ "Развитие здравоохранения"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7" name=""/>
          <p:cNvSpPr/>
          <p:nvPr/>
        </p:nvSpPr>
        <p:spPr>
          <a:xfrm>
            <a:off x="4540320" y="2651040"/>
            <a:ext cx="1252080" cy="28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ПРЕДПРИНИМАТЕЛИ МО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8" name=""/>
          <p:cNvSpPr/>
          <p:nvPr/>
        </p:nvSpPr>
        <p:spPr>
          <a:xfrm>
            <a:off x="2735640" y="2687040"/>
            <a:ext cx="1252080" cy="28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ПРЕДПРИНИМАТЕЛИ МО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9" name="Скругленный прямоугольник 198"/>
          <p:cNvSpPr/>
          <p:nvPr/>
        </p:nvSpPr>
        <p:spPr>
          <a:xfrm>
            <a:off x="423360" y="3555360"/>
            <a:ext cx="1940040" cy="70956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Строительство 2-ой очереди Вотчины Деда Мороза (Гостиничный комплекс)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0" name="Скругленный прямоугольник 199"/>
          <p:cNvSpPr/>
          <p:nvPr/>
        </p:nvSpPr>
        <p:spPr>
          <a:xfrm>
            <a:off x="2527560" y="3523320"/>
            <a:ext cx="1699560" cy="70956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71" name="Скругленный прямоугольник 201"/>
          <p:cNvSpPr/>
          <p:nvPr/>
        </p:nvSpPr>
        <p:spPr>
          <a:xfrm>
            <a:off x="4381560" y="3515040"/>
            <a:ext cx="1699560" cy="70956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72" name="Скругленный прямоугольник 208"/>
          <p:cNvSpPr/>
          <p:nvPr/>
        </p:nvSpPr>
        <p:spPr>
          <a:xfrm>
            <a:off x="6218640" y="3523680"/>
            <a:ext cx="1699560" cy="70956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73" name="Скругленный прямоугольник 209"/>
          <p:cNvSpPr/>
          <p:nvPr/>
        </p:nvSpPr>
        <p:spPr>
          <a:xfrm>
            <a:off x="7996320" y="3524040"/>
            <a:ext cx="1699560" cy="709560"/>
          </a:xfrm>
          <a:prstGeom prst="roundRect">
            <a:avLst>
              <a:gd name="adj" fmla="val 35572"/>
            </a:avLst>
          </a:prstGeom>
          <a:noFill/>
          <a:ln w="12600">
            <a:solidFill>
              <a:srgbClr val="d1d1d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74" name=""/>
          <p:cNvSpPr/>
          <p:nvPr/>
        </p:nvSpPr>
        <p:spPr>
          <a:xfrm>
            <a:off x="4564800" y="3673080"/>
            <a:ext cx="1277640" cy="2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АО «Дед Мороз»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5" name=""/>
          <p:cNvSpPr/>
          <p:nvPr/>
        </p:nvSpPr>
        <p:spPr>
          <a:xfrm>
            <a:off x="2597400" y="3689640"/>
            <a:ext cx="1541880" cy="286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АО «Космос Отель Групп»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6" name=""/>
          <p:cNvSpPr/>
          <p:nvPr/>
        </p:nvSpPr>
        <p:spPr>
          <a:xfrm>
            <a:off x="6412320" y="2651040"/>
            <a:ext cx="1252080" cy="28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Внебюджетные источники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7" name=""/>
          <p:cNvSpPr/>
          <p:nvPr/>
        </p:nvSpPr>
        <p:spPr>
          <a:xfrm>
            <a:off x="6412320" y="3659040"/>
            <a:ext cx="1252080" cy="28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Внебюджетные источники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8" name=""/>
          <p:cNvSpPr/>
          <p:nvPr/>
        </p:nvSpPr>
        <p:spPr>
          <a:xfrm>
            <a:off x="8056080" y="3510720"/>
            <a:ext cx="1666080" cy="72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Государственная программа РФ "Развитие туризма"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9" name="" descr=""/>
          <p:cNvPicPr/>
          <p:nvPr/>
        </p:nvPicPr>
        <p:blipFill>
          <a:blip r:embed="rId1"/>
          <a:stretch/>
        </p:blipFill>
        <p:spPr>
          <a:xfrm>
            <a:off x="5945040" y="531000"/>
            <a:ext cx="3622320" cy="4721400"/>
          </a:xfrm>
          <a:prstGeom prst="rect">
            <a:avLst/>
          </a:prstGeom>
          <a:ln w="0">
            <a:noFill/>
          </a:ln>
        </p:spPr>
      </p:pic>
      <p:pic>
        <p:nvPicPr>
          <p:cNvPr id="980" name="Рисунок 42" descr=""/>
          <p:cNvPicPr/>
          <p:nvPr/>
        </p:nvPicPr>
        <p:blipFill>
          <a:blip r:embed="rId2"/>
          <a:stretch/>
        </p:blipFill>
        <p:spPr>
          <a:xfrm>
            <a:off x="752760" y="3822840"/>
            <a:ext cx="350280" cy="350280"/>
          </a:xfrm>
          <a:prstGeom prst="rect">
            <a:avLst/>
          </a:prstGeom>
          <a:ln w="0">
            <a:noFill/>
          </a:ln>
        </p:spPr>
      </p:pic>
      <p:pic>
        <p:nvPicPr>
          <p:cNvPr id="981" name="Рисунок 73" descr=""/>
          <p:cNvPicPr/>
          <p:nvPr/>
        </p:nvPicPr>
        <p:blipFill>
          <a:blip r:embed="rId3"/>
          <a:stretch/>
        </p:blipFill>
        <p:spPr>
          <a:xfrm>
            <a:off x="748800" y="3326760"/>
            <a:ext cx="350280" cy="350280"/>
          </a:xfrm>
          <a:prstGeom prst="rect">
            <a:avLst/>
          </a:prstGeom>
          <a:ln w="0">
            <a:noFill/>
          </a:ln>
        </p:spPr>
      </p:pic>
      <p:sp>
        <p:nvSpPr>
          <p:cNvPr id="982" name="TextBox 132"/>
          <p:cNvSpPr/>
          <p:nvPr/>
        </p:nvSpPr>
        <p:spPr>
          <a:xfrm>
            <a:off x="626760" y="549720"/>
            <a:ext cx="5916240" cy="722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СВОБОДНЫЕ ИНВЕСТИЦИОННЫЕ ПЛОЩАДКИ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3" name="Скругленный прямоугольник 157"/>
          <p:cNvSpPr/>
          <p:nvPr/>
        </p:nvSpPr>
        <p:spPr>
          <a:xfrm>
            <a:off x="626760" y="163440"/>
            <a:ext cx="2311200" cy="26424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свободные инвестиционные площадки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4" name="PlaceHolder 1"/>
          <p:cNvSpPr>
            <a:spLocks noGrp="1"/>
          </p:cNvSpPr>
          <p:nvPr>
            <p:ph type="sldNum" idx="20"/>
          </p:nvPr>
        </p:nvSpPr>
        <p:spPr>
          <a:xfrm>
            <a:off x="9060840" y="6605640"/>
            <a:ext cx="717840" cy="327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85" name="Скругленный прямоугольник 163"/>
          <p:cNvSpPr/>
          <p:nvPr/>
        </p:nvSpPr>
        <p:spPr>
          <a:xfrm>
            <a:off x="626760" y="1545480"/>
            <a:ext cx="5034240" cy="1243800"/>
          </a:xfrm>
          <a:prstGeom prst="roundRect">
            <a:avLst>
              <a:gd name="adj" fmla="val 22570"/>
            </a:avLst>
          </a:prstGeom>
          <a:solidFill>
            <a:srgbClr val="4756a0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86" name="TextBox 137"/>
          <p:cNvSpPr/>
          <p:nvPr/>
        </p:nvSpPr>
        <p:spPr>
          <a:xfrm>
            <a:off x="6342840" y="5536080"/>
            <a:ext cx="1260000" cy="20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количество свободных инвестиционных площадок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7" name="TextBox 138"/>
          <p:cNvSpPr/>
          <p:nvPr/>
        </p:nvSpPr>
        <p:spPr>
          <a:xfrm>
            <a:off x="8358840" y="5990040"/>
            <a:ext cx="131508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индустриальный парк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8" name="TextBox 140"/>
          <p:cNvSpPr/>
          <p:nvPr/>
        </p:nvSpPr>
        <p:spPr>
          <a:xfrm>
            <a:off x="8358840" y="5532840"/>
            <a:ext cx="138348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объекты газоснабжения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89" name="TextBox 209"/>
          <p:cNvSpPr/>
          <p:nvPr/>
        </p:nvSpPr>
        <p:spPr>
          <a:xfrm>
            <a:off x="8358840" y="5763240"/>
            <a:ext cx="131508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объекты электроснабжения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0" name="Овал 2"/>
          <p:cNvSpPr/>
          <p:nvPr/>
        </p:nvSpPr>
        <p:spPr>
          <a:xfrm>
            <a:off x="6026040" y="5568840"/>
            <a:ext cx="170280" cy="16992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-38880" bIns="15876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…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991" name="Рисунок 74" descr=""/>
          <p:cNvPicPr/>
          <p:nvPr/>
        </p:nvPicPr>
        <p:blipFill>
          <a:blip r:embed="rId4"/>
          <a:stretch/>
        </p:blipFill>
        <p:spPr>
          <a:xfrm>
            <a:off x="8052840" y="5726880"/>
            <a:ext cx="170280" cy="169920"/>
          </a:xfrm>
          <a:prstGeom prst="rect">
            <a:avLst/>
          </a:prstGeom>
          <a:ln w="0">
            <a:noFill/>
          </a:ln>
        </p:spPr>
      </p:pic>
      <p:pic>
        <p:nvPicPr>
          <p:cNvPr id="992" name="Рисунок 75" descr=""/>
          <p:cNvPicPr/>
          <p:nvPr/>
        </p:nvPicPr>
        <p:blipFill>
          <a:blip r:embed="rId5"/>
          <a:stretch/>
        </p:blipFill>
        <p:spPr>
          <a:xfrm>
            <a:off x="8052840" y="5950440"/>
            <a:ext cx="170280" cy="169920"/>
          </a:xfrm>
          <a:prstGeom prst="rect">
            <a:avLst/>
          </a:prstGeom>
          <a:ln w="0">
            <a:noFill/>
          </a:ln>
        </p:spPr>
      </p:pic>
      <p:pic>
        <p:nvPicPr>
          <p:cNvPr id="993" name="Рисунок 76" descr=""/>
          <p:cNvPicPr/>
          <p:nvPr/>
        </p:nvPicPr>
        <p:blipFill>
          <a:blip r:embed="rId6"/>
          <a:stretch/>
        </p:blipFill>
        <p:spPr>
          <a:xfrm>
            <a:off x="8045640" y="5500440"/>
            <a:ext cx="170280" cy="169920"/>
          </a:xfrm>
          <a:prstGeom prst="rect">
            <a:avLst/>
          </a:prstGeom>
          <a:ln w="0">
            <a:noFill/>
          </a:ln>
        </p:spPr>
      </p:pic>
      <p:sp>
        <p:nvSpPr>
          <p:cNvPr id="994" name="Скругленный прямоугольник 164"/>
          <p:cNvSpPr/>
          <p:nvPr/>
        </p:nvSpPr>
        <p:spPr>
          <a:xfrm>
            <a:off x="657360" y="2976480"/>
            <a:ext cx="5041440" cy="2066040"/>
          </a:xfrm>
          <a:prstGeom prst="roundRect">
            <a:avLst>
              <a:gd name="adj" fmla="val 12524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95" name="TextBox 214"/>
          <p:cNvSpPr/>
          <p:nvPr/>
        </p:nvSpPr>
        <p:spPr>
          <a:xfrm>
            <a:off x="622440" y="3074400"/>
            <a:ext cx="5037840" cy="15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ТАРИФЫ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6" name="TextBox 217"/>
          <p:cNvSpPr/>
          <p:nvPr/>
        </p:nvSpPr>
        <p:spPr>
          <a:xfrm>
            <a:off x="821160" y="1726560"/>
            <a:ext cx="439200" cy="35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ffffff"/>
                </a:solidFill>
                <a:latin typeface="Arial"/>
                <a:ea typeface="DejaVu Sans"/>
              </a:rPr>
              <a:t>22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7" name="TextBox 219"/>
          <p:cNvSpPr/>
          <p:nvPr/>
        </p:nvSpPr>
        <p:spPr>
          <a:xfrm>
            <a:off x="821160" y="2196000"/>
            <a:ext cx="1618200" cy="32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ИНВЕСТИЦИОННЫХ ПЛОЩАДОК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8" name="Прямая соединительная линия 4"/>
          <p:cNvSpPr/>
          <p:nvPr/>
        </p:nvSpPr>
        <p:spPr>
          <a:xfrm>
            <a:off x="3270240" y="1600200"/>
            <a:ext cx="360" cy="846360"/>
          </a:xfrm>
          <a:custGeom>
            <a:avLst/>
            <a:gdLst>
              <a:gd name="textAreaLeft" fmla="*/ 0 w 360"/>
              <a:gd name="textAreaRight" fmla="*/ 1440 w 360"/>
              <a:gd name="textAreaTop" fmla="*/ 0 h 846360"/>
              <a:gd name="textAreaBottom" fmla="*/ 847080 h 846360"/>
            </a:gdLst>
            <a:ahLst/>
            <a:rect l="textAreaLeft" t="textAreaTop" r="textAreaRight" b="textAreaBottom"/>
            <a:pathLst>
              <a:path w="1024" h="855666">
                <a:moveTo>
                  <a:pt x="0" y="0"/>
                </a:moveTo>
                <a:lnTo>
                  <a:pt x="0" y="855666"/>
                </a:lnTo>
              </a:path>
            </a:pathLst>
          </a:custGeom>
          <a:solidFill>
            <a:srgbClr val="729fcf"/>
          </a:solidFill>
          <a:ln w="1260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999" name="TextBox 224"/>
          <p:cNvSpPr/>
          <p:nvPr/>
        </p:nvSpPr>
        <p:spPr>
          <a:xfrm>
            <a:off x="1168560" y="3337920"/>
            <a:ext cx="1629000" cy="32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127,43 руб.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горячая вода (м3)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0" name="TextBox 226"/>
          <p:cNvSpPr/>
          <p:nvPr/>
        </p:nvSpPr>
        <p:spPr>
          <a:xfrm>
            <a:off x="1168560" y="3826440"/>
            <a:ext cx="1629000" cy="32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65,3 руб.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холодная вода (м3)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1" name="TextBox 227"/>
          <p:cNvSpPr/>
          <p:nvPr/>
        </p:nvSpPr>
        <p:spPr>
          <a:xfrm>
            <a:off x="1164600" y="4323240"/>
            <a:ext cx="1629000" cy="32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102,34 руб.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водоотведение (м3)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2" name="TextBox 229"/>
          <p:cNvSpPr/>
          <p:nvPr/>
        </p:nvSpPr>
        <p:spPr>
          <a:xfrm>
            <a:off x="3561480" y="3343320"/>
            <a:ext cx="1629000" cy="32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7,6 руб.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природный газ (м3)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3" name="TextBox 230"/>
          <p:cNvSpPr/>
          <p:nvPr/>
        </p:nvSpPr>
        <p:spPr>
          <a:xfrm>
            <a:off x="3561480" y="3833640"/>
            <a:ext cx="1912680" cy="32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6,37 руб.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электроэнергия (кВт ч.)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4" name="TextBox 231"/>
          <p:cNvSpPr/>
          <p:nvPr/>
        </p:nvSpPr>
        <p:spPr>
          <a:xfrm>
            <a:off x="3557880" y="4326480"/>
            <a:ext cx="1963800" cy="326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2540,4 руб.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отопление (за ед. энергии)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5" name="Рисунок 107" descr=""/>
          <p:cNvPicPr/>
          <p:nvPr/>
        </p:nvPicPr>
        <p:blipFill>
          <a:blip r:embed="rId7"/>
          <a:stretch/>
        </p:blipFill>
        <p:spPr>
          <a:xfrm>
            <a:off x="3138120" y="3822840"/>
            <a:ext cx="350280" cy="350280"/>
          </a:xfrm>
          <a:prstGeom prst="rect">
            <a:avLst/>
          </a:prstGeom>
          <a:ln w="0">
            <a:noFill/>
          </a:ln>
        </p:spPr>
      </p:pic>
      <p:pic>
        <p:nvPicPr>
          <p:cNvPr id="1006" name="Рисунок 120" descr=""/>
          <p:cNvPicPr/>
          <p:nvPr/>
        </p:nvPicPr>
        <p:blipFill>
          <a:blip r:embed="rId8"/>
          <a:stretch/>
        </p:blipFill>
        <p:spPr>
          <a:xfrm>
            <a:off x="752760" y="4323240"/>
            <a:ext cx="350280" cy="350280"/>
          </a:xfrm>
          <a:prstGeom prst="rect">
            <a:avLst/>
          </a:prstGeom>
          <a:ln w="0">
            <a:noFill/>
          </a:ln>
        </p:spPr>
      </p:pic>
      <p:pic>
        <p:nvPicPr>
          <p:cNvPr id="1007" name="Рисунок 128" descr=""/>
          <p:cNvPicPr/>
          <p:nvPr/>
        </p:nvPicPr>
        <p:blipFill>
          <a:blip r:embed="rId9"/>
          <a:stretch/>
        </p:blipFill>
        <p:spPr>
          <a:xfrm>
            <a:off x="3138120" y="3311640"/>
            <a:ext cx="350280" cy="350280"/>
          </a:xfrm>
          <a:prstGeom prst="rect">
            <a:avLst/>
          </a:prstGeom>
          <a:ln w="0">
            <a:noFill/>
          </a:ln>
        </p:spPr>
      </p:pic>
      <p:pic>
        <p:nvPicPr>
          <p:cNvPr id="1008" name="Рисунок 129" descr=""/>
          <p:cNvPicPr/>
          <p:nvPr/>
        </p:nvPicPr>
        <p:blipFill>
          <a:blip r:embed="rId10"/>
          <a:stretch/>
        </p:blipFill>
        <p:spPr>
          <a:xfrm>
            <a:off x="3135960" y="4323240"/>
            <a:ext cx="350280" cy="350280"/>
          </a:xfrm>
          <a:prstGeom prst="rect">
            <a:avLst/>
          </a:prstGeom>
          <a:ln w="0">
            <a:noFill/>
          </a:ln>
        </p:spPr>
      </p:pic>
      <p:sp>
        <p:nvSpPr>
          <p:cNvPr id="1009" name="TextBox 232"/>
          <p:cNvSpPr/>
          <p:nvPr/>
        </p:nvSpPr>
        <p:spPr>
          <a:xfrm>
            <a:off x="626760" y="6605640"/>
            <a:ext cx="730944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0" name="Скругленный прямоугольник 165"/>
          <p:cNvSpPr/>
          <p:nvPr/>
        </p:nvSpPr>
        <p:spPr>
          <a:xfrm>
            <a:off x="8355240" y="2734560"/>
            <a:ext cx="1137600" cy="26820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80000" rIns="0" tIns="0" bIns="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11" name=""/>
          <p:cNvSpPr/>
          <p:nvPr/>
        </p:nvSpPr>
        <p:spPr>
          <a:xfrm>
            <a:off x="8503920" y="2752200"/>
            <a:ext cx="1262880" cy="365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0" lang="ru-RU" sz="10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Великий Устюг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12" name="Рисунок 131" descr=""/>
          <p:cNvPicPr/>
          <p:nvPr/>
        </p:nvPicPr>
        <p:blipFill>
          <a:blip r:embed="rId11"/>
          <a:stretch/>
        </p:blipFill>
        <p:spPr>
          <a:xfrm>
            <a:off x="8373600" y="2709360"/>
            <a:ext cx="246960" cy="247320"/>
          </a:xfrm>
          <a:prstGeom prst="rect">
            <a:avLst/>
          </a:prstGeom>
          <a:ln w="0">
            <a:noFill/>
          </a:ln>
        </p:spPr>
      </p:pic>
      <p:sp>
        <p:nvSpPr>
          <p:cNvPr id="1013" name="Овал 7"/>
          <p:cNvSpPr/>
          <p:nvPr/>
        </p:nvSpPr>
        <p:spPr>
          <a:xfrm>
            <a:off x="8443800" y="162612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3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4" name="Овал 8"/>
          <p:cNvSpPr/>
          <p:nvPr/>
        </p:nvSpPr>
        <p:spPr>
          <a:xfrm>
            <a:off x="6214320" y="366840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3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5" name="Овал 9"/>
          <p:cNvSpPr/>
          <p:nvPr/>
        </p:nvSpPr>
        <p:spPr>
          <a:xfrm>
            <a:off x="8463240" y="414576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6" name="Овал 11"/>
          <p:cNvSpPr/>
          <p:nvPr/>
        </p:nvSpPr>
        <p:spPr>
          <a:xfrm>
            <a:off x="6466320" y="120312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7" name="Овал 12"/>
          <p:cNvSpPr/>
          <p:nvPr/>
        </p:nvSpPr>
        <p:spPr>
          <a:xfrm>
            <a:off x="8103960" y="259596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8" name="Овал 25"/>
          <p:cNvSpPr/>
          <p:nvPr/>
        </p:nvSpPr>
        <p:spPr>
          <a:xfrm>
            <a:off x="7841880" y="249264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4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9" name="Овал 26"/>
          <p:cNvSpPr/>
          <p:nvPr/>
        </p:nvSpPr>
        <p:spPr>
          <a:xfrm>
            <a:off x="8642880" y="425196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0" name="Овал 27"/>
          <p:cNvSpPr/>
          <p:nvPr/>
        </p:nvSpPr>
        <p:spPr>
          <a:xfrm>
            <a:off x="8642880" y="407232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1" name="Овал 28"/>
          <p:cNvSpPr/>
          <p:nvPr/>
        </p:nvSpPr>
        <p:spPr>
          <a:xfrm>
            <a:off x="6437880" y="361836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2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2" name="Овал 29"/>
          <p:cNvSpPr/>
          <p:nvPr/>
        </p:nvSpPr>
        <p:spPr>
          <a:xfrm>
            <a:off x="7728840" y="265212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4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3" name="Овал 30"/>
          <p:cNvSpPr/>
          <p:nvPr/>
        </p:nvSpPr>
        <p:spPr>
          <a:xfrm>
            <a:off x="6617520" y="3559680"/>
            <a:ext cx="174240" cy="173880"/>
          </a:xfrm>
          <a:prstGeom prst="ellipse">
            <a:avLst/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Скругленный прямоугольник 29"/>
          <p:cNvSpPr/>
          <p:nvPr/>
        </p:nvSpPr>
        <p:spPr>
          <a:xfrm>
            <a:off x="627120" y="1401480"/>
            <a:ext cx="2185920" cy="765360"/>
          </a:xfrm>
          <a:prstGeom prst="roundRect">
            <a:avLst>
              <a:gd name="adj" fmla="val 32405"/>
            </a:avLst>
          </a:prstGeom>
          <a:noFill/>
          <a:ln w="12600">
            <a:solidFill>
              <a:srgbClr val="d1d1d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25" name="TextBox 4"/>
          <p:cNvSpPr/>
          <p:nvPr/>
        </p:nvSpPr>
        <p:spPr>
          <a:xfrm>
            <a:off x="627120" y="550080"/>
            <a:ext cx="91486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ДИАГНОСТИЧЕСКАЯ КАРТА МО ПО РАБОТЕ                                С ИНВЕСТОРАМИ И МЕХАНИЗМ РАБОТЬI С НИМИ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6" name="Скругленный прямоугольник 5"/>
          <p:cNvSpPr/>
          <p:nvPr/>
        </p:nvSpPr>
        <p:spPr>
          <a:xfrm>
            <a:off x="627120" y="163800"/>
            <a:ext cx="157680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методология разработки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7" name="PlaceHolder 1"/>
          <p:cNvSpPr>
            <a:spLocks noGrp="1"/>
          </p:cNvSpPr>
          <p:nvPr>
            <p:ph type="sldNum" idx="21"/>
          </p:nvPr>
        </p:nvSpPr>
        <p:spPr>
          <a:xfrm>
            <a:off x="9061200" y="66060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28" name="Скругленный прямоугольник 1"/>
          <p:cNvSpPr/>
          <p:nvPr/>
        </p:nvSpPr>
        <p:spPr>
          <a:xfrm>
            <a:off x="2954520" y="1401480"/>
            <a:ext cx="3337920" cy="765360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КАК ЕСТЬ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9" name="Скругленный прямоугольник 3"/>
          <p:cNvSpPr/>
          <p:nvPr/>
        </p:nvSpPr>
        <p:spPr>
          <a:xfrm>
            <a:off x="620280" y="2283840"/>
            <a:ext cx="218484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ИНФОРМИРОВАНИЕ ИНВЕСТОРОВ            И ПРЕДПРИНИМАТЕЛЕЙ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0" name="Скругленный прямоугольник 13"/>
          <p:cNvSpPr/>
          <p:nvPr/>
        </p:nvSpPr>
        <p:spPr>
          <a:xfrm>
            <a:off x="620280" y="2876400"/>
            <a:ext cx="2185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РАСПРЕДЕЛЕНИЕ ПЛОЩАДОК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1" name="Скругленный прямоугольник 14"/>
          <p:cNvSpPr/>
          <p:nvPr/>
        </p:nvSpPr>
        <p:spPr>
          <a:xfrm>
            <a:off x="620280" y="3469320"/>
            <a:ext cx="2185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32" name="Скругленный прямоугольник 16"/>
          <p:cNvSpPr/>
          <p:nvPr/>
        </p:nvSpPr>
        <p:spPr>
          <a:xfrm>
            <a:off x="620280" y="4060800"/>
            <a:ext cx="2185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33" name="Скругленный прямоугольник 20"/>
          <p:cNvSpPr/>
          <p:nvPr/>
        </p:nvSpPr>
        <p:spPr>
          <a:xfrm>
            <a:off x="620280" y="4654800"/>
            <a:ext cx="2185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РЕШЕНИЕ И УСКОРЕНИЕ РАССМОТРЕНИЯ АДМИНИСТРАТИВНЫХ ВОПРОСОВ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4" name="Скругленный прямоугольник 21"/>
          <p:cNvSpPr/>
          <p:nvPr/>
        </p:nvSpPr>
        <p:spPr>
          <a:xfrm>
            <a:off x="620280" y="5248800"/>
            <a:ext cx="2185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35" name="Скругленный прямоугольник 26"/>
          <p:cNvSpPr/>
          <p:nvPr/>
        </p:nvSpPr>
        <p:spPr>
          <a:xfrm>
            <a:off x="620280" y="5839200"/>
            <a:ext cx="2185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36" name="Скругленный прямоугольник 37"/>
          <p:cNvSpPr/>
          <p:nvPr/>
        </p:nvSpPr>
        <p:spPr>
          <a:xfrm>
            <a:off x="6440400" y="1400400"/>
            <a:ext cx="3337920" cy="765360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КАК ДОЛЖНО БЫТЬ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7" name="Скругленный прямоугольник 39"/>
          <p:cNvSpPr/>
          <p:nvPr/>
        </p:nvSpPr>
        <p:spPr>
          <a:xfrm>
            <a:off x="2954520" y="228384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Сайт администрации, регулярная коммуникация                         с предпринимателями (рассылки на почты предпринимателей, звонки, ежегодные встречи)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8" name="Скругленный прямоугольник 40"/>
          <p:cNvSpPr/>
          <p:nvPr/>
        </p:nvSpPr>
        <p:spPr>
          <a:xfrm>
            <a:off x="2954520" y="28764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Не всегда достаточно инвесторов для проведения тендерной процедуры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9" name="Скругленный прямоугольник 41"/>
          <p:cNvSpPr/>
          <p:nvPr/>
        </p:nvSpPr>
        <p:spPr>
          <a:xfrm>
            <a:off x="2954520" y="346932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0" name="Скругленный прямоугольник 42"/>
          <p:cNvSpPr/>
          <p:nvPr/>
        </p:nvSpPr>
        <p:spPr>
          <a:xfrm>
            <a:off x="2954520" y="40608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1" name="Скругленный прямоугольник 44"/>
          <p:cNvSpPr/>
          <p:nvPr/>
        </p:nvSpPr>
        <p:spPr>
          <a:xfrm>
            <a:off x="2954520" y="46548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2" name="Скругленный прямоугольник 45"/>
          <p:cNvSpPr/>
          <p:nvPr/>
        </p:nvSpPr>
        <p:spPr>
          <a:xfrm>
            <a:off x="2954520" y="52488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3" name="Скругленный прямоугольник 46"/>
          <p:cNvSpPr/>
          <p:nvPr/>
        </p:nvSpPr>
        <p:spPr>
          <a:xfrm>
            <a:off x="2954520" y="58392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4" name="Скругленный прямоугольник 48"/>
          <p:cNvSpPr/>
          <p:nvPr/>
        </p:nvSpPr>
        <p:spPr>
          <a:xfrm>
            <a:off x="6440400" y="228384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Сайт администрации, статьи на сайтах для инвесторов              и предпринимателей, регулярная коммуникация:                        с предпринимателями (почтовая рассылка, звонки,       общий чат администрации с предпринимателями)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5" name="Скругленный прямоугольник 50"/>
          <p:cNvSpPr/>
          <p:nvPr/>
        </p:nvSpPr>
        <p:spPr>
          <a:xfrm>
            <a:off x="6440400" y="28764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Привлечение инвесторов для распределения площадок через тендерную процедуру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6" name="Скругленный прямоугольник 53"/>
          <p:cNvSpPr/>
          <p:nvPr/>
        </p:nvSpPr>
        <p:spPr>
          <a:xfrm>
            <a:off x="6440400" y="346932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7" name="Скругленный прямоугольник 55"/>
          <p:cNvSpPr/>
          <p:nvPr/>
        </p:nvSpPr>
        <p:spPr>
          <a:xfrm>
            <a:off x="6440400" y="40608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48" name="Скругленный прямоугольник 57"/>
          <p:cNvSpPr/>
          <p:nvPr/>
        </p:nvSpPr>
        <p:spPr>
          <a:xfrm>
            <a:off x="6440400" y="46548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Личное сопровождение и контроль инвестиционным уполномоченным каждого крупного проекта на всех  стадиях его реализации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9" name="Скругленный прямоугольник 58"/>
          <p:cNvSpPr/>
          <p:nvPr/>
        </p:nvSpPr>
        <p:spPr>
          <a:xfrm>
            <a:off x="6440400" y="52488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50" name="Скругленный прямоугольник 59"/>
          <p:cNvSpPr/>
          <p:nvPr/>
        </p:nvSpPr>
        <p:spPr>
          <a:xfrm>
            <a:off x="6440400" y="58392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051" name="Рисунок 68" descr=""/>
          <p:cNvPicPr/>
          <p:nvPr/>
        </p:nvPicPr>
        <p:blipFill>
          <a:blip r:embed="rId1"/>
          <a:stretch/>
        </p:blipFill>
        <p:spPr>
          <a:xfrm>
            <a:off x="6519600" y="234360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1052" name="Рисунок 84" descr=""/>
          <p:cNvPicPr/>
          <p:nvPr/>
        </p:nvPicPr>
        <p:blipFill>
          <a:blip r:embed="rId2"/>
          <a:stretch/>
        </p:blipFill>
        <p:spPr>
          <a:xfrm>
            <a:off x="6526800" y="293796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1053" name="Рисунок 86" descr=""/>
          <p:cNvPicPr/>
          <p:nvPr/>
        </p:nvPicPr>
        <p:blipFill>
          <a:blip r:embed="rId3"/>
          <a:stretch/>
        </p:blipFill>
        <p:spPr>
          <a:xfrm>
            <a:off x="3033720" y="293796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1054" name="Скругленный прямоугольник 87"/>
          <p:cNvSpPr/>
          <p:nvPr/>
        </p:nvSpPr>
        <p:spPr>
          <a:xfrm>
            <a:off x="602640" y="3492360"/>
            <a:ext cx="2185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ИНФРАСТРУКТУРА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НА ИНВЕСТИЦИОННЫХ ПЛОЩАДКАХ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5" name="Скругленный прямоугольник 88"/>
          <p:cNvSpPr/>
          <p:nvPr/>
        </p:nvSpPr>
        <p:spPr>
          <a:xfrm>
            <a:off x="619200" y="4068000"/>
            <a:ext cx="2185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РАБОТА С ИНВЕСТОРАМИ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БЕЗ ИНВЕСТИЦИОННОГО ПЛАНА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6" name="Скругленный прямоугольник 89"/>
          <p:cNvSpPr/>
          <p:nvPr/>
        </p:nvSpPr>
        <p:spPr>
          <a:xfrm>
            <a:off x="2953440" y="347508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Создание инфраструктуры по запросу инвестора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7" name="Скругленный прямоугольник 90"/>
          <p:cNvSpPr/>
          <p:nvPr/>
        </p:nvSpPr>
        <p:spPr>
          <a:xfrm>
            <a:off x="2953440" y="40680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Проводятся переговоры и осмотр инвестиционных площадок по запросу инвестора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8" name="Скругленный прямоугольник 91"/>
          <p:cNvSpPr/>
          <p:nvPr/>
        </p:nvSpPr>
        <p:spPr>
          <a:xfrm>
            <a:off x="6440400" y="347508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Создание инженерной и транспортной инфраструктуры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до прихода инвестора на объект с целью экономии времени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9" name="Скругленный прямоугольник 92"/>
          <p:cNvSpPr/>
          <p:nvPr/>
        </p:nvSpPr>
        <p:spPr>
          <a:xfrm>
            <a:off x="6440400" y="40680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Создание проектной команды, которая составляет инвестиционные планы и выводит проекты на площадки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60" name="Рисунок 95" descr=""/>
          <p:cNvPicPr/>
          <p:nvPr/>
        </p:nvPicPr>
        <p:blipFill>
          <a:blip r:embed="rId4"/>
          <a:stretch/>
        </p:blipFill>
        <p:spPr>
          <a:xfrm>
            <a:off x="6516000" y="353484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1061" name="Рисунок 97" descr=""/>
          <p:cNvPicPr/>
          <p:nvPr/>
        </p:nvPicPr>
        <p:blipFill>
          <a:blip r:embed="rId5"/>
          <a:stretch/>
        </p:blipFill>
        <p:spPr>
          <a:xfrm>
            <a:off x="3026160" y="353484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1062" name="Рисунок 100" descr=""/>
          <p:cNvPicPr/>
          <p:nvPr/>
        </p:nvPicPr>
        <p:blipFill>
          <a:blip r:embed="rId6"/>
          <a:stretch/>
        </p:blipFill>
        <p:spPr>
          <a:xfrm>
            <a:off x="6523200" y="412920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1063" name="Рисунок 102" descr=""/>
          <p:cNvPicPr/>
          <p:nvPr/>
        </p:nvPicPr>
        <p:blipFill>
          <a:blip r:embed="rId7"/>
          <a:stretch/>
        </p:blipFill>
        <p:spPr>
          <a:xfrm>
            <a:off x="3032640" y="41292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1064" name="Скругленный прямоугольник 104"/>
          <p:cNvSpPr/>
          <p:nvPr/>
        </p:nvSpPr>
        <p:spPr>
          <a:xfrm>
            <a:off x="628200" y="5248800"/>
            <a:ext cx="2185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РАБОТА С ПОТЕНЦИАЛЬНЫМИ ИНВЕСТОРАМИ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5" name="Скругленный прямоугольник 105"/>
          <p:cNvSpPr/>
          <p:nvPr/>
        </p:nvSpPr>
        <p:spPr>
          <a:xfrm>
            <a:off x="628200" y="5842800"/>
            <a:ext cx="2185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РАБОТА С РЕАЛИЗОВАННЫМИ ПРОЕКТАМИ НА ИНВЕСТИЦИОННЫХ ПЛОЩАДКАХ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6" name="Скругленный прямоугольник 107"/>
          <p:cNvSpPr/>
          <p:nvPr/>
        </p:nvSpPr>
        <p:spPr>
          <a:xfrm>
            <a:off x="2962440" y="52488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Подготовка к возможному приходу инвесторов,                    при возникновении интереса с их стороны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7" name="Скругленный прямоугольник 108"/>
          <p:cNvSpPr/>
          <p:nvPr/>
        </p:nvSpPr>
        <p:spPr>
          <a:xfrm>
            <a:off x="2962440" y="58428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Регулярная обратная связь и помощь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с дальнейшим развитием в случае необходимости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8" name="Скругленный прямоугольник 110"/>
          <p:cNvSpPr/>
          <p:nvPr/>
        </p:nvSpPr>
        <p:spPr>
          <a:xfrm>
            <a:off x="6447600" y="52488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Подготовка к возможному приходу инвесторов, создание информационно-аналитических буклетов, сохранение контактов потенциальных инвесторов, составления списка для дальнейшей регулярной коммуникации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9" name="Скругленный прямоугольник 111"/>
          <p:cNvSpPr/>
          <p:nvPr/>
        </p:nvSpPr>
        <p:spPr>
          <a:xfrm>
            <a:off x="6447600" y="5842800"/>
            <a:ext cx="3337920" cy="475920"/>
          </a:xfrm>
          <a:prstGeom prst="roundRect">
            <a:avLst>
              <a:gd name="adj" fmla="val 50000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432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Регулярная обратная связь и помощь 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000000"/>
                </a:solidFill>
                <a:latin typeface="Arial"/>
                <a:ea typeface="DejaVu Sans"/>
              </a:rPr>
              <a:t>с дальнейшим развитием в случае необходимости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70" name="Рисунок 114" descr=""/>
          <p:cNvPicPr/>
          <p:nvPr/>
        </p:nvPicPr>
        <p:blipFill>
          <a:blip r:embed="rId8"/>
          <a:stretch/>
        </p:blipFill>
        <p:spPr>
          <a:xfrm>
            <a:off x="6534000" y="471600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1071" name="Рисунок 125" descr=""/>
          <p:cNvPicPr/>
          <p:nvPr/>
        </p:nvPicPr>
        <p:blipFill>
          <a:blip r:embed="rId9"/>
          <a:stretch/>
        </p:blipFill>
        <p:spPr>
          <a:xfrm>
            <a:off x="6526800" y="531360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1072" name="Рисунок 127" descr=""/>
          <p:cNvPicPr/>
          <p:nvPr/>
        </p:nvPicPr>
        <p:blipFill>
          <a:blip r:embed="rId10"/>
          <a:stretch/>
        </p:blipFill>
        <p:spPr>
          <a:xfrm>
            <a:off x="3033720" y="53136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1073" name="Рисунок 130" descr=""/>
          <p:cNvPicPr/>
          <p:nvPr/>
        </p:nvPicPr>
        <p:blipFill>
          <a:blip r:embed="rId11"/>
          <a:stretch/>
        </p:blipFill>
        <p:spPr>
          <a:xfrm>
            <a:off x="6530400" y="590760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1074" name="Рисунок 133" descr=""/>
          <p:cNvPicPr/>
          <p:nvPr/>
        </p:nvPicPr>
        <p:blipFill>
          <a:blip r:embed="rId12"/>
          <a:stretch/>
        </p:blipFill>
        <p:spPr>
          <a:xfrm>
            <a:off x="3033720" y="234360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1075" name="Рисунок 134" descr=""/>
          <p:cNvPicPr/>
          <p:nvPr/>
        </p:nvPicPr>
        <p:blipFill>
          <a:blip r:embed="rId13"/>
          <a:stretch/>
        </p:blipFill>
        <p:spPr>
          <a:xfrm>
            <a:off x="3033720" y="4716000"/>
            <a:ext cx="355320" cy="355320"/>
          </a:xfrm>
          <a:prstGeom prst="rect">
            <a:avLst/>
          </a:prstGeom>
          <a:ln w="0">
            <a:noFill/>
          </a:ln>
        </p:spPr>
      </p:pic>
      <p:pic>
        <p:nvPicPr>
          <p:cNvPr id="1076" name="Рисунок 135" descr=""/>
          <p:cNvPicPr/>
          <p:nvPr/>
        </p:nvPicPr>
        <p:blipFill>
          <a:blip r:embed="rId14"/>
          <a:stretch/>
        </p:blipFill>
        <p:spPr>
          <a:xfrm>
            <a:off x="3033720" y="5907600"/>
            <a:ext cx="355320" cy="355320"/>
          </a:xfrm>
          <a:prstGeom prst="rect">
            <a:avLst/>
          </a:prstGeom>
          <a:ln w="0">
            <a:noFill/>
          </a:ln>
        </p:spPr>
      </p:pic>
      <p:sp>
        <p:nvSpPr>
          <p:cNvPr id="1077" name="TextBox 2"/>
          <p:cNvSpPr/>
          <p:nvPr/>
        </p:nvSpPr>
        <p:spPr>
          <a:xfrm>
            <a:off x="627120" y="6606000"/>
            <a:ext cx="7309080" cy="11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МЕРЫ ГОСУДАРСТВЕННОЙ ПОДДЕРЖКИ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9" name="Скругленный прямоугольник 1"/>
          <p:cNvSpPr/>
          <p:nvPr/>
        </p:nvSpPr>
        <p:spPr>
          <a:xfrm>
            <a:off x="627120" y="163800"/>
            <a:ext cx="133560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меры господдержки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0" name="PlaceHolder 1"/>
          <p:cNvSpPr>
            <a:spLocks noGrp="1"/>
          </p:cNvSpPr>
          <p:nvPr>
            <p:ph type="sldNum" idx="22"/>
          </p:nvPr>
        </p:nvSpPr>
        <p:spPr>
          <a:xfrm>
            <a:off x="8971200" y="6328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1" name="Скругленный прямоугольник 11"/>
          <p:cNvSpPr/>
          <p:nvPr/>
        </p:nvSpPr>
        <p:spPr>
          <a:xfrm>
            <a:off x="771120" y="1401480"/>
            <a:ext cx="1699920" cy="169992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82" name="Скругленный прямоугольник 43"/>
          <p:cNvSpPr/>
          <p:nvPr/>
        </p:nvSpPr>
        <p:spPr>
          <a:xfrm>
            <a:off x="925560" y="1526400"/>
            <a:ext cx="1446840" cy="57672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83" name="Скругленный прямоугольник 19"/>
          <p:cNvSpPr/>
          <p:nvPr/>
        </p:nvSpPr>
        <p:spPr>
          <a:xfrm>
            <a:off x="3061080" y="1401480"/>
            <a:ext cx="1699920" cy="169992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84" name="Скругленный прямоугольник 20"/>
          <p:cNvSpPr/>
          <p:nvPr/>
        </p:nvSpPr>
        <p:spPr>
          <a:xfrm>
            <a:off x="5313600" y="1401480"/>
            <a:ext cx="1699920" cy="169992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85" name="Скругленный прямоугольник 21"/>
          <p:cNvSpPr/>
          <p:nvPr/>
        </p:nvSpPr>
        <p:spPr>
          <a:xfrm>
            <a:off x="5338800" y="3309480"/>
            <a:ext cx="1699920" cy="169992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86" name="Скругленный прямоугольник 24"/>
          <p:cNvSpPr/>
          <p:nvPr/>
        </p:nvSpPr>
        <p:spPr>
          <a:xfrm>
            <a:off x="771120" y="3265920"/>
            <a:ext cx="1699920" cy="169992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87" name="Скругленный прямоугольник 25"/>
          <p:cNvSpPr/>
          <p:nvPr/>
        </p:nvSpPr>
        <p:spPr>
          <a:xfrm>
            <a:off x="3061080" y="3265920"/>
            <a:ext cx="1699920" cy="169992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88" name="TextBox 29"/>
          <p:cNvSpPr/>
          <p:nvPr/>
        </p:nvSpPr>
        <p:spPr>
          <a:xfrm>
            <a:off x="1249560" y="2210040"/>
            <a:ext cx="1446840" cy="8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000000"/>
                </a:solidFill>
                <a:latin typeface="Arial"/>
                <a:ea typeface="DejaVu Sans"/>
              </a:rPr>
              <a:t>МОЙ БИЗНЕС 35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9" name="Скругленный прямоугольник 30"/>
          <p:cNvSpPr/>
          <p:nvPr/>
        </p:nvSpPr>
        <p:spPr>
          <a:xfrm>
            <a:off x="1161000" y="2818080"/>
            <a:ext cx="83160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ссылка на сайт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0" name="Скругленный прямоугольник 32"/>
          <p:cNvSpPr/>
          <p:nvPr/>
        </p:nvSpPr>
        <p:spPr>
          <a:xfrm>
            <a:off x="3179520" y="1526400"/>
            <a:ext cx="1446840" cy="57672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91" name="TextBox 33"/>
          <p:cNvSpPr/>
          <p:nvPr/>
        </p:nvSpPr>
        <p:spPr>
          <a:xfrm>
            <a:off x="3431520" y="2210040"/>
            <a:ext cx="1446840" cy="17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000000"/>
                </a:solidFill>
                <a:latin typeface="Arial"/>
                <a:ea typeface="DejaVu Sans"/>
              </a:rPr>
              <a:t>КОРПОРАЦИЯ РАЗВИТИЯ 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000000"/>
                </a:solidFill>
                <a:latin typeface="Arial"/>
                <a:ea typeface="DejaVu Sans"/>
              </a:rPr>
              <a:t>ВОЛОГОДСКОЙ ОБЛАСТИ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2" name="Скругленный прямоугольник 34"/>
          <p:cNvSpPr/>
          <p:nvPr/>
        </p:nvSpPr>
        <p:spPr>
          <a:xfrm>
            <a:off x="3487320" y="2818080"/>
            <a:ext cx="83160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ссылка на сайт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3" name="Скругленный прямоугольник 36"/>
          <p:cNvSpPr/>
          <p:nvPr/>
        </p:nvSpPr>
        <p:spPr>
          <a:xfrm>
            <a:off x="5475600" y="1526400"/>
            <a:ext cx="1446840" cy="57672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94" name="TextBox 37"/>
          <p:cNvSpPr/>
          <p:nvPr/>
        </p:nvSpPr>
        <p:spPr>
          <a:xfrm>
            <a:off x="5547600" y="2210040"/>
            <a:ext cx="144684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000000"/>
                </a:solidFill>
                <a:latin typeface="Arial"/>
                <a:ea typeface="DejaVu Sans"/>
              </a:rPr>
              <a:t>ФОНД РЕСУРСНОЙ ПОДДЕРЖКИ МАЛОГО И СРЕДНЕГО ПРЕДПРИНИМАТЕЛЬСТВА 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5" name="Скругленный прямоугольник 38"/>
          <p:cNvSpPr/>
          <p:nvPr/>
        </p:nvSpPr>
        <p:spPr>
          <a:xfrm>
            <a:off x="5677200" y="2818080"/>
            <a:ext cx="83160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ссылка на сайт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6" name="TextBox 41"/>
          <p:cNvSpPr/>
          <p:nvPr/>
        </p:nvSpPr>
        <p:spPr>
          <a:xfrm>
            <a:off x="5713200" y="4118040"/>
            <a:ext cx="88920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000000"/>
                </a:solidFill>
                <a:latin typeface="Arial"/>
                <a:ea typeface="DejaVu Sans"/>
              </a:rPr>
              <a:t>ГАРАНТИЙНЫЙ ФОНД ВОЛОГОДСКОЙ ОБЛАСТИ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7" name="Скругленный прямоугольник 42"/>
          <p:cNvSpPr/>
          <p:nvPr/>
        </p:nvSpPr>
        <p:spPr>
          <a:xfrm>
            <a:off x="5760000" y="4680000"/>
            <a:ext cx="831600" cy="169920"/>
          </a:xfrm>
          <a:prstGeom prst="roundRect">
            <a:avLst>
              <a:gd name="adj" fmla="val 30101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ссылка на сайт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98" name="Скругленный прямоугольник 50"/>
          <p:cNvSpPr/>
          <p:nvPr/>
        </p:nvSpPr>
        <p:spPr>
          <a:xfrm>
            <a:off x="889560" y="3390840"/>
            <a:ext cx="1446840" cy="57672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099" name="TextBox 55"/>
          <p:cNvSpPr/>
          <p:nvPr/>
        </p:nvSpPr>
        <p:spPr>
          <a:xfrm>
            <a:off x="961560" y="4075200"/>
            <a:ext cx="144684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000000"/>
                </a:solidFill>
                <a:latin typeface="Arial"/>
                <a:ea typeface="DejaVu Sans"/>
              </a:rPr>
              <a:t>ФОНД РАЗВИТИЯ ПРОМЫШЛЕННОСТИ 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000000"/>
                </a:solidFill>
                <a:latin typeface="Arial"/>
                <a:ea typeface="DejaVu Sans"/>
              </a:rPr>
              <a:t>ВОЛОГОДСКОЙ ОБЛАСТИ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0" name="Скругленный прямоугольник 56"/>
          <p:cNvSpPr/>
          <p:nvPr/>
        </p:nvSpPr>
        <p:spPr>
          <a:xfrm>
            <a:off x="1053000" y="4683600"/>
            <a:ext cx="83160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ссылка на сайт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1" name="Скругленный прямоугольник 57"/>
          <p:cNvSpPr/>
          <p:nvPr/>
        </p:nvSpPr>
        <p:spPr>
          <a:xfrm>
            <a:off x="3179520" y="3390840"/>
            <a:ext cx="1446840" cy="57672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02" name="TextBox 58"/>
          <p:cNvSpPr/>
          <p:nvPr/>
        </p:nvSpPr>
        <p:spPr>
          <a:xfrm>
            <a:off x="3287520" y="4111200"/>
            <a:ext cx="144684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ПОРТАЛ ВОЛОГОДСКОЙ ОБЛАСТИ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3" name="Скругленный прямоугольник 59"/>
          <p:cNvSpPr/>
          <p:nvPr/>
        </p:nvSpPr>
        <p:spPr>
          <a:xfrm>
            <a:off x="3487320" y="4683600"/>
            <a:ext cx="83160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ссылка на сайт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4" name="Скругленный прямоугольник 69"/>
          <p:cNvSpPr/>
          <p:nvPr/>
        </p:nvSpPr>
        <p:spPr>
          <a:xfrm>
            <a:off x="5482800" y="3426840"/>
            <a:ext cx="1446840" cy="576720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105" name="Picture 2" descr=""/>
          <p:cNvPicPr/>
          <p:nvPr/>
        </p:nvPicPr>
        <p:blipFill>
          <a:blip r:embed="rId1"/>
          <a:stretch/>
        </p:blipFill>
        <p:spPr>
          <a:xfrm>
            <a:off x="1090800" y="1614240"/>
            <a:ext cx="933120" cy="410760"/>
          </a:xfrm>
          <a:prstGeom prst="rect">
            <a:avLst/>
          </a:prstGeom>
          <a:ln w="0">
            <a:noFill/>
          </a:ln>
        </p:spPr>
      </p:pic>
      <p:sp>
        <p:nvSpPr>
          <p:cNvPr id="1106" name="TextBox 3"/>
          <p:cNvSpPr/>
          <p:nvPr/>
        </p:nvSpPr>
        <p:spPr>
          <a:xfrm>
            <a:off x="627120" y="6606000"/>
            <a:ext cx="7309080" cy="11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07" name="" descr=""/>
          <p:cNvPicPr/>
          <p:nvPr/>
        </p:nvPicPr>
        <p:blipFill>
          <a:blip r:embed="rId2"/>
          <a:stretch/>
        </p:blipFill>
        <p:spPr>
          <a:xfrm>
            <a:off x="3312000" y="1526400"/>
            <a:ext cx="1251720" cy="576720"/>
          </a:xfrm>
          <a:prstGeom prst="rect">
            <a:avLst/>
          </a:prstGeom>
          <a:ln w="0">
            <a:noFill/>
          </a:ln>
        </p:spPr>
      </p:pic>
      <p:pic>
        <p:nvPicPr>
          <p:cNvPr id="1108" name="" descr=""/>
          <p:cNvPicPr/>
          <p:nvPr/>
        </p:nvPicPr>
        <p:blipFill>
          <a:blip r:embed="rId3"/>
          <a:srcRect l="18543" t="0" r="19076" b="6"/>
          <a:stretch/>
        </p:blipFill>
        <p:spPr>
          <a:xfrm>
            <a:off x="5672880" y="1520640"/>
            <a:ext cx="978840" cy="582480"/>
          </a:xfrm>
          <a:prstGeom prst="rect">
            <a:avLst/>
          </a:prstGeom>
          <a:ln w="0">
            <a:noFill/>
          </a:ln>
        </p:spPr>
      </p:pic>
      <p:pic>
        <p:nvPicPr>
          <p:cNvPr id="1109" name="" descr=""/>
          <p:cNvPicPr/>
          <p:nvPr/>
        </p:nvPicPr>
        <p:blipFill>
          <a:blip r:embed="rId4"/>
          <a:srcRect l="0" t="14984" r="0" b="24441"/>
          <a:stretch/>
        </p:blipFill>
        <p:spPr>
          <a:xfrm>
            <a:off x="5533200" y="3456000"/>
            <a:ext cx="1316880" cy="438120"/>
          </a:xfrm>
          <a:prstGeom prst="rect">
            <a:avLst/>
          </a:prstGeom>
          <a:ln w="0">
            <a:noFill/>
          </a:ln>
        </p:spPr>
      </p:pic>
      <p:pic>
        <p:nvPicPr>
          <p:cNvPr id="1110" name="" descr=""/>
          <p:cNvPicPr/>
          <p:nvPr/>
        </p:nvPicPr>
        <p:blipFill>
          <a:blip r:embed="rId5"/>
          <a:srcRect l="8416" t="14304" r="-220" b="20842"/>
          <a:stretch/>
        </p:blipFill>
        <p:spPr>
          <a:xfrm>
            <a:off x="1008000" y="3434040"/>
            <a:ext cx="1169280" cy="518040"/>
          </a:xfrm>
          <a:prstGeom prst="rect">
            <a:avLst/>
          </a:prstGeom>
          <a:ln w="0">
            <a:noFill/>
          </a:ln>
        </p:spPr>
      </p:pic>
      <p:pic>
        <p:nvPicPr>
          <p:cNvPr id="1111" name="" descr=""/>
          <p:cNvPicPr/>
          <p:nvPr/>
        </p:nvPicPr>
        <p:blipFill>
          <a:blip r:embed="rId6"/>
          <a:stretch/>
        </p:blipFill>
        <p:spPr>
          <a:xfrm>
            <a:off x="3240720" y="3420000"/>
            <a:ext cx="1263240" cy="53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extBox 2"/>
          <p:cNvSpPr/>
          <p:nvPr/>
        </p:nvSpPr>
        <p:spPr>
          <a:xfrm>
            <a:off x="627120" y="550080"/>
            <a:ext cx="91486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МИНИСТЕРСТВА, ОКАЗЫВАЮЩИЕ ПОДДЕРЖКУ ПРЕДПРИНИМАТЕЛЯМ И ИНВЕСТОРАМ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3" name="Скругленный прямоугольник 1"/>
          <p:cNvSpPr/>
          <p:nvPr/>
        </p:nvSpPr>
        <p:spPr>
          <a:xfrm>
            <a:off x="627120" y="163800"/>
            <a:ext cx="133560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меры господдержки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4" name="PlaceHolder 1"/>
          <p:cNvSpPr>
            <a:spLocks noGrp="1"/>
          </p:cNvSpPr>
          <p:nvPr>
            <p:ph type="sldNum" idx="23"/>
          </p:nvPr>
        </p:nvSpPr>
        <p:spPr>
          <a:xfrm>
            <a:off x="8956800" y="63900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5" name="Скругленный прямоугольник 11"/>
          <p:cNvSpPr/>
          <p:nvPr/>
        </p:nvSpPr>
        <p:spPr>
          <a:xfrm>
            <a:off x="627120" y="1401480"/>
            <a:ext cx="4486680" cy="83412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МИНИСТЕРСТВО ЭКОНОМИЧЕСКОГО РАЗВИТИЯ ВОЛОГОДСКОЙ ОБЛАСТИ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6" name="Скругленный прямоугольник 102"/>
          <p:cNvSpPr/>
          <p:nvPr/>
        </p:nvSpPr>
        <p:spPr>
          <a:xfrm>
            <a:off x="627120" y="2417040"/>
            <a:ext cx="4486680" cy="83412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МИНИСТЕРСТВО СТРОИТЕЛЬСТВА ВОЛОГОДСКОЙ ОБЛАСТИ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7" name="Скругленный прямоугольник 104"/>
          <p:cNvSpPr/>
          <p:nvPr/>
        </p:nvSpPr>
        <p:spPr>
          <a:xfrm>
            <a:off x="745560" y="2537640"/>
            <a:ext cx="576720" cy="57672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18" name="Скругленный прямоугольник 106"/>
          <p:cNvSpPr/>
          <p:nvPr/>
        </p:nvSpPr>
        <p:spPr>
          <a:xfrm>
            <a:off x="627120" y="4449600"/>
            <a:ext cx="4486680" cy="83412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МИНИСТЕРСТВО ЦИФРОВОГО РАЗВИТИЯ ВОЛОГОДСКОЙ ОБЛАСТИ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9" name="Скругленный прямоугольник 108"/>
          <p:cNvSpPr/>
          <p:nvPr/>
        </p:nvSpPr>
        <p:spPr>
          <a:xfrm>
            <a:off x="745560" y="4575600"/>
            <a:ext cx="576720" cy="57672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0" name="Скругленный прямоугольник 110"/>
          <p:cNvSpPr/>
          <p:nvPr/>
        </p:nvSpPr>
        <p:spPr>
          <a:xfrm>
            <a:off x="627120" y="5464800"/>
            <a:ext cx="4486680" cy="83412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ДЕПАРТАМЕНТ ТОПЛИВНО-ЭНЕРГЕТИЧЕСКОГО КОМПЛЕКСА И ТАРИФНОГО РЕГУЛИРОВАНИЯ ВОЛОГОДСКОЙ ОБЛАСТИ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1" name="Скругленный прямоугольник 112"/>
          <p:cNvSpPr/>
          <p:nvPr/>
        </p:nvSpPr>
        <p:spPr>
          <a:xfrm>
            <a:off x="745560" y="5587200"/>
            <a:ext cx="576720" cy="57672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2" name="Скругленный прямоугольник 115"/>
          <p:cNvSpPr/>
          <p:nvPr/>
        </p:nvSpPr>
        <p:spPr>
          <a:xfrm>
            <a:off x="627120" y="3432600"/>
            <a:ext cx="4486680" cy="83412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ДЕПАРТАМЕНТ КУЛЬТУРЫ И ТУРИЗМА ВОЛОГОДСКОЙ ОБЛАСТИ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3" name="Скругленный прямоугольник 117"/>
          <p:cNvSpPr/>
          <p:nvPr/>
        </p:nvSpPr>
        <p:spPr>
          <a:xfrm>
            <a:off x="745560" y="3558240"/>
            <a:ext cx="576720" cy="57672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4" name="Скругленный прямоугольник 120"/>
          <p:cNvSpPr/>
          <p:nvPr/>
        </p:nvSpPr>
        <p:spPr>
          <a:xfrm>
            <a:off x="5270400" y="1401480"/>
            <a:ext cx="4486680" cy="83412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МИНИСТЕРСТВО ИМУЩЕСТВЕННЫХ ОТНОШЕНИЙ И ГРАДОСТРОИТЕЛЬНОЙ ДЕЯТЕЛЬНОСТИ ВОЛОГОДСКОЙ ОБЛАСТИ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5" name="Скругленный прямоугольник 122"/>
          <p:cNvSpPr/>
          <p:nvPr/>
        </p:nvSpPr>
        <p:spPr>
          <a:xfrm>
            <a:off x="5389200" y="1526400"/>
            <a:ext cx="576720" cy="57672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6" name="Скругленный прямоугольник 128"/>
          <p:cNvSpPr/>
          <p:nvPr/>
        </p:nvSpPr>
        <p:spPr>
          <a:xfrm>
            <a:off x="5389200" y="2537640"/>
            <a:ext cx="576720" cy="57672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7" name="Скругленный прямоугольник 130"/>
          <p:cNvSpPr/>
          <p:nvPr/>
        </p:nvSpPr>
        <p:spPr>
          <a:xfrm>
            <a:off x="5270400" y="3441600"/>
            <a:ext cx="4486680" cy="83412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МИНИСТЕРСТВО ПРИРОДНЫХ РЕСУРСОВ И ЭКОЛОГИИ  ВОЛОГОДСКОЙ ОБЛАСТИ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8" name="Скругленный прямоугольник 133"/>
          <p:cNvSpPr/>
          <p:nvPr/>
        </p:nvSpPr>
        <p:spPr>
          <a:xfrm>
            <a:off x="5389200" y="4575600"/>
            <a:ext cx="576720" cy="576720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29" name="TextBox 3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0" name="Рисунок 4" descr=""/>
          <p:cNvPicPr/>
          <p:nvPr/>
        </p:nvPicPr>
        <p:blipFill>
          <a:blip r:embed="rId1"/>
          <a:stretch/>
        </p:blipFill>
        <p:spPr>
          <a:xfrm>
            <a:off x="863280" y="1596960"/>
            <a:ext cx="334080" cy="439920"/>
          </a:xfrm>
          <a:prstGeom prst="rect">
            <a:avLst/>
          </a:prstGeom>
          <a:ln w="0">
            <a:noFill/>
          </a:ln>
        </p:spPr>
      </p:pic>
      <p:sp>
        <p:nvSpPr>
          <p:cNvPr id="1131" name="TextBox 5"/>
          <p:cNvSpPr/>
          <p:nvPr/>
        </p:nvSpPr>
        <p:spPr>
          <a:xfrm>
            <a:off x="914760" y="1779120"/>
            <a:ext cx="2311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00" spc="-1" strike="noStrike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2" name="Рисунок 7" descr=""/>
          <p:cNvPicPr/>
          <p:nvPr/>
        </p:nvPicPr>
        <p:blipFill>
          <a:blip r:embed="rId2"/>
          <a:stretch/>
        </p:blipFill>
        <p:spPr>
          <a:xfrm>
            <a:off x="863280" y="2607840"/>
            <a:ext cx="334080" cy="439920"/>
          </a:xfrm>
          <a:prstGeom prst="rect">
            <a:avLst/>
          </a:prstGeom>
          <a:ln w="0">
            <a:noFill/>
          </a:ln>
        </p:spPr>
      </p:pic>
      <p:sp>
        <p:nvSpPr>
          <p:cNvPr id="1133" name="TextBox 8"/>
          <p:cNvSpPr/>
          <p:nvPr/>
        </p:nvSpPr>
        <p:spPr>
          <a:xfrm>
            <a:off x="914760" y="2790000"/>
            <a:ext cx="2311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00" spc="-1" strike="noStrike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4" name="Рисунок 10" descr=""/>
          <p:cNvPicPr/>
          <p:nvPr/>
        </p:nvPicPr>
        <p:blipFill>
          <a:blip r:embed="rId3"/>
          <a:stretch/>
        </p:blipFill>
        <p:spPr>
          <a:xfrm>
            <a:off x="860040" y="3628800"/>
            <a:ext cx="334080" cy="439920"/>
          </a:xfrm>
          <a:prstGeom prst="rect">
            <a:avLst/>
          </a:prstGeom>
          <a:ln w="0">
            <a:noFill/>
          </a:ln>
        </p:spPr>
      </p:pic>
      <p:sp>
        <p:nvSpPr>
          <p:cNvPr id="1135" name="TextBox 12"/>
          <p:cNvSpPr/>
          <p:nvPr/>
        </p:nvSpPr>
        <p:spPr>
          <a:xfrm>
            <a:off x="911160" y="3812400"/>
            <a:ext cx="2311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00" spc="-1" strike="noStrike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6" name="Рисунок 14" descr=""/>
          <p:cNvPicPr/>
          <p:nvPr/>
        </p:nvPicPr>
        <p:blipFill>
          <a:blip r:embed="rId4"/>
          <a:stretch/>
        </p:blipFill>
        <p:spPr>
          <a:xfrm>
            <a:off x="860040" y="4647600"/>
            <a:ext cx="334080" cy="439920"/>
          </a:xfrm>
          <a:prstGeom prst="rect">
            <a:avLst/>
          </a:prstGeom>
          <a:ln w="0">
            <a:noFill/>
          </a:ln>
        </p:spPr>
      </p:pic>
      <p:sp>
        <p:nvSpPr>
          <p:cNvPr id="1137" name="TextBox 15"/>
          <p:cNvSpPr/>
          <p:nvPr/>
        </p:nvSpPr>
        <p:spPr>
          <a:xfrm>
            <a:off x="911160" y="4831200"/>
            <a:ext cx="2311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00" spc="-1" strike="noStrike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38" name="Рисунок 17" descr=""/>
          <p:cNvPicPr/>
          <p:nvPr/>
        </p:nvPicPr>
        <p:blipFill>
          <a:blip r:embed="rId5"/>
          <a:stretch/>
        </p:blipFill>
        <p:spPr>
          <a:xfrm>
            <a:off x="860040" y="5659200"/>
            <a:ext cx="334080" cy="439920"/>
          </a:xfrm>
          <a:prstGeom prst="rect">
            <a:avLst/>
          </a:prstGeom>
          <a:ln w="0">
            <a:noFill/>
          </a:ln>
        </p:spPr>
      </p:pic>
      <p:sp>
        <p:nvSpPr>
          <p:cNvPr id="1139" name="TextBox 19"/>
          <p:cNvSpPr/>
          <p:nvPr/>
        </p:nvSpPr>
        <p:spPr>
          <a:xfrm>
            <a:off x="911160" y="5839200"/>
            <a:ext cx="2311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00" spc="-1" strike="noStrike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0" name="Рисунок 21" descr=""/>
          <p:cNvPicPr/>
          <p:nvPr/>
        </p:nvPicPr>
        <p:blipFill>
          <a:blip r:embed="rId6"/>
          <a:stretch/>
        </p:blipFill>
        <p:spPr>
          <a:xfrm>
            <a:off x="5508000" y="1596960"/>
            <a:ext cx="334080" cy="439920"/>
          </a:xfrm>
          <a:prstGeom prst="rect">
            <a:avLst/>
          </a:prstGeom>
          <a:ln w="0">
            <a:noFill/>
          </a:ln>
        </p:spPr>
      </p:pic>
      <p:sp>
        <p:nvSpPr>
          <p:cNvPr id="1141" name="TextBox 22"/>
          <p:cNvSpPr/>
          <p:nvPr/>
        </p:nvSpPr>
        <p:spPr>
          <a:xfrm>
            <a:off x="5558400" y="1779120"/>
            <a:ext cx="2311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00" spc="-1" strike="noStrike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2" name="Рисунок 30" descr=""/>
          <p:cNvPicPr/>
          <p:nvPr/>
        </p:nvPicPr>
        <p:blipFill>
          <a:blip r:embed="rId7"/>
          <a:stretch/>
        </p:blipFill>
        <p:spPr>
          <a:xfrm>
            <a:off x="5508000" y="3574800"/>
            <a:ext cx="334080" cy="439920"/>
          </a:xfrm>
          <a:prstGeom prst="rect">
            <a:avLst/>
          </a:prstGeom>
          <a:ln w="0">
            <a:noFill/>
          </a:ln>
        </p:spPr>
      </p:pic>
      <p:sp>
        <p:nvSpPr>
          <p:cNvPr id="1143" name="TextBox 31"/>
          <p:cNvSpPr/>
          <p:nvPr/>
        </p:nvSpPr>
        <p:spPr>
          <a:xfrm>
            <a:off x="5558400" y="3722400"/>
            <a:ext cx="2311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00" spc="-1" strike="noStrike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4" name="Скругленный прямоугольник 61"/>
          <p:cNvSpPr/>
          <p:nvPr/>
        </p:nvSpPr>
        <p:spPr>
          <a:xfrm>
            <a:off x="5270400" y="2445480"/>
            <a:ext cx="4486680" cy="83412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ДЕПАРТАМЕНТ СЕЛЬСКОГО ХОЗЯЙСТВА              И ПРОДОВОЛЬСТВЕННЫХ РЕСУРСОВ ВОЛОГОДСКОЙ ОБЛАСТИ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5" name="Рисунок 24" descr=""/>
          <p:cNvPicPr/>
          <p:nvPr/>
        </p:nvPicPr>
        <p:blipFill>
          <a:blip r:embed="rId8"/>
          <a:stretch/>
        </p:blipFill>
        <p:spPr>
          <a:xfrm>
            <a:off x="5508000" y="2607840"/>
            <a:ext cx="334080" cy="439920"/>
          </a:xfrm>
          <a:prstGeom prst="rect">
            <a:avLst/>
          </a:prstGeom>
          <a:ln w="0">
            <a:noFill/>
          </a:ln>
        </p:spPr>
      </p:pic>
      <p:sp>
        <p:nvSpPr>
          <p:cNvPr id="1146" name="TextBox 25"/>
          <p:cNvSpPr/>
          <p:nvPr/>
        </p:nvSpPr>
        <p:spPr>
          <a:xfrm>
            <a:off x="5580000" y="2790000"/>
            <a:ext cx="2095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00" spc="-1" strike="noStrike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47" name="Скругленный прямоугольник 63"/>
          <p:cNvSpPr/>
          <p:nvPr/>
        </p:nvSpPr>
        <p:spPr>
          <a:xfrm>
            <a:off x="5270400" y="4521600"/>
            <a:ext cx="4486680" cy="834120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72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000000"/>
                </a:solidFill>
                <a:latin typeface="Arial"/>
                <a:ea typeface="DejaVu Sans"/>
              </a:rPr>
              <a:t>МИНИСТЕРСТВО ФИНАНСОВ ВОЛОГОДСКОЙ ОБЛАСТИ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48" name="Рисунок 60" descr=""/>
          <p:cNvPicPr/>
          <p:nvPr/>
        </p:nvPicPr>
        <p:blipFill>
          <a:blip r:embed="rId9"/>
          <a:stretch/>
        </p:blipFill>
        <p:spPr>
          <a:xfrm>
            <a:off x="5508360" y="4691160"/>
            <a:ext cx="334080" cy="439920"/>
          </a:xfrm>
          <a:prstGeom prst="rect">
            <a:avLst/>
          </a:prstGeom>
          <a:ln w="0">
            <a:noFill/>
          </a:ln>
        </p:spPr>
      </p:pic>
      <p:sp>
        <p:nvSpPr>
          <p:cNvPr id="1149" name="TextBox 187"/>
          <p:cNvSpPr/>
          <p:nvPr/>
        </p:nvSpPr>
        <p:spPr>
          <a:xfrm>
            <a:off x="5558400" y="4874400"/>
            <a:ext cx="2311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00" spc="-1" strike="noStrike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0" name="Рисунок 66" descr=""/>
          <p:cNvPicPr/>
          <p:nvPr/>
        </p:nvPicPr>
        <p:blipFill>
          <a:blip r:embed="rId1"/>
          <a:stretch/>
        </p:blipFill>
        <p:spPr>
          <a:xfrm>
            <a:off x="776520" y="25020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1151" name="Рисунок 64" descr=""/>
          <p:cNvPicPr/>
          <p:nvPr/>
        </p:nvPicPr>
        <p:blipFill>
          <a:blip r:embed="rId2"/>
          <a:stretch/>
        </p:blipFill>
        <p:spPr>
          <a:xfrm>
            <a:off x="5425200" y="251676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1152" name="Рисунок 52" descr=""/>
          <p:cNvPicPr/>
          <p:nvPr/>
        </p:nvPicPr>
        <p:blipFill>
          <a:blip r:embed="rId3"/>
          <a:stretch/>
        </p:blipFill>
        <p:spPr>
          <a:xfrm>
            <a:off x="776520" y="50580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1153" name="Рисунок 55" descr=""/>
          <p:cNvPicPr/>
          <p:nvPr/>
        </p:nvPicPr>
        <p:blipFill>
          <a:blip r:embed="rId4"/>
          <a:stretch/>
        </p:blipFill>
        <p:spPr>
          <a:xfrm>
            <a:off x="776520" y="312984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1154" name="Рисунок 59" descr=""/>
          <p:cNvPicPr/>
          <p:nvPr/>
        </p:nvPicPr>
        <p:blipFill>
          <a:blip r:embed="rId5"/>
          <a:stretch/>
        </p:blipFill>
        <p:spPr>
          <a:xfrm>
            <a:off x="2890080" y="250704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1155" name="Скругленный прямоугольник 38"/>
          <p:cNvSpPr/>
          <p:nvPr/>
        </p:nvSpPr>
        <p:spPr>
          <a:xfrm>
            <a:off x="641160" y="2269800"/>
            <a:ext cx="4486680" cy="1473120"/>
          </a:xfrm>
          <a:prstGeom prst="roundRect">
            <a:avLst>
              <a:gd name="adj" fmla="val 16682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56" name="Скругленный прямоугольник 39"/>
          <p:cNvSpPr/>
          <p:nvPr/>
        </p:nvSpPr>
        <p:spPr>
          <a:xfrm>
            <a:off x="641160" y="1376640"/>
            <a:ext cx="4486680" cy="765360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ЭФФЕКТИВНАЯ РАБОТА С ИНВЕСТОРАМИ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7" name="Скругленный прямоугольник 16"/>
          <p:cNvSpPr/>
          <p:nvPr/>
        </p:nvSpPr>
        <p:spPr>
          <a:xfrm>
            <a:off x="627120" y="4824000"/>
            <a:ext cx="4486680" cy="1473120"/>
          </a:xfrm>
          <a:prstGeom prst="roundRect">
            <a:avLst>
              <a:gd name="adj" fmla="val 16682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58" name="Скругленный прямоугольник 12"/>
          <p:cNvSpPr/>
          <p:nvPr/>
        </p:nvSpPr>
        <p:spPr>
          <a:xfrm>
            <a:off x="627120" y="3931200"/>
            <a:ext cx="4486680" cy="765360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ЭФФЕКТИВНАЯ РАБОТА С ИНВЕСТОРАМИ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9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ОБРАЗ БУДУЩЕГО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0" name="Скругленный прямоугольник 1"/>
          <p:cNvSpPr/>
          <p:nvPr/>
        </p:nvSpPr>
        <p:spPr>
          <a:xfrm>
            <a:off x="627120" y="163800"/>
            <a:ext cx="106740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образ будущего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1" name="PlaceHolder 1"/>
          <p:cNvSpPr>
            <a:spLocks noGrp="1"/>
          </p:cNvSpPr>
          <p:nvPr>
            <p:ph type="sldNum" idx="24"/>
          </p:nvPr>
        </p:nvSpPr>
        <p:spPr>
          <a:xfrm>
            <a:off x="8978400" y="63900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62" name="Скругленный прямоугольник 42"/>
          <p:cNvSpPr/>
          <p:nvPr/>
        </p:nvSpPr>
        <p:spPr>
          <a:xfrm>
            <a:off x="5299200" y="1376640"/>
            <a:ext cx="4486680" cy="765360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СОЦИАЛЬНАЯ ИНФРАСТРУКТУРА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3" name="Скругленный прямоугольник 45"/>
          <p:cNvSpPr/>
          <p:nvPr/>
        </p:nvSpPr>
        <p:spPr>
          <a:xfrm>
            <a:off x="5284800" y="4824000"/>
            <a:ext cx="4486680" cy="1473120"/>
          </a:xfrm>
          <a:prstGeom prst="roundRect">
            <a:avLst>
              <a:gd name="adj" fmla="val 16682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64" name="Скругленный прямоугольник 46"/>
          <p:cNvSpPr/>
          <p:nvPr/>
        </p:nvSpPr>
        <p:spPr>
          <a:xfrm>
            <a:off x="5284800" y="3931200"/>
            <a:ext cx="4486680" cy="765360"/>
          </a:xfrm>
          <a:prstGeom prst="roundRect">
            <a:avLst>
              <a:gd name="adj" fmla="val 3427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ИНВЕСТИЦИОННАЯ ДЕЯТЕЛЬНОСТЬ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5" name="TextBox 58"/>
          <p:cNvSpPr/>
          <p:nvPr/>
        </p:nvSpPr>
        <p:spPr>
          <a:xfrm>
            <a:off x="1201320" y="2517840"/>
            <a:ext cx="166896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создан Экономический совет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при Главе ВУМО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6" name="TextBox 71"/>
          <p:cNvSpPr/>
          <p:nvPr/>
        </p:nvSpPr>
        <p:spPr>
          <a:xfrm>
            <a:off x="1201320" y="3133080"/>
            <a:ext cx="1668960" cy="40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100% компаний знакомы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 инвестиционным уполномоченным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7" name="TextBox 3"/>
          <p:cNvSpPr/>
          <p:nvPr/>
        </p:nvSpPr>
        <p:spPr>
          <a:xfrm>
            <a:off x="3321000" y="2520000"/>
            <a:ext cx="1668960" cy="40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Утвержден регламент сопровождения инвестиционных проектов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8" name="TextBox 4"/>
          <p:cNvSpPr/>
          <p:nvPr/>
        </p:nvSpPr>
        <p:spPr>
          <a:xfrm>
            <a:off x="3321000" y="3135240"/>
            <a:ext cx="1668960" cy="40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каждая вторая компания реализует инвестиционные проекты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9" name="Скругленный прямоугольник 10"/>
          <p:cNvSpPr/>
          <p:nvPr/>
        </p:nvSpPr>
        <p:spPr>
          <a:xfrm>
            <a:off x="5299200" y="2279520"/>
            <a:ext cx="4486680" cy="1473120"/>
          </a:xfrm>
          <a:prstGeom prst="roundRect">
            <a:avLst>
              <a:gd name="adj" fmla="val 16682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70" name="TextBox 11"/>
          <p:cNvSpPr/>
          <p:nvPr/>
        </p:nvSpPr>
        <p:spPr>
          <a:xfrm>
            <a:off x="5860800" y="2527560"/>
            <a:ext cx="166896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созданы новые точки притяжения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1" name="TextBox 13"/>
          <p:cNvSpPr/>
          <p:nvPr/>
        </p:nvSpPr>
        <p:spPr>
          <a:xfrm>
            <a:off x="5860800" y="3142800"/>
            <a:ext cx="166896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проведён ремонт коммунальных сетей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2" name="TextBox 17"/>
          <p:cNvSpPr/>
          <p:nvPr/>
        </p:nvSpPr>
        <p:spPr>
          <a:xfrm>
            <a:off x="7981200" y="2529720"/>
            <a:ext cx="1711800" cy="747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улучшена работа учреждений здравоохранения                       и сокращено число жалоб        от населения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3" name="TextBox 24"/>
          <p:cNvSpPr/>
          <p:nvPr/>
        </p:nvSpPr>
        <p:spPr>
          <a:xfrm>
            <a:off x="1200600" y="5072400"/>
            <a:ext cx="2621520" cy="40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созданы новые маршруты по ведущим промышленным предприятиям МО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4" name="TextBox 25"/>
          <p:cNvSpPr/>
          <p:nvPr/>
        </p:nvSpPr>
        <p:spPr>
          <a:xfrm>
            <a:off x="1200600" y="5688000"/>
            <a:ext cx="225792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организованы ежегодные ярмарки, которые пользуются спросом                 у туристов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5" name="Рисунок 54" descr=""/>
          <p:cNvPicPr/>
          <p:nvPr/>
        </p:nvPicPr>
        <p:blipFill>
          <a:blip r:embed="rId6"/>
          <a:stretch/>
        </p:blipFill>
        <p:spPr>
          <a:xfrm>
            <a:off x="2885760" y="314604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1176" name="Рисунок 62" descr=""/>
          <p:cNvPicPr/>
          <p:nvPr/>
        </p:nvPicPr>
        <p:blipFill>
          <a:blip r:embed="rId7"/>
          <a:stretch/>
        </p:blipFill>
        <p:spPr>
          <a:xfrm>
            <a:off x="7538400" y="251676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1177" name="Рисунок 57" descr=""/>
          <p:cNvPicPr/>
          <p:nvPr/>
        </p:nvPicPr>
        <p:blipFill>
          <a:blip r:embed="rId8"/>
          <a:stretch/>
        </p:blipFill>
        <p:spPr>
          <a:xfrm>
            <a:off x="5428800" y="314604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1178" name="TextBox 5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79" name="Рисунок 77" descr="Больница со сплошной заливкой"/>
          <p:cNvPicPr/>
          <p:nvPr/>
        </p:nvPicPr>
        <p:blipFill>
          <a:blip r:embed="rId9"/>
          <a:stretch/>
        </p:blipFill>
        <p:spPr>
          <a:xfrm>
            <a:off x="7579440" y="3133080"/>
            <a:ext cx="354240" cy="354240"/>
          </a:xfrm>
          <a:prstGeom prst="rect">
            <a:avLst/>
          </a:prstGeom>
          <a:ln w="0">
            <a:noFill/>
          </a:ln>
        </p:spPr>
      </p:pic>
      <p:sp>
        <p:nvSpPr>
          <p:cNvPr id="1180" name="TextBox 155"/>
          <p:cNvSpPr/>
          <p:nvPr/>
        </p:nvSpPr>
        <p:spPr>
          <a:xfrm>
            <a:off x="7984800" y="3217680"/>
            <a:ext cx="166896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строительство школы на 400 мест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1" name="Рисунок 27" descr="Пользователи со сплошной заливкой"/>
          <p:cNvPicPr/>
          <p:nvPr/>
        </p:nvPicPr>
        <p:blipFill>
          <a:blip r:embed="rId10"/>
          <a:stretch/>
        </p:blipFill>
        <p:spPr>
          <a:xfrm>
            <a:off x="714600" y="5681520"/>
            <a:ext cx="357120" cy="357120"/>
          </a:xfrm>
          <a:prstGeom prst="rect">
            <a:avLst/>
          </a:prstGeom>
          <a:ln w="0">
            <a:noFill/>
          </a:ln>
        </p:spPr>
      </p:pic>
      <p:sp>
        <p:nvSpPr>
          <p:cNvPr id="1182" name="TextBox 57"/>
          <p:cNvSpPr/>
          <p:nvPr/>
        </p:nvSpPr>
        <p:spPr>
          <a:xfrm>
            <a:off x="5880240" y="5088600"/>
            <a:ext cx="3361680" cy="539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Строительство 2-ой очереди Вотчины Деда Мороза (Гостиничный комплекс) Рабочие места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Увеличение туристического потока до 1 млн. руб. в год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83" name="Рисунок 5" descr="Русский Каседрал со сплошной заливкой"/>
          <p:cNvPicPr/>
          <p:nvPr/>
        </p:nvPicPr>
        <p:blipFill>
          <a:blip r:embed="rId11"/>
          <a:stretch/>
        </p:blipFill>
        <p:spPr>
          <a:xfrm>
            <a:off x="5425920" y="5106240"/>
            <a:ext cx="357120" cy="357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КОНТАКТЫ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5" name="Скругленный прямоугольник 1"/>
          <p:cNvSpPr/>
          <p:nvPr/>
        </p:nvSpPr>
        <p:spPr>
          <a:xfrm>
            <a:off x="627120" y="163800"/>
            <a:ext cx="74700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контакты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6" name="PlaceHolder 1"/>
          <p:cNvSpPr>
            <a:spLocks noGrp="1"/>
          </p:cNvSpPr>
          <p:nvPr>
            <p:ph type="sldNum" idx="25"/>
          </p:nvPr>
        </p:nvSpPr>
        <p:spPr>
          <a:xfrm>
            <a:off x="9061200" y="66060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87" name="TextBox 3"/>
          <p:cNvSpPr/>
          <p:nvPr/>
        </p:nvSpPr>
        <p:spPr>
          <a:xfrm>
            <a:off x="627120" y="6606000"/>
            <a:ext cx="7309080" cy="11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8" name="Скругленный прямоугольник 84"/>
          <p:cNvSpPr/>
          <p:nvPr/>
        </p:nvSpPr>
        <p:spPr>
          <a:xfrm>
            <a:off x="5288400" y="1429200"/>
            <a:ext cx="4486680" cy="1519920"/>
          </a:xfrm>
          <a:prstGeom prst="roundRect">
            <a:avLst>
              <a:gd name="adj" fmla="val 1539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89" name="TextBox 85"/>
          <p:cNvSpPr/>
          <p:nvPr/>
        </p:nvSpPr>
        <p:spPr>
          <a:xfrm>
            <a:off x="5536800" y="1668600"/>
            <a:ext cx="335772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ИНВЕСТИЦИОННЫЙ УПОЛНОМОЧЕННЫЙ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190" name="Рисунок 86" descr=""/>
          <p:cNvPicPr/>
          <p:nvPr/>
        </p:nvPicPr>
        <p:blipFill>
          <a:blip r:embed="rId1"/>
          <a:stretch/>
        </p:blipFill>
        <p:spPr>
          <a:xfrm>
            <a:off x="7812000" y="2263680"/>
            <a:ext cx="169920" cy="169920"/>
          </a:xfrm>
          <a:prstGeom prst="rect">
            <a:avLst/>
          </a:prstGeom>
          <a:ln w="0">
            <a:noFill/>
          </a:ln>
        </p:spPr>
      </p:pic>
      <p:pic>
        <p:nvPicPr>
          <p:cNvPr id="1191" name="Рисунок 87" descr=""/>
          <p:cNvPicPr/>
          <p:nvPr/>
        </p:nvPicPr>
        <p:blipFill>
          <a:blip r:embed="rId2"/>
          <a:stretch/>
        </p:blipFill>
        <p:spPr>
          <a:xfrm>
            <a:off x="7812000" y="2548440"/>
            <a:ext cx="169920" cy="169920"/>
          </a:xfrm>
          <a:prstGeom prst="rect">
            <a:avLst/>
          </a:prstGeom>
          <a:ln w="0">
            <a:noFill/>
          </a:ln>
        </p:spPr>
      </p:pic>
      <p:sp>
        <p:nvSpPr>
          <p:cNvPr id="1192" name="TextBox 88"/>
          <p:cNvSpPr/>
          <p:nvPr/>
        </p:nvSpPr>
        <p:spPr>
          <a:xfrm>
            <a:off x="5533200" y="2068560"/>
            <a:ext cx="18007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Боринская Наталья Павловна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3" name="TextBox 89"/>
          <p:cNvSpPr/>
          <p:nvPr/>
        </p:nvSpPr>
        <p:spPr>
          <a:xfrm>
            <a:off x="8157600" y="2284560"/>
            <a:ext cx="119916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+7 (81738) 2-72-91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4" name="TextBox 90"/>
          <p:cNvSpPr/>
          <p:nvPr/>
        </p:nvSpPr>
        <p:spPr>
          <a:xfrm>
            <a:off x="8013600" y="2575080"/>
            <a:ext cx="157536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900" spc="-1" strike="noStrike" u="sng">
                <a:solidFill>
                  <a:srgbClr val="0000ff"/>
                </a:solidFill>
                <a:uFillTx/>
                <a:latin typeface="Arial"/>
                <a:ea typeface="DejaVu Sans"/>
                <a:hlinkClick r:id="rId3"/>
              </a:rPr>
              <a:t>zam.ec.vu@yandex.ru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5" name="Скругленный прямоугольник 91"/>
          <p:cNvSpPr/>
          <p:nvPr/>
        </p:nvSpPr>
        <p:spPr>
          <a:xfrm>
            <a:off x="627120" y="1429200"/>
            <a:ext cx="4486680" cy="151992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96" name="TextBox 92"/>
          <p:cNvSpPr/>
          <p:nvPr/>
        </p:nvSpPr>
        <p:spPr>
          <a:xfrm>
            <a:off x="873000" y="1668600"/>
            <a:ext cx="305136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КОРПОРАЦИЯ РАЗВИТИЯ ВОЛОГОДСКОЙ ОБЛАСТИ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7" name="Скругленный прямоугольник 93"/>
          <p:cNvSpPr/>
          <p:nvPr/>
        </p:nvSpPr>
        <p:spPr>
          <a:xfrm>
            <a:off x="627120" y="4777200"/>
            <a:ext cx="4486680" cy="151992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198" name="Скругленный прямоугольник 94"/>
          <p:cNvSpPr/>
          <p:nvPr/>
        </p:nvSpPr>
        <p:spPr>
          <a:xfrm>
            <a:off x="627120" y="3103560"/>
            <a:ext cx="4486680" cy="1519920"/>
          </a:xfrm>
          <a:prstGeom prst="roundRect">
            <a:avLst>
              <a:gd name="adj" fmla="val 1739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199" name="Рисунок 95" descr=""/>
          <p:cNvPicPr/>
          <p:nvPr/>
        </p:nvPicPr>
        <p:blipFill>
          <a:blip r:embed="rId4"/>
          <a:stretch/>
        </p:blipFill>
        <p:spPr>
          <a:xfrm>
            <a:off x="873000" y="2263680"/>
            <a:ext cx="169920" cy="169920"/>
          </a:xfrm>
          <a:prstGeom prst="rect">
            <a:avLst/>
          </a:prstGeom>
          <a:ln w="0">
            <a:noFill/>
          </a:ln>
        </p:spPr>
      </p:pic>
      <p:pic>
        <p:nvPicPr>
          <p:cNvPr id="1200" name="Рисунок 96" descr=""/>
          <p:cNvPicPr/>
          <p:nvPr/>
        </p:nvPicPr>
        <p:blipFill>
          <a:blip r:embed="rId5"/>
          <a:stretch/>
        </p:blipFill>
        <p:spPr>
          <a:xfrm>
            <a:off x="3148200" y="2263680"/>
            <a:ext cx="169920" cy="169920"/>
          </a:xfrm>
          <a:prstGeom prst="rect">
            <a:avLst/>
          </a:prstGeom>
          <a:ln w="0">
            <a:noFill/>
          </a:ln>
        </p:spPr>
      </p:pic>
      <p:pic>
        <p:nvPicPr>
          <p:cNvPr id="1201" name="Рисунок 97" descr=""/>
          <p:cNvPicPr/>
          <p:nvPr/>
        </p:nvPicPr>
        <p:blipFill>
          <a:blip r:embed="rId6"/>
          <a:stretch/>
        </p:blipFill>
        <p:spPr>
          <a:xfrm>
            <a:off x="3148200" y="2548440"/>
            <a:ext cx="169920" cy="169920"/>
          </a:xfrm>
          <a:prstGeom prst="rect">
            <a:avLst/>
          </a:prstGeom>
          <a:ln w="0">
            <a:noFill/>
          </a:ln>
        </p:spPr>
      </p:pic>
      <p:sp>
        <p:nvSpPr>
          <p:cNvPr id="1202" name="TextBox 98"/>
          <p:cNvSpPr/>
          <p:nvPr/>
        </p:nvSpPr>
        <p:spPr>
          <a:xfrm>
            <a:off x="1156680" y="2284560"/>
            <a:ext cx="18007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г. Вологда, ул. Маршала Конева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д. 15 офис 216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3" name="TextBox 99"/>
          <p:cNvSpPr/>
          <p:nvPr/>
        </p:nvSpPr>
        <p:spPr>
          <a:xfrm>
            <a:off x="3493800" y="2284560"/>
            <a:ext cx="119916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+ 7 (8172) 742-104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4" name="TextBox 100"/>
          <p:cNvSpPr/>
          <p:nvPr/>
        </p:nvSpPr>
        <p:spPr>
          <a:xfrm>
            <a:off x="3493800" y="2575080"/>
            <a:ext cx="119916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krvo@invest35.ru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5" name="TextBox 105"/>
          <p:cNvSpPr/>
          <p:nvPr/>
        </p:nvSpPr>
        <p:spPr>
          <a:xfrm>
            <a:off x="872280" y="3337200"/>
            <a:ext cx="406908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АДМИНИСТРАЦИЯ ВЕЛИКОУСТЮГСКОГО МУНИЦИПАЛЬНОГО ОКРУГА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6" name="TextBox 106"/>
          <p:cNvSpPr/>
          <p:nvPr/>
        </p:nvSpPr>
        <p:spPr>
          <a:xfrm>
            <a:off x="872280" y="5011200"/>
            <a:ext cx="432108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АГЕНТСТВО РАЗВИТИЯ ПРЕДПРИНИМАТЕЛЬСТВА И ИНВЕСТИЦИЙ ВОЛОГОДСКОЙ ОБЛАСТИ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АНО «МОЙ БИЗНЕС» 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7" name="TextBox 107"/>
          <p:cNvSpPr/>
          <p:nvPr/>
        </p:nvSpPr>
        <p:spPr>
          <a:xfrm>
            <a:off x="5533200" y="2364840"/>
            <a:ext cx="208548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Инвестиционный уполномоченный Заместитель Главы Великоустюгского муниципального округа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08" name="Рисунок 110" descr=""/>
          <p:cNvPicPr/>
          <p:nvPr/>
        </p:nvPicPr>
        <p:blipFill>
          <a:blip r:embed="rId7"/>
          <a:stretch/>
        </p:blipFill>
        <p:spPr>
          <a:xfrm>
            <a:off x="873000" y="3931200"/>
            <a:ext cx="169920" cy="169920"/>
          </a:xfrm>
          <a:prstGeom prst="rect">
            <a:avLst/>
          </a:prstGeom>
          <a:ln w="0">
            <a:noFill/>
          </a:ln>
        </p:spPr>
      </p:pic>
      <p:pic>
        <p:nvPicPr>
          <p:cNvPr id="1209" name="Рисунок 111" descr=""/>
          <p:cNvPicPr/>
          <p:nvPr/>
        </p:nvPicPr>
        <p:blipFill>
          <a:blip r:embed="rId8"/>
          <a:stretch/>
        </p:blipFill>
        <p:spPr>
          <a:xfrm>
            <a:off x="3148200" y="3931200"/>
            <a:ext cx="169920" cy="169920"/>
          </a:xfrm>
          <a:prstGeom prst="rect">
            <a:avLst/>
          </a:prstGeom>
          <a:ln w="0">
            <a:noFill/>
          </a:ln>
        </p:spPr>
      </p:pic>
      <p:pic>
        <p:nvPicPr>
          <p:cNvPr id="1210" name="Рисунок 112" descr=""/>
          <p:cNvPicPr/>
          <p:nvPr/>
        </p:nvPicPr>
        <p:blipFill>
          <a:blip r:embed="rId9"/>
          <a:stretch/>
        </p:blipFill>
        <p:spPr>
          <a:xfrm>
            <a:off x="3148200" y="4215600"/>
            <a:ext cx="169920" cy="169920"/>
          </a:xfrm>
          <a:prstGeom prst="rect">
            <a:avLst/>
          </a:prstGeom>
          <a:ln w="0">
            <a:noFill/>
          </a:ln>
        </p:spPr>
      </p:pic>
      <p:sp>
        <p:nvSpPr>
          <p:cNvPr id="1211" name="TextBox 113"/>
          <p:cNvSpPr/>
          <p:nvPr/>
        </p:nvSpPr>
        <p:spPr>
          <a:xfrm>
            <a:off x="1156680" y="3952800"/>
            <a:ext cx="18007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г. Великий Устюг,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Советский пр-кт, д. 103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2" name="TextBox 114"/>
          <p:cNvSpPr/>
          <p:nvPr/>
        </p:nvSpPr>
        <p:spPr>
          <a:xfrm>
            <a:off x="3493800" y="3952800"/>
            <a:ext cx="119916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+ 7 (81738) 2-13-34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3" name="TextBox 115"/>
          <p:cNvSpPr/>
          <p:nvPr/>
        </p:nvSpPr>
        <p:spPr>
          <a:xfrm>
            <a:off x="3493800" y="4244400"/>
            <a:ext cx="119916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vumr@r26.gov35.ru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14" name="Рисунок 116" descr=""/>
          <p:cNvPicPr/>
          <p:nvPr/>
        </p:nvPicPr>
        <p:blipFill>
          <a:blip r:embed="rId10"/>
          <a:stretch/>
        </p:blipFill>
        <p:spPr>
          <a:xfrm>
            <a:off x="873000" y="5612400"/>
            <a:ext cx="169920" cy="169920"/>
          </a:xfrm>
          <a:prstGeom prst="rect">
            <a:avLst/>
          </a:prstGeom>
          <a:ln w="0">
            <a:noFill/>
          </a:ln>
        </p:spPr>
      </p:pic>
      <p:pic>
        <p:nvPicPr>
          <p:cNvPr id="1215" name="Рисунок 117" descr=""/>
          <p:cNvPicPr/>
          <p:nvPr/>
        </p:nvPicPr>
        <p:blipFill>
          <a:blip r:embed="rId11"/>
          <a:stretch/>
        </p:blipFill>
        <p:spPr>
          <a:xfrm>
            <a:off x="3148200" y="5612400"/>
            <a:ext cx="169920" cy="169920"/>
          </a:xfrm>
          <a:prstGeom prst="rect">
            <a:avLst/>
          </a:prstGeom>
          <a:ln w="0">
            <a:noFill/>
          </a:ln>
        </p:spPr>
      </p:pic>
      <p:pic>
        <p:nvPicPr>
          <p:cNvPr id="1216" name="Рисунок 118" descr=""/>
          <p:cNvPicPr/>
          <p:nvPr/>
        </p:nvPicPr>
        <p:blipFill>
          <a:blip r:embed="rId12"/>
          <a:stretch/>
        </p:blipFill>
        <p:spPr>
          <a:xfrm>
            <a:off x="3148200" y="5896800"/>
            <a:ext cx="169920" cy="169920"/>
          </a:xfrm>
          <a:prstGeom prst="rect">
            <a:avLst/>
          </a:prstGeom>
          <a:ln w="0">
            <a:noFill/>
          </a:ln>
        </p:spPr>
      </p:pic>
      <p:sp>
        <p:nvSpPr>
          <p:cNvPr id="1217" name="TextBox 119"/>
          <p:cNvSpPr/>
          <p:nvPr/>
        </p:nvSpPr>
        <p:spPr>
          <a:xfrm>
            <a:off x="1156680" y="5634000"/>
            <a:ext cx="180072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г. Вологда, ул. Маршала Конева, д. 15 офис 214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8" name="TextBox 120"/>
          <p:cNvSpPr/>
          <p:nvPr/>
        </p:nvSpPr>
        <p:spPr>
          <a:xfrm>
            <a:off x="3493800" y="5634000"/>
            <a:ext cx="119916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+ 7 (8172) 500-112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19" name="TextBox 121"/>
          <p:cNvSpPr/>
          <p:nvPr/>
        </p:nvSpPr>
        <p:spPr>
          <a:xfrm>
            <a:off x="3493800" y="5922000"/>
            <a:ext cx="119916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mail@mb35.ru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TextBox 2"/>
          <p:cNvSpPr/>
          <p:nvPr/>
        </p:nvSpPr>
        <p:spPr>
          <a:xfrm>
            <a:off x="627120" y="6606000"/>
            <a:ext cx="7309080" cy="112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@ </a:t>
            </a: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МАТЕРИАЛ ПОДГОТОВЛЕН ПРОЕКТНЫМ ОФИСОМ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1" name="Скругленный прямоугольник 1"/>
          <p:cNvSpPr/>
          <p:nvPr/>
        </p:nvSpPr>
        <p:spPr>
          <a:xfrm>
            <a:off x="7614000" y="158400"/>
            <a:ext cx="2143440" cy="717480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72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НАИМЕНОВАНИЕ ВАШЕЙ ОБЛАСТИ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2" name="Скругленный прямоугольник 4"/>
          <p:cNvSpPr/>
          <p:nvPr/>
        </p:nvSpPr>
        <p:spPr>
          <a:xfrm>
            <a:off x="9039600" y="158400"/>
            <a:ext cx="717480" cy="717480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1223" name="Рисунок 7" descr=""/>
          <p:cNvPicPr/>
          <p:nvPr/>
        </p:nvPicPr>
        <p:blipFill>
          <a:blip r:embed="rId1"/>
          <a:stretch/>
        </p:blipFill>
        <p:spPr>
          <a:xfrm>
            <a:off x="9187200" y="224280"/>
            <a:ext cx="424800" cy="558720"/>
          </a:xfrm>
          <a:prstGeom prst="rect">
            <a:avLst/>
          </a:prstGeom>
          <a:ln w="0">
            <a:noFill/>
          </a:ln>
        </p:spPr>
      </p:pic>
      <p:sp>
        <p:nvSpPr>
          <p:cNvPr id="1224" name="TextBox 8"/>
          <p:cNvSpPr/>
          <p:nvPr/>
        </p:nvSpPr>
        <p:spPr>
          <a:xfrm>
            <a:off x="9291600" y="459720"/>
            <a:ext cx="21420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300" spc="-1" strike="noStrike">
                <a:solidFill>
                  <a:srgbClr val="000000"/>
                </a:solidFill>
                <a:latin typeface="Arial"/>
                <a:ea typeface="DejaVu Sans"/>
              </a:rPr>
              <a:t>поместить герб области</a:t>
            </a:r>
            <a:endParaRPr b="0" lang="ru-RU" sz="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5" name="TextBox 9"/>
          <p:cNvSpPr/>
          <p:nvPr/>
        </p:nvSpPr>
        <p:spPr>
          <a:xfrm>
            <a:off x="7855200" y="3510000"/>
            <a:ext cx="1664640" cy="40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В РАМКЕ СЛЕДУЕТ КРУПНО РАЗМЕСТИТЬ ГЕРБ ВАШЕГО МУНИЦИПАЛИТЕТА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6" name="TextBox 10"/>
          <p:cNvSpPr/>
          <p:nvPr/>
        </p:nvSpPr>
        <p:spPr>
          <a:xfrm>
            <a:off x="858240" y="3510000"/>
            <a:ext cx="1734840" cy="40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ffffff"/>
                </a:solidFill>
                <a:latin typeface="Arial"/>
                <a:ea typeface="DejaVu Sans"/>
              </a:rPr>
              <a:t>В РАМКЕ СЛЕДУЕТ РАЗМЕСТИТЬ ФОТО ВАШЕГО МУНИЦИПАЛИТЕТА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27" name=""/>
          <p:cNvSpPr/>
          <p:nvPr/>
        </p:nvSpPr>
        <p:spPr>
          <a:xfrm>
            <a:off x="436680" y="1256760"/>
            <a:ext cx="6877080" cy="2931120"/>
          </a:xfrm>
          <a:prstGeom prst="flowChartAlternateProcess">
            <a:avLst/>
          </a:prstGeom>
          <a:blipFill rotWithShape="0">
            <a:blip r:embed="rId2"/>
            <a:srcRect/>
            <a:stretch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28" name=""/>
          <p:cNvSpPr/>
          <p:nvPr/>
        </p:nvSpPr>
        <p:spPr>
          <a:xfrm>
            <a:off x="7560000" y="1256400"/>
            <a:ext cx="2143440" cy="2886480"/>
          </a:xfrm>
          <a:prstGeom prst="flowChartAlternateProcess">
            <a:avLst/>
          </a:prstGeom>
          <a:blipFill rotWithShape="0">
            <a:blip r:embed="rId3"/>
            <a:srcRect/>
            <a:stretch/>
          </a:blipFill>
          <a:ln w="12600">
            <a:solidFill>
              <a:srgbClr val="3465a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1229" name="Скругленный прямоугольник 18"/>
          <p:cNvSpPr/>
          <p:nvPr/>
        </p:nvSpPr>
        <p:spPr>
          <a:xfrm>
            <a:off x="7614000" y="158400"/>
            <a:ext cx="2143440" cy="717480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44000" rIns="72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Вологодская область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230" name="" descr=""/>
          <p:cNvPicPr/>
          <p:nvPr/>
        </p:nvPicPr>
        <p:blipFill>
          <a:blip r:embed="rId4"/>
          <a:srcRect l="17090" t="0" r="14501" b="10919"/>
          <a:stretch/>
        </p:blipFill>
        <p:spPr>
          <a:xfrm>
            <a:off x="9032400" y="194760"/>
            <a:ext cx="671760" cy="656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Скругленный прямоугольник 1"/>
          <p:cNvSpPr/>
          <p:nvPr/>
        </p:nvSpPr>
        <p:spPr>
          <a:xfrm>
            <a:off x="627120" y="163800"/>
            <a:ext cx="103788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преимущества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0" name="PlaceHolder 1"/>
          <p:cNvSpPr>
            <a:spLocks noGrp="1"/>
          </p:cNvSpPr>
          <p:nvPr>
            <p:ph type="sldNum" idx="2"/>
          </p:nvPr>
        </p:nvSpPr>
        <p:spPr>
          <a:xfrm>
            <a:off x="8992800" y="63216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Скругленный прямоугольник 54"/>
          <p:cNvSpPr/>
          <p:nvPr/>
        </p:nvSpPr>
        <p:spPr>
          <a:xfrm>
            <a:off x="3522960" y="1401480"/>
            <a:ext cx="2144520" cy="2017440"/>
          </a:xfrm>
          <a:prstGeom prst="roundRect">
            <a:avLst>
              <a:gd name="adj" fmla="val 1211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92" name="Скругленный прямоугольник 70"/>
          <p:cNvSpPr/>
          <p:nvPr/>
        </p:nvSpPr>
        <p:spPr>
          <a:xfrm>
            <a:off x="627120" y="1401480"/>
            <a:ext cx="2770200" cy="2017440"/>
          </a:xfrm>
          <a:prstGeom prst="roundRect">
            <a:avLst>
              <a:gd name="adj" fmla="val 11277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93" name="Скругленный прямоугольник 71"/>
          <p:cNvSpPr/>
          <p:nvPr/>
        </p:nvSpPr>
        <p:spPr>
          <a:xfrm>
            <a:off x="5796000" y="1401480"/>
            <a:ext cx="3982680" cy="2017440"/>
          </a:xfrm>
          <a:prstGeom prst="roundRect">
            <a:avLst>
              <a:gd name="adj" fmla="val 11163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Общая площадь земель 773,3 тыс. га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Общий запас леса 1883,495 тыс. м. куб.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69 месторождений полезных ископаемых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Скругленный прямоугольник 73"/>
          <p:cNvSpPr/>
          <p:nvPr/>
        </p:nvSpPr>
        <p:spPr>
          <a:xfrm>
            <a:off x="2178000" y="3541680"/>
            <a:ext cx="2309400" cy="2017440"/>
          </a:xfrm>
          <a:prstGeom prst="roundRect">
            <a:avLst>
              <a:gd name="adj" fmla="val 11878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95" name="Скругленный прямоугольник 74"/>
          <p:cNvSpPr/>
          <p:nvPr/>
        </p:nvSpPr>
        <p:spPr>
          <a:xfrm>
            <a:off x="627120" y="3541680"/>
            <a:ext cx="1422720" cy="2017440"/>
          </a:xfrm>
          <a:prstGeom prst="roundRect">
            <a:avLst>
              <a:gd name="adj" fmla="val 1488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96" name="Скругленный прямоугольник 75"/>
          <p:cNvSpPr/>
          <p:nvPr/>
        </p:nvSpPr>
        <p:spPr>
          <a:xfrm>
            <a:off x="4615200" y="3541680"/>
            <a:ext cx="1911240" cy="2017440"/>
          </a:xfrm>
          <a:prstGeom prst="roundRect">
            <a:avLst>
              <a:gd name="adj" fmla="val 11838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97" name="Скругленный прямоугольник 76"/>
          <p:cNvSpPr/>
          <p:nvPr/>
        </p:nvSpPr>
        <p:spPr>
          <a:xfrm>
            <a:off x="6656400" y="3541680"/>
            <a:ext cx="3122640" cy="2017440"/>
          </a:xfrm>
          <a:prstGeom prst="roundRect">
            <a:avLst>
              <a:gd name="adj" fmla="val 11752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298" name="TextBox 78"/>
          <p:cNvSpPr/>
          <p:nvPr/>
        </p:nvSpPr>
        <p:spPr>
          <a:xfrm>
            <a:off x="853200" y="1974960"/>
            <a:ext cx="1638000" cy="117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РАЗВИТЫЙ СЕКТОР ОБРАБАТЫВАЮЩЕЙ ПРОМЫШЛЕННОСТИ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77% в общем объеме отгруженной продукции в 2023 г.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9" name="TextBox 79"/>
          <p:cNvSpPr/>
          <p:nvPr/>
        </p:nvSpPr>
        <p:spPr>
          <a:xfrm>
            <a:off x="3762000" y="1974960"/>
            <a:ext cx="1628640" cy="117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ТРАНСПОРТНАЯ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ДОСТУПНОСТЬ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ОКРУГА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Федеральная дорога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А-123, аэропорт, ж/д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и автомобильный транспорт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0" name="TextBox 80"/>
          <p:cNvSpPr/>
          <p:nvPr/>
        </p:nvSpPr>
        <p:spPr>
          <a:xfrm>
            <a:off x="853200" y="4122000"/>
            <a:ext cx="968400" cy="660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БОГАТОЕ ИСТОРИКО-КУЛЬТУРНОЕ НАСЛЕДИЕ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TextBox 82"/>
          <p:cNvSpPr/>
          <p:nvPr/>
        </p:nvSpPr>
        <p:spPr>
          <a:xfrm>
            <a:off x="4842000" y="4132800"/>
            <a:ext cx="1479240" cy="114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ОБРАЗОВАНИЕ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Наличие 4 образовательных организаций среднего профессионального  звена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TextBox 83"/>
          <p:cNvSpPr/>
          <p:nvPr/>
        </p:nvSpPr>
        <p:spPr>
          <a:xfrm>
            <a:off x="6026400" y="1967040"/>
            <a:ext cx="1344240" cy="86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just">
              <a:lnSpc>
                <a:spcPct val="100000"/>
              </a:lnSpc>
            </a:pP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TextBox 84"/>
          <p:cNvSpPr/>
          <p:nvPr/>
        </p:nvSpPr>
        <p:spPr>
          <a:xfrm>
            <a:off x="6879600" y="4132800"/>
            <a:ext cx="1480320" cy="868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СВОБОДНЫЕ ИНВЕСТИЦИОННЫЕ ПЛОЩАДКИ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24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04" name="Рисунок 4" descr=""/>
          <p:cNvPicPr/>
          <p:nvPr/>
        </p:nvPicPr>
        <p:blipFill>
          <a:blip r:embed="rId1"/>
          <a:stretch/>
        </p:blipFill>
        <p:spPr>
          <a:xfrm>
            <a:off x="2960640" y="1554120"/>
            <a:ext cx="307080" cy="307080"/>
          </a:xfrm>
          <a:prstGeom prst="rect">
            <a:avLst/>
          </a:prstGeom>
          <a:ln w="0">
            <a:noFill/>
          </a:ln>
        </p:spPr>
      </p:pic>
      <p:pic>
        <p:nvPicPr>
          <p:cNvPr id="305" name="Рисунок 6" descr=""/>
          <p:cNvPicPr/>
          <p:nvPr/>
        </p:nvPicPr>
        <p:blipFill>
          <a:blip r:embed="rId2"/>
          <a:stretch/>
        </p:blipFill>
        <p:spPr>
          <a:xfrm>
            <a:off x="9277200" y="3697200"/>
            <a:ext cx="351720" cy="351720"/>
          </a:xfrm>
          <a:prstGeom prst="rect">
            <a:avLst/>
          </a:prstGeom>
          <a:ln w="0">
            <a:noFill/>
          </a:ln>
        </p:spPr>
      </p:pic>
      <p:pic>
        <p:nvPicPr>
          <p:cNvPr id="306" name="Рисунок 13" descr=""/>
          <p:cNvPicPr/>
          <p:nvPr/>
        </p:nvPicPr>
        <p:blipFill>
          <a:blip r:embed="rId3"/>
          <a:stretch/>
        </p:blipFill>
        <p:spPr>
          <a:xfrm>
            <a:off x="1612440" y="3650400"/>
            <a:ext cx="302760" cy="302760"/>
          </a:xfrm>
          <a:prstGeom prst="rect">
            <a:avLst/>
          </a:prstGeom>
          <a:ln w="0">
            <a:noFill/>
          </a:ln>
        </p:spPr>
      </p:pic>
      <p:pic>
        <p:nvPicPr>
          <p:cNvPr id="307" name="Рисунок 23" descr=""/>
          <p:cNvPicPr/>
          <p:nvPr/>
        </p:nvPicPr>
        <p:blipFill>
          <a:blip r:embed="rId4"/>
          <a:stretch/>
        </p:blipFill>
        <p:spPr>
          <a:xfrm>
            <a:off x="5180400" y="1514160"/>
            <a:ext cx="356400" cy="356400"/>
          </a:xfrm>
          <a:prstGeom prst="rect">
            <a:avLst/>
          </a:prstGeom>
          <a:ln w="0">
            <a:noFill/>
          </a:ln>
        </p:spPr>
      </p:pic>
      <p:sp>
        <p:nvSpPr>
          <p:cNvPr id="308" name="TextBox 3"/>
          <p:cNvSpPr/>
          <p:nvPr/>
        </p:nvSpPr>
        <p:spPr>
          <a:xfrm>
            <a:off x="627120" y="6606000"/>
            <a:ext cx="73306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TextBox 7"/>
          <p:cNvSpPr/>
          <p:nvPr/>
        </p:nvSpPr>
        <p:spPr>
          <a:xfrm>
            <a:off x="627120" y="550080"/>
            <a:ext cx="88390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ПРЕИМУЩЕСТВА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ВЕЛИКОУСТЮГСКИЙ МУНИЦИПАЛЬНЫЙ ОКРУГ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TextBox 63"/>
          <p:cNvSpPr/>
          <p:nvPr/>
        </p:nvSpPr>
        <p:spPr>
          <a:xfrm>
            <a:off x="6102000" y="1980000"/>
            <a:ext cx="1628640" cy="114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ПРИРОДНЫЕ РЕСУРСЫ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TextBox 103"/>
          <p:cNvSpPr/>
          <p:nvPr/>
        </p:nvSpPr>
        <p:spPr>
          <a:xfrm>
            <a:off x="2430000" y="4174560"/>
            <a:ext cx="1628640" cy="117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ТУРИЗМ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0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Реализация проекта «Великий Устюг — родина Деда Мороза»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12" name="Рисунок 1" descr="Пейзаж холма со сплошной заливкой"/>
          <p:cNvPicPr/>
          <p:nvPr/>
        </p:nvPicPr>
        <p:blipFill>
          <a:blip r:embed="rId5"/>
          <a:stretch/>
        </p:blipFill>
        <p:spPr>
          <a:xfrm>
            <a:off x="9223200" y="155556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313" name="Рисунок 18" descr="Современная архитектура со сплошной заливкой"/>
          <p:cNvPicPr/>
          <p:nvPr/>
        </p:nvPicPr>
        <p:blipFill>
          <a:blip r:embed="rId6"/>
          <a:stretch/>
        </p:blipFill>
        <p:spPr>
          <a:xfrm>
            <a:off x="3931560" y="362412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314" name="Рисунок 8" descr="Больница со сплошной заливкой"/>
          <p:cNvPicPr/>
          <p:nvPr/>
        </p:nvPicPr>
        <p:blipFill>
          <a:blip r:embed="rId7"/>
          <a:stretch/>
        </p:blipFill>
        <p:spPr>
          <a:xfrm>
            <a:off x="6031440" y="3601080"/>
            <a:ext cx="349920" cy="349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Рисунок 64" descr=""/>
          <p:cNvPicPr/>
          <p:nvPr/>
        </p:nvPicPr>
        <p:blipFill>
          <a:blip r:embed="rId1"/>
          <a:stretch/>
        </p:blipFill>
        <p:spPr>
          <a:xfrm>
            <a:off x="5144400" y="253368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316" name="Скругленный прямоугольник 1"/>
          <p:cNvSpPr/>
          <p:nvPr/>
        </p:nvSpPr>
        <p:spPr>
          <a:xfrm>
            <a:off x="627120" y="163800"/>
            <a:ext cx="142272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общая характеристика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Скругленный прямоугольник 5"/>
          <p:cNvSpPr/>
          <p:nvPr/>
        </p:nvSpPr>
        <p:spPr>
          <a:xfrm>
            <a:off x="627120" y="1401480"/>
            <a:ext cx="2427840" cy="935280"/>
          </a:xfrm>
          <a:prstGeom prst="roundRect">
            <a:avLst>
              <a:gd name="adj" fmla="val 24466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18" name="Скругленный прямоугольник 7"/>
          <p:cNvSpPr/>
          <p:nvPr/>
        </p:nvSpPr>
        <p:spPr>
          <a:xfrm>
            <a:off x="3158280" y="1401480"/>
            <a:ext cx="2458800" cy="935280"/>
          </a:xfrm>
          <a:prstGeom prst="roundRect">
            <a:avLst>
              <a:gd name="adj" fmla="val 25094"/>
            </a:avLst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19" name="Скругленный прямоугольник 14"/>
          <p:cNvSpPr/>
          <p:nvPr/>
        </p:nvSpPr>
        <p:spPr>
          <a:xfrm>
            <a:off x="627120" y="2448360"/>
            <a:ext cx="2430000" cy="935280"/>
          </a:xfrm>
          <a:prstGeom prst="roundRect">
            <a:avLst>
              <a:gd name="adj" fmla="val 24466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0" name="Скругленный прямоугольник 16"/>
          <p:cNvSpPr/>
          <p:nvPr/>
        </p:nvSpPr>
        <p:spPr>
          <a:xfrm>
            <a:off x="3158280" y="2448360"/>
            <a:ext cx="2458800" cy="935280"/>
          </a:xfrm>
          <a:prstGeom prst="roundRect">
            <a:avLst>
              <a:gd name="adj" fmla="val 25094"/>
            </a:avLst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1" name="TextBox 20"/>
          <p:cNvSpPr/>
          <p:nvPr/>
        </p:nvSpPr>
        <p:spPr>
          <a:xfrm>
            <a:off x="627120" y="3621600"/>
            <a:ext cx="4450680" cy="20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400" spc="-1" strike="noStrike">
                <a:solidFill>
                  <a:srgbClr val="000000"/>
                </a:solidFill>
                <a:latin typeface="Arial"/>
                <a:ea typeface="DejaVu Sans"/>
              </a:rPr>
              <a:t>транспортная доступность округа</a:t>
            </a: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Скругленный прямоугольник 21"/>
          <p:cNvSpPr/>
          <p:nvPr/>
        </p:nvSpPr>
        <p:spPr>
          <a:xfrm>
            <a:off x="627120" y="3992400"/>
            <a:ext cx="1591920" cy="1288440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3" name="Скругленный прямоугольник 26"/>
          <p:cNvSpPr/>
          <p:nvPr/>
        </p:nvSpPr>
        <p:spPr>
          <a:xfrm>
            <a:off x="2326320" y="3973680"/>
            <a:ext cx="1591920" cy="1278360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4" name="Скругленный прямоугольник 27"/>
          <p:cNvSpPr/>
          <p:nvPr/>
        </p:nvSpPr>
        <p:spPr>
          <a:xfrm>
            <a:off x="4024800" y="3920400"/>
            <a:ext cx="1591920" cy="935280"/>
          </a:xfrm>
          <a:prstGeom prst="roundRect">
            <a:avLst>
              <a:gd name="adj" fmla="val 24466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25" name="TextBox 28"/>
          <p:cNvSpPr/>
          <p:nvPr/>
        </p:nvSpPr>
        <p:spPr>
          <a:xfrm>
            <a:off x="826920" y="1532520"/>
            <a:ext cx="664920" cy="23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49,2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TextBox 30"/>
          <p:cNvSpPr/>
          <p:nvPr/>
        </p:nvSpPr>
        <p:spPr>
          <a:xfrm>
            <a:off x="1588680" y="1609560"/>
            <a:ext cx="868320" cy="15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тыс. чел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7" name="TextBox 31"/>
          <p:cNvSpPr/>
          <p:nvPr/>
        </p:nvSpPr>
        <p:spPr>
          <a:xfrm>
            <a:off x="826920" y="1864440"/>
            <a:ext cx="151488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численность населения МО, 2023 г.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8" name="Рисунок 33" descr=""/>
          <p:cNvPicPr/>
          <p:nvPr/>
        </p:nvPicPr>
        <p:blipFill>
          <a:blip r:embed="rId2"/>
          <a:stretch/>
        </p:blipFill>
        <p:spPr>
          <a:xfrm>
            <a:off x="2581200" y="149616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329" name="Скругленный прямоугольник 34"/>
          <p:cNvSpPr/>
          <p:nvPr/>
        </p:nvSpPr>
        <p:spPr>
          <a:xfrm>
            <a:off x="3183120" y="1401480"/>
            <a:ext cx="2428560" cy="935280"/>
          </a:xfrm>
          <a:prstGeom prst="roundRect">
            <a:avLst>
              <a:gd name="adj" fmla="val 24466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0" name="TextBox 35"/>
          <p:cNvSpPr/>
          <p:nvPr/>
        </p:nvSpPr>
        <p:spPr>
          <a:xfrm>
            <a:off x="3358080" y="1532520"/>
            <a:ext cx="798840" cy="23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27,9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1" name="TextBox 36"/>
          <p:cNvSpPr/>
          <p:nvPr/>
        </p:nvSpPr>
        <p:spPr>
          <a:xfrm>
            <a:off x="4215600" y="1591920"/>
            <a:ext cx="6678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тыс. чел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2" name="TextBox 37"/>
          <p:cNvSpPr/>
          <p:nvPr/>
        </p:nvSpPr>
        <p:spPr>
          <a:xfrm>
            <a:off x="3358080" y="1864440"/>
            <a:ext cx="146448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население г. Великий Устюг, 2023 г.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3" name="Рисунок 38" descr=""/>
          <p:cNvPicPr/>
          <p:nvPr/>
        </p:nvPicPr>
        <p:blipFill>
          <a:blip r:embed="rId3"/>
          <a:stretch/>
        </p:blipFill>
        <p:spPr>
          <a:xfrm>
            <a:off x="5144400" y="148068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334" name="Скругленный прямоугольник 40"/>
          <p:cNvSpPr/>
          <p:nvPr/>
        </p:nvSpPr>
        <p:spPr>
          <a:xfrm>
            <a:off x="3182760" y="2448360"/>
            <a:ext cx="2434320" cy="935280"/>
          </a:xfrm>
          <a:prstGeom prst="roundRect">
            <a:avLst>
              <a:gd name="adj" fmla="val 25094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35" name="TextBox 41"/>
          <p:cNvSpPr/>
          <p:nvPr/>
        </p:nvSpPr>
        <p:spPr>
          <a:xfrm>
            <a:off x="826920" y="2601000"/>
            <a:ext cx="661680" cy="234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773,28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6" name="TextBox 42"/>
          <p:cNvSpPr/>
          <p:nvPr/>
        </p:nvSpPr>
        <p:spPr>
          <a:xfrm>
            <a:off x="1605960" y="2645640"/>
            <a:ext cx="6678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тыс. га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TextBox 43"/>
          <p:cNvSpPr/>
          <p:nvPr/>
        </p:nvSpPr>
        <p:spPr>
          <a:xfrm>
            <a:off x="826920" y="2911320"/>
            <a:ext cx="151416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площадь ГО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8" name="TextBox 46"/>
          <p:cNvSpPr/>
          <p:nvPr/>
        </p:nvSpPr>
        <p:spPr>
          <a:xfrm>
            <a:off x="3358080" y="2579760"/>
            <a:ext cx="772200" cy="44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600" spc="-1" strike="noStrike">
                <a:solidFill>
                  <a:srgbClr val="4756a0"/>
                </a:solidFill>
                <a:latin typeface="Arial"/>
                <a:ea typeface="DejaVu Sans"/>
              </a:rPr>
              <a:t>21,3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TextBox 47"/>
          <p:cNvSpPr/>
          <p:nvPr/>
        </p:nvSpPr>
        <p:spPr>
          <a:xfrm>
            <a:off x="4284000" y="2645640"/>
            <a:ext cx="6678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тыс. чел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TextBox 48"/>
          <p:cNvSpPr/>
          <p:nvPr/>
        </p:nvSpPr>
        <p:spPr>
          <a:xfrm>
            <a:off x="3358080" y="2911320"/>
            <a:ext cx="203112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населённых пунктов  412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ТО 14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41" name="Рисунок 69" descr=""/>
          <p:cNvPicPr/>
          <p:nvPr/>
        </p:nvPicPr>
        <p:blipFill>
          <a:blip r:embed="rId4"/>
          <a:stretch/>
        </p:blipFill>
        <p:spPr>
          <a:xfrm>
            <a:off x="2581200" y="25290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342" name="TextBox 85"/>
          <p:cNvSpPr/>
          <p:nvPr/>
        </p:nvSpPr>
        <p:spPr>
          <a:xfrm>
            <a:off x="826920" y="4046400"/>
            <a:ext cx="113292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автотранспорт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3" name="TextBox 87"/>
          <p:cNvSpPr/>
          <p:nvPr/>
        </p:nvSpPr>
        <p:spPr>
          <a:xfrm>
            <a:off x="826920" y="4410000"/>
            <a:ext cx="1288080" cy="302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ffffff"/>
                </a:solidFill>
                <a:latin typeface="Times New Roman"/>
                <a:ea typeface="Tahoma"/>
              </a:rPr>
              <a:t>Чекшино ➝Тотьма</a:t>
            </a:r>
            <a:r>
              <a:rPr b="0" lang="ru-RU" sz="9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➝ Котлас ➝ Куратово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Урень ➝ Шарья➝ Никольск➝ Ширяево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TextBox 13"/>
          <p:cNvSpPr/>
          <p:nvPr/>
        </p:nvSpPr>
        <p:spPr>
          <a:xfrm>
            <a:off x="2526120" y="4046400"/>
            <a:ext cx="132948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32" strike="noStrike">
                <a:solidFill>
                  <a:srgbClr val="ffffff"/>
                </a:solidFill>
                <a:latin typeface="Arial"/>
                <a:ea typeface="DejaVu Sans"/>
              </a:rPr>
              <a:t>авиатранспорт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Великий Устюг </a:t>
            </a:r>
            <a:r>
              <a:rPr b="1" lang="ru-RU" sz="900" spc="-1" strike="noStrike">
                <a:solidFill>
                  <a:srgbClr val="ffffff"/>
                </a:solidFill>
                <a:latin typeface="Times New Roman"/>
                <a:ea typeface="Tahoma"/>
              </a:rPr>
              <a:t>➝</a:t>
            </a: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 Вологда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Великий Устюг </a:t>
            </a:r>
            <a:r>
              <a:rPr b="1" lang="ru-RU" sz="900" spc="-1" strike="noStrike">
                <a:solidFill>
                  <a:srgbClr val="ffffff"/>
                </a:solidFill>
                <a:latin typeface="Times New Roman"/>
                <a:ea typeface="Tahoma"/>
              </a:rPr>
              <a:t>➝</a:t>
            </a: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 Череповец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Великий Устюг </a:t>
            </a:r>
            <a:r>
              <a:rPr b="0" lang="ru-RU" sz="900" spc="-1" strike="noStrike">
                <a:solidFill>
                  <a:srgbClr val="ffffff"/>
                </a:solidFill>
                <a:latin typeface="Times New Roman"/>
                <a:ea typeface="Tahoma"/>
              </a:rPr>
              <a:t>➝Котлас</a:t>
            </a: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 </a:t>
            </a:r>
            <a:r>
              <a:rPr b="0" lang="ru-RU" sz="900" spc="-1" strike="noStrike">
                <a:solidFill>
                  <a:srgbClr val="ffffff"/>
                </a:solidFill>
                <a:latin typeface="Times New Roman"/>
                <a:ea typeface="Tahoma"/>
              </a:rPr>
              <a:t>➝Архангельск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Скругленный прямоугольник 22"/>
          <p:cNvSpPr/>
          <p:nvPr/>
        </p:nvSpPr>
        <p:spPr>
          <a:xfrm>
            <a:off x="4024800" y="3973680"/>
            <a:ext cx="1591920" cy="1278360"/>
          </a:xfrm>
          <a:prstGeom prst="roundRect">
            <a:avLst>
              <a:gd name="adj" fmla="val 24466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Великий Устюг </a:t>
            </a:r>
            <a:r>
              <a:rPr b="1" lang="ru-RU" sz="900" spc="-1" strike="noStrike">
                <a:solidFill>
                  <a:srgbClr val="ffffff"/>
                </a:solidFill>
                <a:latin typeface="Times New Roman"/>
                <a:ea typeface="Tahoma"/>
              </a:rPr>
              <a:t>➝</a:t>
            </a: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 Вологда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Великий Устюг </a:t>
            </a:r>
            <a:r>
              <a:rPr b="1" lang="ru-RU" sz="900" spc="-1" strike="noStrike">
                <a:solidFill>
                  <a:srgbClr val="ffffff"/>
                </a:solidFill>
                <a:latin typeface="Times New Roman"/>
                <a:ea typeface="Tahoma"/>
              </a:rPr>
              <a:t>➝</a:t>
            </a: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 Москва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Великий Устюг </a:t>
            </a:r>
            <a:r>
              <a:rPr b="1" lang="ru-RU" sz="900" spc="-1" strike="noStrike">
                <a:solidFill>
                  <a:srgbClr val="ffffff"/>
                </a:solidFill>
                <a:latin typeface="Times New Roman"/>
                <a:ea typeface="Tahoma"/>
              </a:rPr>
              <a:t>➝</a:t>
            </a:r>
            <a:r>
              <a:rPr b="0" lang="ru-RU" sz="900" spc="-32" strike="noStrike">
                <a:solidFill>
                  <a:srgbClr val="ffffff"/>
                </a:solidFill>
                <a:latin typeface="Times New Roman"/>
                <a:ea typeface="DejaVu Sans"/>
              </a:rPr>
              <a:t> Санкт- Петербург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TextBox 23"/>
          <p:cNvSpPr/>
          <p:nvPr/>
        </p:nvSpPr>
        <p:spPr>
          <a:xfrm>
            <a:off x="4219200" y="4046400"/>
            <a:ext cx="9756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32" strike="noStrike">
                <a:solidFill>
                  <a:srgbClr val="ffffff"/>
                </a:solidFill>
                <a:latin typeface="Arial"/>
                <a:ea typeface="DejaVu Sans"/>
              </a:rPr>
              <a:t>ж/д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7" name="TextBox 45"/>
          <p:cNvSpPr/>
          <p:nvPr/>
        </p:nvSpPr>
        <p:spPr>
          <a:xfrm>
            <a:off x="826200" y="4284000"/>
            <a:ext cx="133956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700" spc="-1" strike="noStrike">
                <a:solidFill>
                  <a:srgbClr val="ffffff"/>
                </a:solidFill>
                <a:latin typeface="Arial"/>
                <a:ea typeface="DejaVu Sans"/>
              </a:rPr>
              <a:t>А-123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TextBox 44"/>
          <p:cNvSpPr/>
          <p:nvPr/>
        </p:nvSpPr>
        <p:spPr>
          <a:xfrm>
            <a:off x="6343200" y="5428800"/>
            <a:ext cx="84744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А-123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TextBox 49"/>
          <p:cNvSpPr/>
          <p:nvPr/>
        </p:nvSpPr>
        <p:spPr>
          <a:xfrm>
            <a:off x="6343200" y="5709600"/>
            <a:ext cx="131472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Железная дорога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Прямая соединительная линия 58"/>
          <p:cNvSpPr/>
          <p:nvPr/>
        </p:nvSpPr>
        <p:spPr>
          <a:xfrm>
            <a:off x="5997600" y="5486400"/>
            <a:ext cx="235080" cy="360"/>
          </a:xfrm>
          <a:custGeom>
            <a:avLst/>
            <a:gdLst>
              <a:gd name="textAreaLeft" fmla="*/ 0 w 235080"/>
              <a:gd name="textAreaRight" fmla="*/ 236160 w 235080"/>
              <a:gd name="textAreaTop" fmla="*/ 0 h 360"/>
              <a:gd name="textAreaBottom" fmla="*/ 2880 h 360"/>
            </a:gdLst>
            <a:ahLst/>
            <a:rect l="textAreaLeft" t="textAreaTop" r="textAreaRight" b="textAreaBottom"/>
            <a:pathLst>
              <a:path w="244784" h="1024">
                <a:moveTo>
                  <a:pt x="0" y="0"/>
                </a:moveTo>
                <a:lnTo>
                  <a:pt x="244784" y="0"/>
                </a:lnTo>
              </a:path>
            </a:pathLst>
          </a:custGeom>
          <a:solidFill>
            <a:srgbClr val="729fc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1" name="Прямая соединительная линия 63"/>
          <p:cNvSpPr/>
          <p:nvPr/>
        </p:nvSpPr>
        <p:spPr>
          <a:xfrm>
            <a:off x="5997600" y="5803200"/>
            <a:ext cx="235080" cy="360"/>
          </a:xfrm>
          <a:custGeom>
            <a:avLst/>
            <a:gdLst>
              <a:gd name="textAreaLeft" fmla="*/ 0 w 235080"/>
              <a:gd name="textAreaRight" fmla="*/ 236160 w 235080"/>
              <a:gd name="textAreaTop" fmla="*/ 0 h 360"/>
              <a:gd name="textAreaBottom" fmla="*/ 2880 h 360"/>
            </a:gdLst>
            <a:ahLst/>
            <a:rect l="textAreaLeft" t="textAreaTop" r="textAreaRight" b="textAreaBottom"/>
            <a:pathLst>
              <a:path w="244784" h="1024">
                <a:moveTo>
                  <a:pt x="0" y="0"/>
                </a:moveTo>
                <a:lnTo>
                  <a:pt x="244784" y="0"/>
                </a:lnTo>
              </a:path>
            </a:pathLst>
          </a:custGeom>
          <a:solidFill>
            <a:srgbClr val="729fcf"/>
          </a:solidFill>
          <a:ln w="12600">
            <a:solidFill>
              <a:srgbClr val="4756a0"/>
            </a:solidFill>
            <a:custDash>
              <a:ds d="57000" sp="57000"/>
              <a:ds d="57000" sp="57000"/>
            </a:custDash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2" name="Скругленный прямоугольник 89"/>
          <p:cNvSpPr/>
          <p:nvPr/>
        </p:nvSpPr>
        <p:spPr>
          <a:xfrm>
            <a:off x="7807320" y="634320"/>
            <a:ext cx="1931760" cy="757440"/>
          </a:xfrm>
          <a:prstGeom prst="roundRect">
            <a:avLst>
              <a:gd name="adj" fmla="val 30066"/>
            </a:avLst>
          </a:prstGeom>
          <a:solidFill>
            <a:srgbClr val="fffff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53" name="TextBox 91"/>
          <p:cNvSpPr/>
          <p:nvPr/>
        </p:nvSpPr>
        <p:spPr>
          <a:xfrm>
            <a:off x="7970400" y="734400"/>
            <a:ext cx="96840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автомобильные дороги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TextBox 92"/>
          <p:cNvSpPr/>
          <p:nvPr/>
        </p:nvSpPr>
        <p:spPr>
          <a:xfrm>
            <a:off x="9021600" y="808920"/>
            <a:ext cx="21132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МО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5" name="TextBox 93"/>
          <p:cNvSpPr/>
          <p:nvPr/>
        </p:nvSpPr>
        <p:spPr>
          <a:xfrm>
            <a:off x="9316800" y="808920"/>
            <a:ext cx="12924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НО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TextBox 94"/>
          <p:cNvSpPr/>
          <p:nvPr/>
        </p:nvSpPr>
        <p:spPr>
          <a:xfrm>
            <a:off x="7866000" y="964440"/>
            <a:ext cx="103608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с твёрдым покрытием (</a:t>
            </a:r>
            <a:r>
              <a:rPr b="0" lang="en-US" sz="700" spc="-32" strike="noStrike">
                <a:solidFill>
                  <a:srgbClr val="4756a0"/>
                </a:solidFill>
                <a:latin typeface="Arial"/>
                <a:ea typeface="DejaVu Sans"/>
              </a:rPr>
              <a:t>%)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TextBox 95"/>
          <p:cNvSpPr/>
          <p:nvPr/>
        </p:nvSpPr>
        <p:spPr>
          <a:xfrm>
            <a:off x="7902000" y="1175040"/>
            <a:ext cx="103608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соответствует нормам (</a:t>
            </a:r>
            <a:r>
              <a:rPr b="0" lang="en-US" sz="700" spc="-32" strike="noStrike">
                <a:solidFill>
                  <a:srgbClr val="4756a0"/>
                </a:solidFill>
                <a:latin typeface="Arial"/>
                <a:ea typeface="DejaVu Sans"/>
              </a:rPr>
              <a:t>%)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8" name="TextBox 96"/>
          <p:cNvSpPr/>
          <p:nvPr/>
        </p:nvSpPr>
        <p:spPr>
          <a:xfrm>
            <a:off x="8956800" y="964440"/>
            <a:ext cx="19584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57,9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TextBox 97"/>
          <p:cNvSpPr/>
          <p:nvPr/>
        </p:nvSpPr>
        <p:spPr>
          <a:xfrm>
            <a:off x="8989200" y="1175040"/>
            <a:ext cx="19656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37,1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TextBox 98"/>
          <p:cNvSpPr/>
          <p:nvPr/>
        </p:nvSpPr>
        <p:spPr>
          <a:xfrm>
            <a:off x="9252000" y="964440"/>
            <a:ext cx="19584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50,7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TextBox 99"/>
          <p:cNvSpPr/>
          <p:nvPr/>
        </p:nvSpPr>
        <p:spPr>
          <a:xfrm>
            <a:off x="9216000" y="1175040"/>
            <a:ext cx="19584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700" spc="-32" strike="noStrike">
                <a:solidFill>
                  <a:srgbClr val="4756a0"/>
                </a:solidFill>
                <a:latin typeface="Arial"/>
                <a:ea typeface="DejaVu Sans"/>
              </a:rPr>
              <a:t>44,5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Прямая соединительная линия 101"/>
          <p:cNvSpPr/>
          <p:nvPr/>
        </p:nvSpPr>
        <p:spPr>
          <a:xfrm>
            <a:off x="8928000" y="832320"/>
            <a:ext cx="360" cy="468000"/>
          </a:xfrm>
          <a:custGeom>
            <a:avLst/>
            <a:gdLst>
              <a:gd name="textAreaLeft" fmla="*/ 0 w 360"/>
              <a:gd name="textAreaRight" fmla="*/ 2880 w 360"/>
              <a:gd name="textAreaTop" fmla="*/ 0 h 468000"/>
              <a:gd name="textAreaBottom" fmla="*/ 469080 h 468000"/>
            </a:gdLst>
            <a:ahLst/>
            <a:rect l="textAreaLeft" t="textAreaTop" r="textAreaRight" b="textAreaBottom"/>
            <a:pathLst>
              <a:path w="1024" h="477689">
                <a:moveTo>
                  <a:pt x="0" y="0"/>
                </a:moveTo>
                <a:lnTo>
                  <a:pt x="0" y="477690"/>
                </a:lnTo>
              </a:path>
            </a:pathLst>
          </a:custGeom>
          <a:solidFill>
            <a:srgbClr val="729fcf"/>
          </a:solidFill>
          <a:ln w="648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363" name="Рисунок 83" descr=""/>
          <p:cNvPicPr/>
          <p:nvPr/>
        </p:nvPicPr>
        <p:blipFill>
          <a:blip r:embed="rId5"/>
          <a:stretch/>
        </p:blipFill>
        <p:spPr>
          <a:xfrm>
            <a:off x="7329600" y="3214440"/>
            <a:ext cx="169920" cy="169920"/>
          </a:xfrm>
          <a:prstGeom prst="rect">
            <a:avLst/>
          </a:prstGeom>
          <a:ln w="0">
            <a:noFill/>
          </a:ln>
        </p:spPr>
      </p:pic>
      <p:sp>
        <p:nvSpPr>
          <p:cNvPr id="364" name="TextBox 4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TextBox 6"/>
          <p:cNvSpPr/>
          <p:nvPr/>
        </p:nvSpPr>
        <p:spPr>
          <a:xfrm>
            <a:off x="262080" y="578160"/>
            <a:ext cx="91306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ОБЩАЯ ХАРАКТЕРИСТИКА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ВЕЛИКОУСТЮГСКИЙ МУНИЦИПАЛЬНЫЙ ОКРУГ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66" name="" descr=""/>
          <p:cNvPicPr/>
          <p:nvPr/>
        </p:nvPicPr>
        <p:blipFill>
          <a:blip r:embed="rId6"/>
          <a:stretch/>
        </p:blipFill>
        <p:spPr>
          <a:xfrm>
            <a:off x="5793840" y="1829160"/>
            <a:ext cx="3917160" cy="30218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Скругленный прямоугольник 1"/>
          <p:cNvSpPr/>
          <p:nvPr/>
        </p:nvSpPr>
        <p:spPr>
          <a:xfrm>
            <a:off x="627120" y="163800"/>
            <a:ext cx="226296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социально-экономические показатели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Скругленный прямоугольник 4"/>
          <p:cNvSpPr/>
          <p:nvPr/>
        </p:nvSpPr>
        <p:spPr>
          <a:xfrm>
            <a:off x="627120" y="1401480"/>
            <a:ext cx="6013080" cy="4893480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69" name="Скругленный прямоугольник 9"/>
          <p:cNvSpPr/>
          <p:nvPr/>
        </p:nvSpPr>
        <p:spPr>
          <a:xfrm>
            <a:off x="6818400" y="1401480"/>
            <a:ext cx="2958120" cy="765360"/>
          </a:xfrm>
          <a:prstGeom prst="roundRect">
            <a:avLst>
              <a:gd name="adj" fmla="val 331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СТРУКТУРА ОТГРУЖЕННОЙ </a:t>
            </a:r>
            <a:r>
              <a:rPr b="1" lang="en-US" sz="1100" spc="-1" strike="noStrike">
                <a:solidFill>
                  <a:srgbClr val="ffffff"/>
                </a:solidFill>
                <a:latin typeface="Arial"/>
                <a:ea typeface="DejaVu Sans"/>
              </a:rPr>
              <a:t>   </a:t>
            </a: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ПРОДУКЦИИ ПО ВИДАМ ЭКОНОМИЧЕСКОЙ ДЕЯТЕЛЬНОСТИ </a:t>
            </a:r>
            <a:r>
              <a:rPr b="1" lang="en-US" sz="1100" spc="-1" strike="noStrike">
                <a:solidFill>
                  <a:srgbClr val="ffffff"/>
                </a:solidFill>
                <a:latin typeface="Arial"/>
                <a:ea typeface="DejaVu Sans"/>
              </a:rPr>
              <a:t>         </a:t>
            </a: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В 2023 ГОДУ (млрд. руб.)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0" name="Скругленный прямоугольник 10"/>
          <p:cNvSpPr/>
          <p:nvPr/>
        </p:nvSpPr>
        <p:spPr>
          <a:xfrm>
            <a:off x="6840000" y="2520000"/>
            <a:ext cx="2691000" cy="3231000"/>
          </a:xfrm>
          <a:prstGeom prst="roundRect">
            <a:avLst>
              <a:gd name="adj" fmla="val 8720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1" name="Прямая соединительная линия 73"/>
          <p:cNvSpPr/>
          <p:nvPr/>
        </p:nvSpPr>
        <p:spPr>
          <a:xfrm>
            <a:off x="906840" y="6001200"/>
            <a:ext cx="261000" cy="360"/>
          </a:xfrm>
          <a:custGeom>
            <a:avLst/>
            <a:gdLst>
              <a:gd name="textAreaLeft" fmla="*/ 0 w 261000"/>
              <a:gd name="textAreaRight" fmla="*/ 262080 w 261000"/>
              <a:gd name="textAreaTop" fmla="*/ 0 h 360"/>
              <a:gd name="textAreaBottom" fmla="*/ 2880 h 360"/>
            </a:gdLst>
            <a:ahLst/>
            <a:rect l="textAreaLeft" t="textAreaTop" r="textAreaRight" b="textAreaBottom"/>
            <a:pathLst>
              <a:path w="270702" h="1024">
                <a:moveTo>
                  <a:pt x="0" y="0"/>
                </a:moveTo>
                <a:lnTo>
                  <a:pt x="270703" y="0"/>
                </a:lnTo>
              </a:path>
            </a:pathLst>
          </a:custGeom>
          <a:solidFill>
            <a:srgbClr val="729fcf"/>
          </a:solidFill>
          <a:ln w="12600">
            <a:solidFill>
              <a:srgbClr val="a6a6a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2" name="TextBox 78"/>
          <p:cNvSpPr/>
          <p:nvPr/>
        </p:nvSpPr>
        <p:spPr>
          <a:xfrm>
            <a:off x="1294200" y="5940000"/>
            <a:ext cx="25380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2021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3" name="Прямая соединительная линия 80"/>
          <p:cNvSpPr/>
          <p:nvPr/>
        </p:nvSpPr>
        <p:spPr>
          <a:xfrm>
            <a:off x="1736280" y="6001200"/>
            <a:ext cx="261000" cy="360"/>
          </a:xfrm>
          <a:custGeom>
            <a:avLst/>
            <a:gdLst>
              <a:gd name="textAreaLeft" fmla="*/ 0 w 261000"/>
              <a:gd name="textAreaRight" fmla="*/ 262080 w 261000"/>
              <a:gd name="textAreaTop" fmla="*/ 0 h 360"/>
              <a:gd name="textAreaBottom" fmla="*/ 2880 h 360"/>
            </a:gdLst>
            <a:ahLst/>
            <a:rect l="textAreaLeft" t="textAreaTop" r="textAreaRight" b="textAreaBottom"/>
            <a:pathLst>
              <a:path w="270702" h="1024">
                <a:moveTo>
                  <a:pt x="0" y="0"/>
                </a:moveTo>
                <a:lnTo>
                  <a:pt x="270703" y="0"/>
                </a:lnTo>
              </a:path>
            </a:pathLst>
          </a:custGeom>
          <a:solidFill>
            <a:srgbClr val="729fcf"/>
          </a:solidFill>
          <a:ln w="12600">
            <a:solidFill>
              <a:srgbClr val="b1c1e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4" name="TextBox 90"/>
          <p:cNvSpPr/>
          <p:nvPr/>
        </p:nvSpPr>
        <p:spPr>
          <a:xfrm>
            <a:off x="2123280" y="5940000"/>
            <a:ext cx="25380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en-US" sz="800" spc="-1" strike="noStrike">
                <a:solidFill>
                  <a:srgbClr val="000000"/>
                </a:solidFill>
                <a:latin typeface="Arial"/>
                <a:ea typeface="DejaVu Sans"/>
              </a:rPr>
              <a:t>2022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Прямая соединительная линия 100"/>
          <p:cNvSpPr/>
          <p:nvPr/>
        </p:nvSpPr>
        <p:spPr>
          <a:xfrm>
            <a:off x="2565360" y="6001200"/>
            <a:ext cx="261000" cy="360"/>
          </a:xfrm>
          <a:custGeom>
            <a:avLst/>
            <a:gdLst>
              <a:gd name="textAreaLeft" fmla="*/ 0 w 261000"/>
              <a:gd name="textAreaRight" fmla="*/ 262080 w 261000"/>
              <a:gd name="textAreaTop" fmla="*/ 0 h 360"/>
              <a:gd name="textAreaBottom" fmla="*/ 2880 h 360"/>
            </a:gdLst>
            <a:ahLst/>
            <a:rect l="textAreaLeft" t="textAreaTop" r="textAreaRight" b="textAreaBottom"/>
            <a:pathLst>
              <a:path w="270702" h="1024">
                <a:moveTo>
                  <a:pt x="0" y="0"/>
                </a:moveTo>
                <a:lnTo>
                  <a:pt x="270703" y="0"/>
                </a:lnTo>
              </a:path>
            </a:pathLst>
          </a:custGeom>
          <a:solidFill>
            <a:srgbClr val="729fc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-44640" bIns="-4464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6" name="TextBox 111"/>
          <p:cNvSpPr/>
          <p:nvPr/>
        </p:nvSpPr>
        <p:spPr>
          <a:xfrm>
            <a:off x="2952720" y="5940000"/>
            <a:ext cx="773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НО* 2023 год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7" name="Правильный пятиугольник 112"/>
          <p:cNvSpPr/>
          <p:nvPr/>
        </p:nvSpPr>
        <p:spPr>
          <a:xfrm>
            <a:off x="2364840" y="2422440"/>
            <a:ext cx="2730600" cy="259992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bfbfb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8" name="Правильный пятиугольник 113"/>
          <p:cNvSpPr/>
          <p:nvPr/>
        </p:nvSpPr>
        <p:spPr>
          <a:xfrm>
            <a:off x="2730600" y="2770920"/>
            <a:ext cx="1998720" cy="1903320"/>
          </a:xfrm>
          <a:prstGeom prst="pentagon">
            <a:avLst>
              <a:gd name="hf" fmla="val 105146"/>
              <a:gd name="vf" fmla="val 110557"/>
            </a:avLst>
          </a:prstGeom>
          <a:solidFill>
            <a:srgbClr val="fffff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79" name="Прямая соединительная линия 115"/>
          <p:cNvSpPr/>
          <p:nvPr/>
        </p:nvSpPr>
        <p:spPr>
          <a:xfrm>
            <a:off x="3736800" y="2422440"/>
            <a:ext cx="360" cy="2600280"/>
          </a:xfrm>
          <a:custGeom>
            <a:avLst/>
            <a:gdLst>
              <a:gd name="textAreaLeft" fmla="*/ 0 w 360"/>
              <a:gd name="textAreaRight" fmla="*/ 2880 w 360"/>
              <a:gd name="textAreaTop" fmla="*/ 0 h 2600280"/>
              <a:gd name="textAreaBottom" fmla="*/ 2601360 h 2600280"/>
            </a:gdLst>
            <a:ahLst/>
            <a:rect l="textAreaLeft" t="textAreaTop" r="textAreaRight" b="textAreaBottom"/>
            <a:pathLst>
              <a:path w="1024" h="2609835">
                <a:moveTo>
                  <a:pt x="0" y="0"/>
                </a:moveTo>
                <a:lnTo>
                  <a:pt x="0" y="2609836"/>
                </a:lnTo>
              </a:path>
            </a:pathLst>
          </a:custGeom>
          <a:solidFill>
            <a:srgbClr val="729fcf"/>
          </a:solidFill>
          <a:ln w="6480">
            <a:solidFill>
              <a:srgbClr val="f1f1f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80" name="Прямая соединительная линия 116"/>
          <p:cNvSpPr/>
          <p:nvPr/>
        </p:nvSpPr>
        <p:spPr>
          <a:xfrm>
            <a:off x="2655000" y="3124800"/>
            <a:ext cx="2077920" cy="1195560"/>
          </a:xfrm>
          <a:custGeom>
            <a:avLst/>
            <a:gdLst>
              <a:gd name="textAreaLeft" fmla="*/ 0 w 2077920"/>
              <a:gd name="textAreaRight" fmla="*/ 2087640 w 2077920"/>
              <a:gd name="textAreaTop" fmla="*/ 0 h 1195560"/>
              <a:gd name="textAreaBottom" fmla="*/ 1205280 h 1195560"/>
            </a:gdLst>
            <a:ahLst/>
            <a:rect l="textAreaLeft" t="textAreaTop" r="textAreaRight" b="textAreaBottom"/>
            <a:pathLst>
              <a:path w="2087508" h="1205204">
                <a:moveTo>
                  <a:pt x="2087509" y="0"/>
                </a:moveTo>
                <a:lnTo>
                  <a:pt x="0" y="1205204"/>
                </a:lnTo>
              </a:path>
            </a:pathLst>
          </a:custGeom>
          <a:solidFill>
            <a:srgbClr val="729fcf"/>
          </a:solidFill>
          <a:ln w="6480">
            <a:solidFill>
              <a:srgbClr val="f1f1f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81" name="Прямая соединительная линия 119"/>
          <p:cNvSpPr/>
          <p:nvPr/>
        </p:nvSpPr>
        <p:spPr>
          <a:xfrm>
            <a:off x="2727360" y="3124800"/>
            <a:ext cx="2077920" cy="1195560"/>
          </a:xfrm>
          <a:custGeom>
            <a:avLst/>
            <a:gdLst>
              <a:gd name="textAreaLeft" fmla="*/ 0 w 2077920"/>
              <a:gd name="textAreaRight" fmla="*/ 2087640 w 2077920"/>
              <a:gd name="textAreaTop" fmla="*/ 0 h 1195560"/>
              <a:gd name="textAreaBottom" fmla="*/ 1205280 h 1195560"/>
            </a:gdLst>
            <a:ahLst/>
            <a:rect l="textAreaLeft" t="textAreaTop" r="textAreaRight" b="textAreaBottom"/>
            <a:pathLst>
              <a:path w="2087508" h="1205204">
                <a:moveTo>
                  <a:pt x="0" y="0"/>
                </a:moveTo>
                <a:lnTo>
                  <a:pt x="2087508" y="1205204"/>
                </a:lnTo>
              </a:path>
            </a:pathLst>
          </a:custGeom>
          <a:solidFill>
            <a:srgbClr val="729fcf"/>
          </a:solidFill>
          <a:ln w="6480">
            <a:solidFill>
              <a:srgbClr val="f1f1f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82" name="Овал 121"/>
          <p:cNvSpPr/>
          <p:nvPr/>
        </p:nvSpPr>
        <p:spPr>
          <a:xfrm>
            <a:off x="3708000" y="3672000"/>
            <a:ext cx="52560" cy="52560"/>
          </a:xfrm>
          <a:prstGeom prst="ellipse">
            <a:avLst/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17280" bIns="1728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383" name="TextBox 122"/>
          <p:cNvSpPr/>
          <p:nvPr/>
        </p:nvSpPr>
        <p:spPr>
          <a:xfrm>
            <a:off x="3193560" y="1674720"/>
            <a:ext cx="111312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объем инвестиций 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в основной капитал </a:t>
            </a: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млн. руб.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4" name="Скругленный прямоугольник 124"/>
          <p:cNvSpPr/>
          <p:nvPr/>
        </p:nvSpPr>
        <p:spPr>
          <a:xfrm>
            <a:off x="3183120" y="213768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4200,2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Скругленный прямоугольник 125"/>
          <p:cNvSpPr/>
          <p:nvPr/>
        </p:nvSpPr>
        <p:spPr>
          <a:xfrm>
            <a:off x="3984480" y="2128320"/>
            <a:ext cx="36216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  </a:t>
            </a: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1395,9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Скругленный прямоугольник 126"/>
          <p:cNvSpPr/>
          <p:nvPr/>
        </p:nvSpPr>
        <p:spPr>
          <a:xfrm>
            <a:off x="3591000" y="213336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5416,7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TextBox 131"/>
          <p:cNvSpPr/>
          <p:nvPr/>
        </p:nvSpPr>
        <p:spPr>
          <a:xfrm>
            <a:off x="5270400" y="3015720"/>
            <a:ext cx="1110240" cy="23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отгрузка продукции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млрд руб.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8" name="Скругленный прямоугольник 132"/>
          <p:cNvSpPr/>
          <p:nvPr/>
        </p:nvSpPr>
        <p:spPr>
          <a:xfrm>
            <a:off x="5270400" y="334476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7,898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Скругленный прямоугольник 133"/>
          <p:cNvSpPr/>
          <p:nvPr/>
        </p:nvSpPr>
        <p:spPr>
          <a:xfrm>
            <a:off x="6066000" y="333972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5,577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Скругленный прямоугольник 134"/>
          <p:cNvSpPr/>
          <p:nvPr/>
        </p:nvSpPr>
        <p:spPr>
          <a:xfrm>
            <a:off x="5666400" y="334476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5,701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TextBox 135"/>
          <p:cNvSpPr/>
          <p:nvPr/>
        </p:nvSpPr>
        <p:spPr>
          <a:xfrm>
            <a:off x="4863600" y="4586400"/>
            <a:ext cx="155412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21" strike="noStrike">
                <a:solidFill>
                  <a:srgbClr val="518cd4"/>
                </a:solidFill>
                <a:latin typeface="Arial"/>
                <a:ea typeface="DejaVu Sans"/>
              </a:rPr>
              <a:t>общий фонд оплаты труда       по полному </a:t>
            </a:r>
            <a:r>
              <a:rPr b="1" lang="ru-RU" sz="800" spc="-18" strike="noStrike">
                <a:solidFill>
                  <a:srgbClr val="518cd4"/>
                </a:solidFill>
                <a:latin typeface="Arial"/>
                <a:ea typeface="DejaVu Sans"/>
              </a:rPr>
              <a:t>кругу организаций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518cd4"/>
                </a:solidFill>
                <a:latin typeface="Arial"/>
                <a:ea typeface="DejaVu Sans"/>
              </a:rPr>
              <a:t>млрд руб.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2" name="Скругленный прямоугольник 136"/>
          <p:cNvSpPr/>
          <p:nvPr/>
        </p:nvSpPr>
        <p:spPr>
          <a:xfrm>
            <a:off x="4863600" y="504000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5,3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Скругленный прямоугольник 137"/>
          <p:cNvSpPr/>
          <p:nvPr/>
        </p:nvSpPr>
        <p:spPr>
          <a:xfrm>
            <a:off x="5659200" y="503640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6,4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Скругленный прямоугольник 138"/>
          <p:cNvSpPr/>
          <p:nvPr/>
        </p:nvSpPr>
        <p:spPr>
          <a:xfrm>
            <a:off x="5259600" y="504000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5,8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TextBox 139"/>
          <p:cNvSpPr/>
          <p:nvPr/>
        </p:nvSpPr>
        <p:spPr>
          <a:xfrm>
            <a:off x="1049040" y="3034800"/>
            <a:ext cx="978120" cy="355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21" strike="noStrike">
                <a:solidFill>
                  <a:srgbClr val="4756a0"/>
                </a:solidFill>
                <a:latin typeface="Arial"/>
                <a:ea typeface="DejaVu Sans"/>
              </a:rPr>
              <a:t>объём розничного товарооборота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млрд руб.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Скругленный прямоугольник 140"/>
          <p:cNvSpPr/>
          <p:nvPr/>
        </p:nvSpPr>
        <p:spPr>
          <a:xfrm>
            <a:off x="797040" y="363240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10,1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Скругленный прямоугольник 141"/>
          <p:cNvSpPr/>
          <p:nvPr/>
        </p:nvSpPr>
        <p:spPr>
          <a:xfrm>
            <a:off x="1703520" y="362880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4,9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Скругленный прямоугольник 142"/>
          <p:cNvSpPr/>
          <p:nvPr/>
        </p:nvSpPr>
        <p:spPr>
          <a:xfrm>
            <a:off x="1266840" y="3632400"/>
            <a:ext cx="312120" cy="16992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3,9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TextBox 147"/>
          <p:cNvSpPr/>
          <p:nvPr/>
        </p:nvSpPr>
        <p:spPr>
          <a:xfrm>
            <a:off x="3448080" y="5140800"/>
            <a:ext cx="978120" cy="234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21" strike="noStrike">
                <a:solidFill>
                  <a:srgbClr val="4756a0"/>
                </a:solidFill>
                <a:latin typeface="Arial"/>
                <a:ea typeface="DejaVu Sans"/>
              </a:rPr>
              <a:t>средняя з/п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руб.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Скругленный прямоугольник 148"/>
          <p:cNvSpPr/>
          <p:nvPr/>
        </p:nvSpPr>
        <p:spPr>
          <a:xfrm>
            <a:off x="3091680" y="5479200"/>
            <a:ext cx="400680" cy="169920"/>
          </a:xfrm>
          <a:prstGeom prst="roundRect">
            <a:avLst>
              <a:gd name="adj" fmla="val 50000"/>
            </a:avLst>
          </a:prstGeom>
          <a:solidFill>
            <a:srgbClr val="a6a6a6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38298,0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Шестиугольник 160"/>
          <p:cNvSpPr/>
          <p:nvPr/>
        </p:nvSpPr>
        <p:spPr>
          <a:xfrm rot="1800000">
            <a:off x="2918880" y="3080160"/>
            <a:ext cx="1365840" cy="1422360"/>
          </a:xfrm>
          <a:custGeom>
            <a:avLst/>
            <a:gdLst>
              <a:gd name="textAreaLeft" fmla="*/ 0 w 1365840"/>
              <a:gd name="textAreaRight" fmla="*/ 1375560 w 1365840"/>
              <a:gd name="textAreaTop" fmla="*/ 0 h 1422360"/>
              <a:gd name="textAreaBottom" fmla="*/ 1432080 h 1422360"/>
            </a:gdLst>
            <a:ahLst/>
            <a:rect l="textAreaLeft" t="textAreaTop" r="textAreaRight" b="textAreaBottom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 w="12600">
            <a:solidFill>
              <a:srgbClr val="a6a6a6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02" name="Шестиугольник 160"/>
          <p:cNvSpPr/>
          <p:nvPr/>
        </p:nvSpPr>
        <p:spPr>
          <a:xfrm rot="1800000">
            <a:off x="2630520" y="2926440"/>
            <a:ext cx="1815480" cy="1338120"/>
          </a:xfrm>
          <a:custGeom>
            <a:avLst/>
            <a:gdLst>
              <a:gd name="textAreaLeft" fmla="*/ 0 w 1815480"/>
              <a:gd name="textAreaRight" fmla="*/ 1825200 w 1815480"/>
              <a:gd name="textAreaTop" fmla="*/ 0 h 1338120"/>
              <a:gd name="textAreaBottom" fmla="*/ 1347840 h 1338120"/>
            </a:gdLst>
            <a:ahLst/>
            <a:rect l="textAreaLeft" t="textAreaTop" r="textAreaRight" b="textAreaBottom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 w="12600">
            <a:solidFill>
              <a:srgbClr val="b1c1e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03" name="Шестиугольник 160"/>
          <p:cNvSpPr/>
          <p:nvPr/>
        </p:nvSpPr>
        <p:spPr>
          <a:xfrm rot="1800000">
            <a:off x="2773440" y="2647800"/>
            <a:ext cx="1812600" cy="1763280"/>
          </a:xfrm>
          <a:custGeom>
            <a:avLst/>
            <a:gdLst>
              <a:gd name="textAreaLeft" fmla="*/ 0 w 1812600"/>
              <a:gd name="textAreaRight" fmla="*/ 1822320 w 1812600"/>
              <a:gd name="textAreaTop" fmla="*/ 0 h 1763280"/>
              <a:gd name="textAreaBottom" fmla="*/ 1773000 h 1763280"/>
            </a:gdLst>
            <a:ahLst/>
            <a:rect l="textAreaLeft" t="textAreaTop" r="textAreaRight" b="textAreaBottom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04" name="TextBox 5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TextBox 7"/>
          <p:cNvSpPr/>
          <p:nvPr/>
        </p:nvSpPr>
        <p:spPr>
          <a:xfrm>
            <a:off x="627120" y="550080"/>
            <a:ext cx="8842680" cy="722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СОЦИАЛЬНО-ЭКОНОМИЧЕСКИЕ ПОКАЗАТЕЛИ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ВЕЛИКОУСТЮГСКИЙ МУНИЦИПАЛЬНЫЙ ОКРУГ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06" name="Object_ch1"/>
          <p:cNvGraphicFramePr/>
          <p:nvPr/>
        </p:nvGraphicFramePr>
        <p:xfrm>
          <a:off x="6721200" y="2425320"/>
          <a:ext cx="3061800" cy="3433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07" name="Скругленный прямоугольник 49"/>
          <p:cNvSpPr/>
          <p:nvPr/>
        </p:nvSpPr>
        <p:spPr>
          <a:xfrm>
            <a:off x="3600000" y="5472000"/>
            <a:ext cx="447840" cy="16992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43247,9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Скругленный прямоугольник 51"/>
          <p:cNvSpPr/>
          <p:nvPr/>
        </p:nvSpPr>
        <p:spPr>
          <a:xfrm>
            <a:off x="4140000" y="5472720"/>
            <a:ext cx="36216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 </a:t>
            </a: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47751,7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Скругленный прямоугольник 73"/>
          <p:cNvSpPr/>
          <p:nvPr/>
        </p:nvSpPr>
        <p:spPr>
          <a:xfrm>
            <a:off x="7624800" y="3931200"/>
            <a:ext cx="2149920" cy="236592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0" name="TextBox 75"/>
          <p:cNvSpPr/>
          <p:nvPr/>
        </p:nvSpPr>
        <p:spPr>
          <a:xfrm>
            <a:off x="7826400" y="4849200"/>
            <a:ext cx="160740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безработные граждане*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Скругленный прямоугольник 76"/>
          <p:cNvSpPr/>
          <p:nvPr/>
        </p:nvSpPr>
        <p:spPr>
          <a:xfrm>
            <a:off x="7822800" y="5644800"/>
            <a:ext cx="50976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382 чел.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2" name="Скругленный прямоугольник 47"/>
          <p:cNvSpPr/>
          <p:nvPr/>
        </p:nvSpPr>
        <p:spPr>
          <a:xfrm>
            <a:off x="5295600" y="1847880"/>
            <a:ext cx="4479480" cy="1918080"/>
          </a:xfrm>
          <a:prstGeom prst="roundRect">
            <a:avLst>
              <a:gd name="adj" fmla="val 1231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3" name="Скругленный прямоугольник 10"/>
          <p:cNvSpPr/>
          <p:nvPr/>
        </p:nvSpPr>
        <p:spPr>
          <a:xfrm>
            <a:off x="5295600" y="1400400"/>
            <a:ext cx="4479480" cy="819000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4" name="Скругленный прямоугольник 13"/>
          <p:cNvSpPr/>
          <p:nvPr/>
        </p:nvSpPr>
        <p:spPr>
          <a:xfrm>
            <a:off x="5295600" y="3931200"/>
            <a:ext cx="2149920" cy="2365920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15" name="Скругленный прямоугольник 15"/>
          <p:cNvSpPr/>
          <p:nvPr/>
        </p:nvSpPr>
        <p:spPr>
          <a:xfrm>
            <a:off x="627120" y="1400400"/>
            <a:ext cx="4486680" cy="2365920"/>
          </a:xfrm>
          <a:prstGeom prst="roundRect">
            <a:avLst>
              <a:gd name="adj" fmla="val 10961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8b"/>
                </a:solidFill>
                <a:latin typeface="Times New Roman"/>
                <a:ea typeface="DejaVu Sans"/>
              </a:rPr>
              <a:t>2021 год - 43320 руб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300" spc="-1" strike="noStrike">
                <a:solidFill>
                  <a:srgbClr val="00008b"/>
                </a:solidFill>
                <a:latin typeface="Times New Roman"/>
                <a:ea typeface="DejaVu Sans"/>
              </a:rPr>
              <a:t>2023 год - 51900 руб. </a:t>
            </a:r>
            <a:endParaRPr b="0" lang="ru-RU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6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ЗАНЯТОСТЬ И ДОХОДЫ НАСЕЛЕНИЯ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7" name="Скругленный прямоугольник 1"/>
          <p:cNvSpPr/>
          <p:nvPr/>
        </p:nvSpPr>
        <p:spPr>
          <a:xfrm>
            <a:off x="627120" y="163800"/>
            <a:ext cx="187740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занятость и доходы населения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TextBox 11"/>
          <p:cNvSpPr/>
          <p:nvPr/>
        </p:nvSpPr>
        <p:spPr>
          <a:xfrm>
            <a:off x="627120" y="1678320"/>
            <a:ext cx="445788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00008b"/>
                </a:solidFill>
                <a:latin typeface="Arial"/>
                <a:ea typeface="DejaVu Sans"/>
              </a:rPr>
              <a:t>СРЕДНЕМЕСЯЧНАЯ ЗАРАБОТНАЯ ПЛАТА РАБОТНИКОВ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9" name="PlaceHolder 1"/>
          <p:cNvSpPr>
            <a:spLocks noGrp="1"/>
          </p:cNvSpPr>
          <p:nvPr>
            <p:ph type="sldNum" idx="3"/>
          </p:nvPr>
        </p:nvSpPr>
        <p:spPr>
          <a:xfrm>
            <a:off x="8992800" y="6436800"/>
            <a:ext cx="717480" cy="327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20" name="Скругленный прямоугольник 6"/>
          <p:cNvSpPr/>
          <p:nvPr/>
        </p:nvSpPr>
        <p:spPr>
          <a:xfrm>
            <a:off x="627120" y="3931200"/>
            <a:ext cx="4486680" cy="2365920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21" name="TextBox 22"/>
          <p:cNvSpPr/>
          <p:nvPr/>
        </p:nvSpPr>
        <p:spPr>
          <a:xfrm>
            <a:off x="627120" y="4136400"/>
            <a:ext cx="4461480" cy="325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СРЕДНЕМЕСЯЧНАЯ ЗАРАБОТНАЯ ПЛАТА РАБОТНИКОВ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ПО ОТРАСЛЯМ В 2023 ГОДУ, руб.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TextBox 25"/>
          <p:cNvSpPr/>
          <p:nvPr/>
        </p:nvSpPr>
        <p:spPr>
          <a:xfrm>
            <a:off x="4240800" y="2035080"/>
            <a:ext cx="749160" cy="9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темп роста</a:t>
            </a:r>
            <a:r>
              <a:rPr b="1" lang="en-US" sz="700" spc="-1" strike="noStrike">
                <a:solidFill>
                  <a:srgbClr val="4756a0"/>
                </a:solidFill>
                <a:latin typeface="Arial"/>
                <a:ea typeface="DejaVu Sans"/>
              </a:rPr>
              <a:t>*%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Прямая соединительная линия 27"/>
          <p:cNvSpPr/>
          <p:nvPr/>
        </p:nvSpPr>
        <p:spPr>
          <a:xfrm>
            <a:off x="4136400" y="2034720"/>
            <a:ext cx="360" cy="1488240"/>
          </a:xfrm>
          <a:custGeom>
            <a:avLst/>
            <a:gdLst>
              <a:gd name="textAreaLeft" fmla="*/ 0 w 360"/>
              <a:gd name="textAreaRight" fmla="*/ 2880 w 360"/>
              <a:gd name="textAreaTop" fmla="*/ 0 h 1488240"/>
              <a:gd name="textAreaBottom" fmla="*/ 1489320 h 1488240"/>
            </a:gdLst>
            <a:ahLst/>
            <a:rect l="textAreaLeft" t="textAreaTop" r="textAreaRight" b="textAreaBottom"/>
            <a:pathLst>
              <a:path w="1024" h="1497865">
                <a:moveTo>
                  <a:pt x="0" y="0"/>
                </a:moveTo>
                <a:lnTo>
                  <a:pt x="0" y="1497866"/>
                </a:lnTo>
              </a:path>
            </a:pathLst>
          </a:custGeom>
          <a:solidFill>
            <a:srgbClr val="729fcf"/>
          </a:solidFill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24" name="Скругленный прямоугольник 33"/>
          <p:cNvSpPr/>
          <p:nvPr/>
        </p:nvSpPr>
        <p:spPr>
          <a:xfrm>
            <a:off x="4240800" y="2443680"/>
            <a:ext cx="50976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ru-RU" sz="11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  </a:t>
            </a:r>
            <a:r>
              <a:rPr b="0" lang="ru-RU" sz="1100" spc="-1" strike="noStrike">
                <a:solidFill>
                  <a:srgbClr val="ffffff"/>
                </a:solidFill>
                <a:latin typeface="Times New Roman"/>
                <a:ea typeface="DejaVu Sans"/>
              </a:rPr>
              <a:t>20 %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25" name="Object_ce9"/>
          <p:cNvGraphicFramePr/>
          <p:nvPr/>
        </p:nvGraphicFramePr>
        <p:xfrm>
          <a:off x="5288400" y="1400400"/>
          <a:ext cx="4496040" cy="2374920"/>
        </p:xfrm>
        <a:graphic>
          <a:graphicData uri="http://schemas.openxmlformats.org/drawingml/2006/table">
            <a:tbl>
              <a:tblPr/>
              <a:tblGrid>
                <a:gridCol w="1750320"/>
                <a:gridCol w="498240"/>
                <a:gridCol w="1124280"/>
                <a:gridCol w="1123560"/>
              </a:tblGrid>
              <a:tr h="337680"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ПОКАЗАТЕЛИ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ЕД. ИЗМ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2022 ГОД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600" spc="-1" strike="noStrike">
                          <a:solidFill>
                            <a:srgbClr val="ffffff"/>
                          </a:solidFill>
                          <a:latin typeface="Arial"/>
                        </a:rPr>
                        <a:t>2023 ГОД</a:t>
                      </a:r>
                      <a:endParaRPr b="0" lang="ru-RU" sz="6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3816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  <a:tr h="40752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среднемесячная заработная плата одного работающего  по полному кругу предприятий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руб.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43 247,9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47751,7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07520"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07520">
                <a:tc>
                  <a:txBody>
                    <a:bodyPr lIns="90000" rIns="90000" anchor="t">
                      <a:noAutofit/>
                    </a:bodyPr>
                    <a:p>
                      <a:pPr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среднемесячная заработная плата по (Вологодской  области)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руб.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56 313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</a:pPr>
                      <a:r>
                        <a:rPr b="1" lang="ru-RU" sz="700" spc="-1" strike="noStrike">
                          <a:solidFill>
                            <a:srgbClr val="000000"/>
                          </a:solidFill>
                          <a:latin typeface="Arial"/>
                        </a:rPr>
                        <a:t>63 206</a:t>
                      </a:r>
                      <a:endParaRPr b="0" lang="ru-RU" sz="7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07520"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solidFill>
                      <a:srgbClr val="f1f1f1"/>
                    </a:solidFill>
                  </a:tcPr>
                </a:tc>
              </a:tr>
              <a:tr h="407160"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 lIns="90000" rIns="90000" anchor="t">
                      <a:noAutofit/>
                    </a:bodyPr>
                    <a:p>
                      <a:endParaRPr b="0" lang="ru-RU" sz="1800" spc="-1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anchor="t" marL="90000" marR="90000">
                    <a:lnL w="12240">
                      <a:solidFill>
                        <a:srgbClr val="ffffff"/>
                      </a:solidFill>
                      <a:prstDash val="solid"/>
                    </a:lnL>
                    <a:lnR w="12240">
                      <a:solidFill>
                        <a:srgbClr val="ffffff"/>
                      </a:solidFill>
                      <a:prstDash val="solid"/>
                    </a:lnR>
                    <a:lnT w="12240">
                      <a:solidFill>
                        <a:srgbClr val="ffffff"/>
                      </a:solidFill>
                      <a:prstDash val="solid"/>
                    </a:lnT>
                    <a:lnB w="12240">
                      <a:solidFill>
                        <a:srgbClr val="ffffff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26" name="TextBox 60"/>
          <p:cNvSpPr/>
          <p:nvPr/>
        </p:nvSpPr>
        <p:spPr>
          <a:xfrm>
            <a:off x="5317200" y="3805200"/>
            <a:ext cx="4267080" cy="8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i="1" lang="en-US" sz="600" spc="-1" strike="noStrike">
                <a:solidFill>
                  <a:srgbClr val="a6a6a6"/>
                </a:solidFill>
                <a:latin typeface="Arial"/>
                <a:ea typeface="DejaVu Sans"/>
              </a:rPr>
              <a:t>*</a:t>
            </a: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темп роста указан в процентах к предыдущему году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TextBox 66"/>
          <p:cNvSpPr/>
          <p:nvPr/>
        </p:nvSpPr>
        <p:spPr>
          <a:xfrm>
            <a:off x="5497200" y="4345200"/>
            <a:ext cx="243936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4756a0"/>
                </a:solidFill>
                <a:latin typeface="Arial"/>
                <a:ea typeface="DejaVu Sans"/>
              </a:rPr>
              <a:t>1,2%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TextBox 67"/>
          <p:cNvSpPr/>
          <p:nvPr/>
        </p:nvSpPr>
        <p:spPr>
          <a:xfrm>
            <a:off x="5497200" y="4849200"/>
            <a:ext cx="1607400" cy="325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регистрируемая безработица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Скругленный прямоугольник 68"/>
          <p:cNvSpPr/>
          <p:nvPr/>
        </p:nvSpPr>
        <p:spPr>
          <a:xfrm>
            <a:off x="5497200" y="5644800"/>
            <a:ext cx="509760" cy="16992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600" spc="-1" strike="noStrike">
                <a:solidFill>
                  <a:srgbClr val="ffffff"/>
                </a:solidFill>
                <a:latin typeface="Arial"/>
                <a:ea typeface="DejaVu Sans"/>
              </a:rPr>
              <a:t>3,1 %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30" name="Рисунок 70" descr=""/>
          <p:cNvPicPr/>
          <p:nvPr/>
        </p:nvPicPr>
        <p:blipFill>
          <a:blip r:embed="rId1"/>
          <a:stretch/>
        </p:blipFill>
        <p:spPr>
          <a:xfrm>
            <a:off x="6966000" y="40644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431" name="Рисунок 72" descr=""/>
          <p:cNvPicPr/>
          <p:nvPr/>
        </p:nvPicPr>
        <p:blipFill>
          <a:blip r:embed="rId2"/>
          <a:stretch/>
        </p:blipFill>
        <p:spPr>
          <a:xfrm>
            <a:off x="9316800" y="40644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432" name="TextBox 78"/>
          <p:cNvSpPr/>
          <p:nvPr/>
        </p:nvSpPr>
        <p:spPr>
          <a:xfrm>
            <a:off x="7826400" y="4345200"/>
            <a:ext cx="5122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4756a0"/>
                </a:solidFill>
                <a:latin typeface="Arial"/>
                <a:ea typeface="DejaVu Sans"/>
              </a:rPr>
              <a:t>285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TextBox 80"/>
          <p:cNvSpPr/>
          <p:nvPr/>
        </p:nvSpPr>
        <p:spPr>
          <a:xfrm>
            <a:off x="8352000" y="4496400"/>
            <a:ext cx="37368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чел.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4" name="TextBox 3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TextBox 82"/>
          <p:cNvSpPr/>
          <p:nvPr/>
        </p:nvSpPr>
        <p:spPr>
          <a:xfrm>
            <a:off x="7455600" y="6307200"/>
            <a:ext cx="4353480" cy="82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i="1" lang="ru-RU" sz="600" spc="-1" strike="noStrike">
                <a:solidFill>
                  <a:srgbClr val="a6a6a6"/>
                </a:solidFill>
                <a:latin typeface="Arial"/>
                <a:ea typeface="DejaVu Sans"/>
              </a:rPr>
              <a:t>*Нетрудоустроенные граждане на 01.01.2024 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TextBox 4"/>
          <p:cNvSpPr/>
          <p:nvPr/>
        </p:nvSpPr>
        <p:spPr>
          <a:xfrm>
            <a:off x="7837200" y="5893200"/>
            <a:ext cx="1830240" cy="17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4756a0"/>
                </a:solidFill>
                <a:latin typeface="Arial"/>
                <a:ea typeface="DejaVu Sans"/>
              </a:rPr>
              <a:t>показатели по Вологодской области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4756a0"/>
                </a:solidFill>
                <a:latin typeface="Arial"/>
                <a:ea typeface="DejaVu Sans"/>
              </a:rPr>
              <a:t>на 01.01.2024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TextBox 5"/>
          <p:cNvSpPr/>
          <p:nvPr/>
        </p:nvSpPr>
        <p:spPr>
          <a:xfrm>
            <a:off x="5497200" y="5893200"/>
            <a:ext cx="1830240" cy="173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4756a0"/>
                </a:solidFill>
                <a:latin typeface="Arial"/>
                <a:ea typeface="DejaVu Sans"/>
              </a:rPr>
              <a:t>показатели по Вологодской области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600" spc="-1" strike="noStrike">
                <a:solidFill>
                  <a:srgbClr val="4756a0"/>
                </a:solidFill>
                <a:latin typeface="Arial"/>
                <a:ea typeface="DejaVu Sans"/>
              </a:rPr>
              <a:t>на 01.01.2024</a:t>
            </a:r>
            <a:endParaRPr b="0" lang="ru-RU" sz="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38" name="Object_ch15"/>
          <p:cNvGraphicFramePr/>
          <p:nvPr/>
        </p:nvGraphicFramePr>
        <p:xfrm>
          <a:off x="958680" y="4554000"/>
          <a:ext cx="3999960" cy="1600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39" name="TextBox 142"/>
          <p:cNvSpPr/>
          <p:nvPr/>
        </p:nvSpPr>
        <p:spPr>
          <a:xfrm>
            <a:off x="1213200" y="4633920"/>
            <a:ext cx="2413440" cy="21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Обеспечение электрической энергией, паром и газом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TextBox 144"/>
          <p:cNvSpPr/>
          <p:nvPr/>
        </p:nvSpPr>
        <p:spPr>
          <a:xfrm>
            <a:off x="4024800" y="4663440"/>
            <a:ext cx="429840" cy="1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59464,3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1" name="TextBox 146"/>
          <p:cNvSpPr/>
          <p:nvPr/>
        </p:nvSpPr>
        <p:spPr>
          <a:xfrm>
            <a:off x="1213200" y="4921920"/>
            <a:ext cx="2413440" cy="21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Деятельность в области информации и связи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TextBox 148"/>
          <p:cNvSpPr/>
          <p:nvPr/>
        </p:nvSpPr>
        <p:spPr>
          <a:xfrm>
            <a:off x="4024800" y="4951440"/>
            <a:ext cx="429840" cy="1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54372,0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TextBox 149"/>
          <p:cNvSpPr/>
          <p:nvPr/>
        </p:nvSpPr>
        <p:spPr>
          <a:xfrm>
            <a:off x="1213200" y="5101920"/>
            <a:ext cx="2413440" cy="21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Сельское, лесное хозяйство, охота, рыболовство и рыбоводство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TextBox 150"/>
          <p:cNvSpPr/>
          <p:nvPr/>
        </p:nvSpPr>
        <p:spPr>
          <a:xfrm>
            <a:off x="4024800" y="5203440"/>
            <a:ext cx="429840" cy="1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52701,1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TextBox 151"/>
          <p:cNvSpPr/>
          <p:nvPr/>
        </p:nvSpPr>
        <p:spPr>
          <a:xfrm>
            <a:off x="1213200" y="5399280"/>
            <a:ext cx="2413440" cy="21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Торговля общая и оптовая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6" name="TextBox 152"/>
          <p:cNvSpPr/>
          <p:nvPr/>
        </p:nvSpPr>
        <p:spPr>
          <a:xfrm>
            <a:off x="4024800" y="5419440"/>
            <a:ext cx="429840" cy="1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48655,8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TextBox 153"/>
          <p:cNvSpPr/>
          <p:nvPr/>
        </p:nvSpPr>
        <p:spPr>
          <a:xfrm>
            <a:off x="1213200" y="5615280"/>
            <a:ext cx="2413440" cy="21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Транспортировка и хранение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TextBox 154"/>
          <p:cNvSpPr/>
          <p:nvPr/>
        </p:nvSpPr>
        <p:spPr>
          <a:xfrm>
            <a:off x="4024800" y="5599440"/>
            <a:ext cx="429840" cy="1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45717,0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TextBox 156"/>
          <p:cNvSpPr/>
          <p:nvPr/>
        </p:nvSpPr>
        <p:spPr>
          <a:xfrm>
            <a:off x="1213200" y="5831280"/>
            <a:ext cx="2413440" cy="216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4756a0"/>
                </a:solidFill>
                <a:latin typeface="Arial"/>
                <a:ea typeface="DejaVu Sans"/>
              </a:rPr>
              <a:t>Обрабатывающие производства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TextBox 158"/>
          <p:cNvSpPr/>
          <p:nvPr/>
        </p:nvSpPr>
        <p:spPr>
          <a:xfrm>
            <a:off x="4024800" y="5815440"/>
            <a:ext cx="429840" cy="18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700" spc="-1" strike="noStrike">
                <a:solidFill>
                  <a:srgbClr val="4756a0"/>
                </a:solidFill>
                <a:latin typeface="Arial"/>
                <a:ea typeface="DejaVu Sans"/>
              </a:rPr>
              <a:t>45702,8</a:t>
            </a:r>
            <a:endParaRPr b="0" lang="ru-RU" sz="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Рисунок 134" descr=""/>
          <p:cNvPicPr/>
          <p:nvPr/>
        </p:nvPicPr>
        <p:blipFill>
          <a:blip r:embed="rId1"/>
          <a:stretch/>
        </p:blipFill>
        <p:spPr>
          <a:xfrm>
            <a:off x="5414400" y="53280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452" name="Рисунок 126" descr=""/>
          <p:cNvPicPr/>
          <p:nvPr/>
        </p:nvPicPr>
        <p:blipFill>
          <a:blip r:embed="rId2"/>
          <a:stretch/>
        </p:blipFill>
        <p:spPr>
          <a:xfrm>
            <a:off x="5374800" y="2851920"/>
            <a:ext cx="349920" cy="347040"/>
          </a:xfrm>
          <a:prstGeom prst="rect">
            <a:avLst/>
          </a:prstGeom>
          <a:ln w="0">
            <a:noFill/>
          </a:ln>
        </p:spPr>
      </p:pic>
      <p:pic>
        <p:nvPicPr>
          <p:cNvPr id="453" name="Рисунок 130" descr=""/>
          <p:cNvPicPr/>
          <p:nvPr/>
        </p:nvPicPr>
        <p:blipFill>
          <a:blip r:embed="rId3"/>
          <a:stretch/>
        </p:blipFill>
        <p:spPr>
          <a:xfrm>
            <a:off x="5385600" y="242856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454" name="Рисунок 100" descr=""/>
          <p:cNvPicPr/>
          <p:nvPr/>
        </p:nvPicPr>
        <p:blipFill>
          <a:blip r:embed="rId4"/>
          <a:stretch/>
        </p:blipFill>
        <p:spPr>
          <a:xfrm>
            <a:off x="2818080" y="524520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455" name="Рисунок 96" descr=""/>
          <p:cNvPicPr/>
          <p:nvPr/>
        </p:nvPicPr>
        <p:blipFill>
          <a:blip r:embed="rId5"/>
          <a:stretch/>
        </p:blipFill>
        <p:spPr>
          <a:xfrm>
            <a:off x="756720" y="53172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456" name="Скругленный прямоугольник 38"/>
          <p:cNvSpPr/>
          <p:nvPr/>
        </p:nvSpPr>
        <p:spPr>
          <a:xfrm>
            <a:off x="641160" y="2269800"/>
            <a:ext cx="4486680" cy="1473120"/>
          </a:xfrm>
          <a:prstGeom prst="roundRect">
            <a:avLst>
              <a:gd name="adj" fmla="val 13233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57" name="Скругленный прямоугольник 39"/>
          <p:cNvSpPr/>
          <p:nvPr/>
        </p:nvSpPr>
        <p:spPr>
          <a:xfrm>
            <a:off x="641160" y="1376640"/>
            <a:ext cx="4486680" cy="765360"/>
          </a:xfrm>
          <a:prstGeom prst="roundRect">
            <a:avLst>
              <a:gd name="adj" fmla="val 27681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КЛИМАТ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8" name="Скругленный прямоугольник 16"/>
          <p:cNvSpPr/>
          <p:nvPr/>
        </p:nvSpPr>
        <p:spPr>
          <a:xfrm>
            <a:off x="627120" y="4824000"/>
            <a:ext cx="4486680" cy="1473120"/>
          </a:xfrm>
          <a:prstGeom prst="roundRect">
            <a:avLst>
              <a:gd name="adj" fmla="val 14095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59" name="Скругленный прямоугольник 12"/>
          <p:cNvSpPr/>
          <p:nvPr/>
        </p:nvSpPr>
        <p:spPr>
          <a:xfrm>
            <a:off x="641880" y="3913200"/>
            <a:ext cx="4486680" cy="76536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ЛЕСА И ПОЧВЫ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TextBox 2"/>
          <p:cNvSpPr/>
          <p:nvPr/>
        </p:nvSpPr>
        <p:spPr>
          <a:xfrm>
            <a:off x="627120" y="55008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РЕСУРСНАЯ БАЗА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1" name="Скругленный прямоугольник 1"/>
          <p:cNvSpPr/>
          <p:nvPr/>
        </p:nvSpPr>
        <p:spPr>
          <a:xfrm>
            <a:off x="627120" y="163800"/>
            <a:ext cx="1067400" cy="263880"/>
          </a:xfrm>
          <a:prstGeom prst="roundRect">
            <a:avLst>
              <a:gd name="adj" fmla="val 5000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10800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1" lang="ru-RU" sz="800" spc="-1" strike="noStrike">
                <a:solidFill>
                  <a:srgbClr val="ffffff"/>
                </a:solidFill>
                <a:latin typeface="Arial"/>
                <a:ea typeface="DejaVu Sans"/>
              </a:rPr>
              <a:t>ресурсная база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Скругленный прямоугольник 42"/>
          <p:cNvSpPr/>
          <p:nvPr/>
        </p:nvSpPr>
        <p:spPr>
          <a:xfrm>
            <a:off x="5299200" y="1376640"/>
            <a:ext cx="4486680" cy="765360"/>
          </a:xfrm>
          <a:prstGeom prst="roundRect">
            <a:avLst>
              <a:gd name="adj" fmla="val 29330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МЕСТОРОЖДЕНИЯ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3" name="Скругленный прямоугольник 45"/>
          <p:cNvSpPr/>
          <p:nvPr/>
        </p:nvSpPr>
        <p:spPr>
          <a:xfrm>
            <a:off x="5284800" y="4824000"/>
            <a:ext cx="4486680" cy="1473120"/>
          </a:xfrm>
          <a:prstGeom prst="roundRect">
            <a:avLst>
              <a:gd name="adj" fmla="val 13664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64" name="Скругленный прямоугольник 46"/>
          <p:cNvSpPr/>
          <p:nvPr/>
        </p:nvSpPr>
        <p:spPr>
          <a:xfrm>
            <a:off x="5284800" y="3931200"/>
            <a:ext cx="4486680" cy="765360"/>
          </a:xfrm>
          <a:prstGeom prst="roundRect">
            <a:avLst>
              <a:gd name="adj" fmla="val 25208"/>
            </a:avLst>
          </a:prstGeom>
          <a:solidFill>
            <a:srgbClr val="4756a0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ЗЕМЛИ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TextBox 56"/>
          <p:cNvSpPr/>
          <p:nvPr/>
        </p:nvSpPr>
        <p:spPr>
          <a:xfrm>
            <a:off x="836280" y="2352960"/>
            <a:ext cx="3465000" cy="158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Умеренно - континентальный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6" name="TextBox 58"/>
          <p:cNvSpPr/>
          <p:nvPr/>
        </p:nvSpPr>
        <p:spPr>
          <a:xfrm>
            <a:off x="1201320" y="2614680"/>
            <a:ext cx="166968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средняя температура: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в январе -14℃, в июле + 17℃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7" name="TextBox 71"/>
          <p:cNvSpPr/>
          <p:nvPr/>
        </p:nvSpPr>
        <p:spPr>
          <a:xfrm>
            <a:off x="1201320" y="3034800"/>
            <a:ext cx="220932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Дождливая часть года - </a:t>
            </a: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7,8 месяца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68" name="Рисунок 79" descr=""/>
          <p:cNvPicPr/>
          <p:nvPr/>
        </p:nvPicPr>
        <p:blipFill>
          <a:blip r:embed="rId6"/>
          <a:stretch/>
        </p:blipFill>
        <p:spPr>
          <a:xfrm>
            <a:off x="770400" y="2604240"/>
            <a:ext cx="349920" cy="349920"/>
          </a:xfrm>
          <a:prstGeom prst="rect">
            <a:avLst/>
          </a:prstGeom>
          <a:ln w="0">
            <a:noFill/>
          </a:ln>
        </p:spPr>
      </p:pic>
      <p:pic>
        <p:nvPicPr>
          <p:cNvPr id="469" name="Рисунок 83" descr=""/>
          <p:cNvPicPr/>
          <p:nvPr/>
        </p:nvPicPr>
        <p:blipFill>
          <a:blip r:embed="rId7"/>
          <a:stretch/>
        </p:blipFill>
        <p:spPr>
          <a:xfrm>
            <a:off x="770400" y="296604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470" name="TextBox 85"/>
          <p:cNvSpPr/>
          <p:nvPr/>
        </p:nvSpPr>
        <p:spPr>
          <a:xfrm>
            <a:off x="822600" y="4978800"/>
            <a:ext cx="3611880" cy="15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общий запас 1922,43 тыс. м. куб.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TextBox 86"/>
          <p:cNvSpPr/>
          <p:nvPr/>
        </p:nvSpPr>
        <p:spPr>
          <a:xfrm>
            <a:off x="1187280" y="5338800"/>
            <a:ext cx="130104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хвойные породы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 </a:t>
            </a: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806,835 тыс. м. куб.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2" name="TextBox 98"/>
          <p:cNvSpPr/>
          <p:nvPr/>
        </p:nvSpPr>
        <p:spPr>
          <a:xfrm>
            <a:off x="3321000" y="5266800"/>
            <a:ext cx="1522080" cy="12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почвы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TextBox 101"/>
          <p:cNvSpPr/>
          <p:nvPr/>
        </p:nvSpPr>
        <p:spPr>
          <a:xfrm>
            <a:off x="3249720" y="5436000"/>
            <a:ext cx="1680840" cy="915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 marL="12600" indent="-216000">
              <a:lnSpc>
                <a:spcPct val="100000"/>
              </a:lnSpc>
              <a:buClr>
                <a:srgbClr val="4756a0"/>
              </a:buClr>
              <a:buFont typeface="Arial"/>
              <a:buChar char="•"/>
            </a:pPr>
            <a:r>
              <a:rPr b="0" lang="ru-RU" sz="1000" spc="-32" strike="noStrike">
                <a:solidFill>
                  <a:srgbClr val="4756a0"/>
                </a:solidFill>
                <a:latin typeface="Times New Roman"/>
                <a:ea typeface="DejaVu Sans"/>
              </a:rPr>
              <a:t> </a:t>
            </a:r>
            <a:r>
              <a:rPr b="0" lang="ru-RU" sz="1000" spc="-32" strike="noStrike">
                <a:solidFill>
                  <a:srgbClr val="4756a0"/>
                </a:solidFill>
                <a:latin typeface="Times New Roman"/>
                <a:ea typeface="DejaVu Sans"/>
              </a:rPr>
              <a:t>Преобладают подзолистые почвы, песчаные и супесчаные.</a:t>
            </a:r>
            <a:endParaRPr b="0" lang="ru-RU" sz="1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21"/>
              </a:lnSpc>
            </a:pPr>
            <a:r>
              <a:rPr b="0" lang="ru-RU" sz="9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 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ts val="621"/>
              </a:lnSpc>
            </a:pP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TextBox 107"/>
          <p:cNvSpPr/>
          <p:nvPr/>
        </p:nvSpPr>
        <p:spPr>
          <a:xfrm>
            <a:off x="5817600" y="2512080"/>
            <a:ext cx="1848240" cy="50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песчано-гравийные материалы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29,58 млн. куб. м.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   </a:t>
            </a: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TextBox 108"/>
          <p:cNvSpPr/>
          <p:nvPr/>
        </p:nvSpPr>
        <p:spPr>
          <a:xfrm>
            <a:off x="5774400" y="2881440"/>
            <a:ext cx="182880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21" strike="noStrike">
                <a:solidFill>
                  <a:srgbClr val="4756a0"/>
                </a:solidFill>
                <a:latin typeface="Arial"/>
                <a:ea typeface="DejaVu Sans"/>
              </a:rPr>
              <a:t>Торф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8" strike="noStrike">
                <a:solidFill>
                  <a:srgbClr val="4756a0"/>
                </a:solidFill>
                <a:latin typeface="Arial"/>
                <a:ea typeface="DejaVu Sans"/>
              </a:rPr>
              <a:t>2,457 млн. куб. м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6" name="TextBox 115"/>
          <p:cNvSpPr/>
          <p:nvPr/>
        </p:nvSpPr>
        <p:spPr>
          <a:xfrm>
            <a:off x="5482800" y="4978800"/>
            <a:ext cx="3604680" cy="15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общая площадь 773,3 тыс. га 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TextBox 116"/>
          <p:cNvSpPr/>
          <p:nvPr/>
        </p:nvSpPr>
        <p:spPr>
          <a:xfrm>
            <a:off x="5846400" y="5338800"/>
            <a:ext cx="152532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земли с/х назначения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97,46 тыс. га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TextBox 117"/>
          <p:cNvSpPr/>
          <p:nvPr/>
        </p:nvSpPr>
        <p:spPr>
          <a:xfrm>
            <a:off x="5846400" y="5817600"/>
            <a:ext cx="2075760" cy="402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земли промышленности, энергетики,транспорта, связи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3,53 тыс. га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79" name="Рисунок 132" descr=""/>
          <p:cNvPicPr/>
          <p:nvPr/>
        </p:nvPicPr>
        <p:blipFill>
          <a:blip r:embed="rId8"/>
          <a:stretch/>
        </p:blipFill>
        <p:spPr>
          <a:xfrm>
            <a:off x="5403600" y="578520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480" name="Скругленный прямоугольник 152"/>
          <p:cNvSpPr/>
          <p:nvPr/>
        </p:nvSpPr>
        <p:spPr>
          <a:xfrm>
            <a:off x="5299200" y="2265840"/>
            <a:ext cx="4486680" cy="1473120"/>
          </a:xfrm>
          <a:prstGeom prst="roundRect">
            <a:avLst>
              <a:gd name="adj" fmla="val 13664"/>
            </a:avLst>
          </a:prstGeom>
          <a:noFill/>
          <a:ln w="12600">
            <a:solidFill>
              <a:srgbClr val="4756a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481" name="TextBox 3"/>
          <p:cNvSpPr/>
          <p:nvPr/>
        </p:nvSpPr>
        <p:spPr>
          <a:xfrm>
            <a:off x="627120" y="6606000"/>
            <a:ext cx="7334280" cy="112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800" spc="-1" strike="noStrike">
                <a:solidFill>
                  <a:srgbClr val="000000"/>
                </a:solidFill>
                <a:latin typeface="Arial"/>
                <a:ea typeface="DejaVu Sans"/>
              </a:rPr>
              <a:t>ИНВЕСТИЦИОННЫЙ ПРОФИЛЬ ВЕЛИКОУСТЮГСКИЙ МУНИЦИПАЛЬНЫЙ ОКРУГ</a:t>
            </a: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"/>
          <p:cNvSpPr/>
          <p:nvPr/>
        </p:nvSpPr>
        <p:spPr>
          <a:xfrm>
            <a:off x="8100000" y="4910400"/>
            <a:ext cx="191196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земли населённых пунктов </a:t>
            </a: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10,68 тыс. га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3" name=""/>
          <p:cNvSpPr/>
          <p:nvPr/>
        </p:nvSpPr>
        <p:spPr>
          <a:xfrm>
            <a:off x="8118000" y="5274000"/>
            <a:ext cx="1593360" cy="630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земли особо охраняемых территорий и объектов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130 га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4" name="" descr=""/>
          <p:cNvPicPr/>
          <p:nvPr/>
        </p:nvPicPr>
        <p:blipFill>
          <a:blip r:embed="rId9"/>
          <a:stretch/>
        </p:blipFill>
        <p:spPr>
          <a:xfrm>
            <a:off x="7750800" y="4874400"/>
            <a:ext cx="345240" cy="345240"/>
          </a:xfrm>
          <a:prstGeom prst="rect">
            <a:avLst/>
          </a:prstGeom>
          <a:ln w="0">
            <a:noFill/>
          </a:ln>
        </p:spPr>
      </p:pic>
      <p:sp>
        <p:nvSpPr>
          <p:cNvPr id="485" name=""/>
          <p:cNvSpPr/>
          <p:nvPr/>
        </p:nvSpPr>
        <p:spPr>
          <a:xfrm>
            <a:off x="7484400" y="5418000"/>
            <a:ext cx="357480" cy="419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pic>
        <p:nvPicPr>
          <p:cNvPr id="486" name="" descr=""/>
          <p:cNvPicPr/>
          <p:nvPr/>
        </p:nvPicPr>
        <p:blipFill>
          <a:blip r:embed="rId10"/>
          <a:stretch/>
        </p:blipFill>
        <p:spPr>
          <a:xfrm>
            <a:off x="7747200" y="5364000"/>
            <a:ext cx="345600" cy="345600"/>
          </a:xfrm>
          <a:prstGeom prst="rect">
            <a:avLst/>
          </a:prstGeom>
          <a:ln w="0">
            <a:noFill/>
          </a:ln>
        </p:spPr>
      </p:pic>
      <p:sp>
        <p:nvSpPr>
          <p:cNvPr id="487" name=""/>
          <p:cNvSpPr/>
          <p:nvPr/>
        </p:nvSpPr>
        <p:spPr>
          <a:xfrm>
            <a:off x="8179200" y="5911200"/>
            <a:ext cx="136404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земли запасов 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36,55 тыс. га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88" name="" descr=""/>
          <p:cNvPicPr/>
          <p:nvPr/>
        </p:nvPicPr>
        <p:blipFill>
          <a:blip r:embed="rId11"/>
          <a:stretch/>
        </p:blipFill>
        <p:spPr>
          <a:xfrm>
            <a:off x="7740000" y="5839200"/>
            <a:ext cx="356400" cy="356400"/>
          </a:xfrm>
          <a:prstGeom prst="rect">
            <a:avLst/>
          </a:prstGeom>
          <a:ln w="0">
            <a:noFill/>
          </a:ln>
        </p:spPr>
      </p:pic>
      <p:sp>
        <p:nvSpPr>
          <p:cNvPr id="489" name=""/>
          <p:cNvSpPr/>
          <p:nvPr/>
        </p:nvSpPr>
        <p:spPr>
          <a:xfrm>
            <a:off x="8049600" y="2884320"/>
            <a:ext cx="1841040" cy="466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8" strike="noStrike">
                <a:solidFill>
                  <a:srgbClr val="4756a0"/>
                </a:solidFill>
                <a:latin typeface="Arial"/>
                <a:ea typeface="DejaVu Sans"/>
              </a:rPr>
              <a:t>Пески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800" spc="-18" strike="noStrike">
                <a:solidFill>
                  <a:srgbClr val="4756a0"/>
                </a:solidFill>
                <a:latin typeface="Arial"/>
                <a:ea typeface="DejaVu Sans"/>
              </a:rPr>
              <a:t>14,056 млн. куб. м</a:t>
            </a:r>
            <a:r>
              <a:rPr b="1" lang="ru-RU" sz="900" spc="-18" strike="noStrike">
                <a:solidFill>
                  <a:srgbClr val="4756a0"/>
                </a:solidFill>
                <a:latin typeface="Arial"/>
                <a:ea typeface="DejaVu Sans"/>
              </a:rPr>
              <a:t>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0" name="" descr=""/>
          <p:cNvPicPr/>
          <p:nvPr/>
        </p:nvPicPr>
        <p:blipFill>
          <a:blip r:embed="rId12"/>
          <a:stretch/>
        </p:blipFill>
        <p:spPr>
          <a:xfrm>
            <a:off x="7642800" y="2872440"/>
            <a:ext cx="360720" cy="360720"/>
          </a:xfrm>
          <a:prstGeom prst="rect">
            <a:avLst/>
          </a:prstGeom>
          <a:ln w="0">
            <a:noFill/>
          </a:ln>
        </p:spPr>
      </p:pic>
      <p:sp>
        <p:nvSpPr>
          <p:cNvPr id="491" name=""/>
          <p:cNvSpPr/>
          <p:nvPr/>
        </p:nvSpPr>
        <p:spPr>
          <a:xfrm>
            <a:off x="8035200" y="2452680"/>
            <a:ext cx="1246320" cy="349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8" strike="noStrike">
                <a:solidFill>
                  <a:srgbClr val="4756a0"/>
                </a:solidFill>
                <a:latin typeface="Arial"/>
                <a:ea typeface="DejaVu Sans"/>
              </a:rPr>
              <a:t>глины кирпичные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8" strike="noStrike">
                <a:solidFill>
                  <a:srgbClr val="4756a0"/>
                </a:solidFill>
                <a:latin typeface="Arial"/>
                <a:ea typeface="DejaVu Sans"/>
              </a:rPr>
              <a:t>9,394 млн. куб. м.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2" name="" descr=""/>
          <p:cNvPicPr/>
          <p:nvPr/>
        </p:nvPicPr>
        <p:blipFill>
          <a:blip r:embed="rId13"/>
          <a:stretch/>
        </p:blipFill>
        <p:spPr>
          <a:xfrm>
            <a:off x="7667280" y="2475000"/>
            <a:ext cx="366480" cy="366480"/>
          </a:xfrm>
          <a:prstGeom prst="rect">
            <a:avLst/>
          </a:prstGeom>
          <a:ln w="0">
            <a:noFill/>
          </a:ln>
        </p:spPr>
      </p:pic>
      <p:pic>
        <p:nvPicPr>
          <p:cNvPr id="493" name="Рисунок 31" descr="Снег со сплошной заливкой"/>
          <p:cNvPicPr/>
          <p:nvPr/>
        </p:nvPicPr>
        <p:blipFill>
          <a:blip r:embed="rId14"/>
          <a:stretch/>
        </p:blipFill>
        <p:spPr>
          <a:xfrm>
            <a:off x="773640" y="3313440"/>
            <a:ext cx="349920" cy="349920"/>
          </a:xfrm>
          <a:prstGeom prst="rect">
            <a:avLst/>
          </a:prstGeom>
          <a:ln w="0">
            <a:noFill/>
          </a:ln>
        </p:spPr>
      </p:pic>
      <p:sp>
        <p:nvSpPr>
          <p:cNvPr id="494" name="TextBox 118"/>
          <p:cNvSpPr/>
          <p:nvPr/>
        </p:nvSpPr>
        <p:spPr>
          <a:xfrm>
            <a:off x="1201320" y="3394800"/>
            <a:ext cx="1849320" cy="264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0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Снежная часть года - 6</a:t>
            </a:r>
            <a:r>
              <a:rPr b="1" lang="ru-RU" sz="900" spc="-1" strike="noStrike">
                <a:solidFill>
                  <a:srgbClr val="4756a0"/>
                </a:solidFill>
                <a:latin typeface="Arial"/>
                <a:ea typeface="DejaVu Sans"/>
              </a:rPr>
              <a:t> месяцев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5" name=""/>
          <p:cNvSpPr/>
          <p:nvPr/>
        </p:nvSpPr>
        <p:spPr>
          <a:xfrm>
            <a:off x="5955120" y="2265840"/>
            <a:ext cx="3102480" cy="244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4756a0"/>
                </a:solidFill>
                <a:latin typeface="Arial"/>
                <a:ea typeface="DejaVu Sans"/>
              </a:rPr>
              <a:t>69 месторождений полезных ископаемых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6" name="" descr=""/>
          <p:cNvPicPr/>
          <p:nvPr/>
        </p:nvPicPr>
        <p:blipFill>
          <a:blip r:embed="rId15"/>
          <a:stretch/>
        </p:blipFill>
        <p:spPr>
          <a:xfrm>
            <a:off x="7632360" y="3245760"/>
            <a:ext cx="356040" cy="356040"/>
          </a:xfrm>
          <a:prstGeom prst="rect">
            <a:avLst/>
          </a:prstGeom>
          <a:ln w="0">
            <a:noFill/>
          </a:ln>
        </p:spPr>
      </p:pic>
      <p:sp>
        <p:nvSpPr>
          <p:cNvPr id="497" name=""/>
          <p:cNvSpPr/>
          <p:nvPr/>
        </p:nvSpPr>
        <p:spPr>
          <a:xfrm>
            <a:off x="8049600" y="3279960"/>
            <a:ext cx="115020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8" strike="noStrike">
                <a:solidFill>
                  <a:srgbClr val="4756a0"/>
                </a:solidFill>
                <a:latin typeface="Arial"/>
                <a:ea typeface="DejaVu Sans"/>
              </a:rPr>
              <a:t>глины гончарные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8" strike="noStrike">
                <a:solidFill>
                  <a:srgbClr val="4756a0"/>
                </a:solidFill>
                <a:latin typeface="Arial"/>
                <a:ea typeface="DejaVu Sans"/>
              </a:rPr>
              <a:t>26 тыс. куб. м.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98" name="" descr=""/>
          <p:cNvPicPr/>
          <p:nvPr/>
        </p:nvPicPr>
        <p:blipFill>
          <a:blip r:embed="rId16"/>
          <a:stretch/>
        </p:blipFill>
        <p:spPr>
          <a:xfrm>
            <a:off x="5382360" y="3222000"/>
            <a:ext cx="369000" cy="369000"/>
          </a:xfrm>
          <a:prstGeom prst="rect">
            <a:avLst/>
          </a:prstGeom>
          <a:ln w="0">
            <a:noFill/>
          </a:ln>
        </p:spPr>
      </p:pic>
      <p:sp>
        <p:nvSpPr>
          <p:cNvPr id="499" name=""/>
          <p:cNvSpPr/>
          <p:nvPr/>
        </p:nvSpPr>
        <p:spPr>
          <a:xfrm>
            <a:off x="5726160" y="3222000"/>
            <a:ext cx="1267560" cy="345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</a:pPr>
            <a:r>
              <a:rPr b="1" lang="ru-RU" sz="900" spc="-18" strike="noStrike">
                <a:solidFill>
                  <a:srgbClr val="4756a0"/>
                </a:solidFill>
                <a:latin typeface="Arial"/>
                <a:ea typeface="DejaVu Sans"/>
              </a:rPr>
              <a:t>Пески - отощители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ru-RU" sz="900" spc="-18" strike="noStrike">
                <a:solidFill>
                  <a:srgbClr val="4756a0"/>
                </a:solidFill>
                <a:latin typeface="Arial"/>
                <a:ea typeface="DejaVu Sans"/>
              </a:rPr>
              <a:t>584 тыс. куб. м.</a:t>
            </a:r>
            <a:endParaRPr b="0" lang="ru-RU" sz="9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Скругленный прямоугольник 147"/>
          <p:cNvSpPr/>
          <p:nvPr/>
        </p:nvSpPr>
        <p:spPr>
          <a:xfrm>
            <a:off x="653040" y="218520"/>
            <a:ext cx="1647720" cy="270000"/>
          </a:xfrm>
          <a:prstGeom prst="roundRect">
            <a:avLst>
              <a:gd name="adj" fmla="val 22388"/>
            </a:avLst>
          </a:prstGeom>
          <a:solidFill>
            <a:srgbClr val="4756a0"/>
          </a:solidFill>
          <a:ln w="1260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Calibri"/>
              <a:ea typeface="DejaVu Sans"/>
            </a:endParaRPr>
          </a:p>
        </p:txBody>
      </p:sp>
      <p:sp>
        <p:nvSpPr>
          <p:cNvPr id="501" name="TextBox 203"/>
          <p:cNvSpPr/>
          <p:nvPr/>
        </p:nvSpPr>
        <p:spPr>
          <a:xfrm>
            <a:off x="775440" y="273600"/>
            <a:ext cx="1525320" cy="167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spAutoFit/>
          </a:bodyPr>
          <a:p>
            <a:pPr>
              <a:lnSpc>
                <a:spcPct val="100000"/>
              </a:lnSpc>
            </a:pPr>
            <a:r>
              <a:rPr b="1" lang="ru-RU" sz="1100" spc="-1" strike="noStrike">
                <a:solidFill>
                  <a:srgbClr val="ffffff"/>
                </a:solidFill>
                <a:latin typeface="Arial"/>
                <a:ea typeface="DejaVu Sans"/>
              </a:rPr>
              <a:t>Сельское хозяйство</a:t>
            </a:r>
            <a:endParaRPr b="0" lang="ru-RU" sz="11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2" name="TextBox 204"/>
          <p:cNvSpPr/>
          <p:nvPr/>
        </p:nvSpPr>
        <p:spPr>
          <a:xfrm>
            <a:off x="571680" y="596160"/>
            <a:ext cx="9148680" cy="35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t">
            <a:noAutofit/>
          </a:bodyPr>
          <a:p>
            <a:pPr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Arial"/>
                <a:ea typeface="DejaVu Sans"/>
              </a:rPr>
              <a:t>Агропромышленный комплекс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3" name="Скругленный прямоугольник 149"/>
          <p:cNvSpPr/>
          <p:nvPr/>
        </p:nvSpPr>
        <p:spPr>
          <a:xfrm>
            <a:off x="653040" y="1060200"/>
            <a:ext cx="8923680" cy="1069920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  <a:ea typeface="DejaVu Sans"/>
            </a:endParaRPr>
          </a:p>
        </p:txBody>
      </p:sp>
      <p:sp>
        <p:nvSpPr>
          <p:cNvPr id="504" name="TextBox 207"/>
          <p:cNvSpPr/>
          <p:nvPr/>
        </p:nvSpPr>
        <p:spPr>
          <a:xfrm>
            <a:off x="775440" y="1131840"/>
            <a:ext cx="8260560" cy="1002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1200" spc="-1" strike="noStrike">
                <a:solidFill>
                  <a:srgbClr val="558ed5"/>
                </a:solidFill>
                <a:latin typeface="Arial"/>
                <a:ea typeface="DejaVu Sans"/>
              </a:rPr>
              <a:t>Агропромышленный комплекс является одной из приоритетных отраслей экономики округа. Производством сельскохозяйственной продукции занимаются 8 сельхозпредприятий, 7 крестьянско- фермерских хозяйств, более 7 тысяч личных подворий граждан, 8 предприятий заняты переработкой продукции.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5" name="Скругленный прямоугольник 151"/>
          <p:cNvSpPr/>
          <p:nvPr/>
        </p:nvSpPr>
        <p:spPr>
          <a:xfrm>
            <a:off x="1911240" y="2298240"/>
            <a:ext cx="6407280" cy="4112640"/>
          </a:xfrm>
          <a:prstGeom prst="roundRect">
            <a:avLst>
              <a:gd name="adj" fmla="val 16667"/>
            </a:avLst>
          </a:prstGeom>
          <a:blipFill rotWithShape="0">
            <a:blip r:embed="rId1"/>
            <a:srcRect/>
            <a:stretch/>
          </a:blipFill>
          <a:ln w="12600">
            <a:solidFill>
              <a:srgbClr val="3a5f8b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ffffff"/>
              </a:solidFill>
              <a:latin typeface="Arial"/>
              <a:ea typeface="DejaVu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2254</TotalTime>
  <Application>LibreOffice/7.5.6.2$Linux_X86_64 LibreOffice_project/50$Build-2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dc:description/>
  <dc:language>ru-RU</dc:language>
  <cp:lastModifiedBy/>
  <cp:lastPrinted>2025-02-11T13:17:08Z</cp:lastPrinted>
  <dcterms:modified xsi:type="dcterms:W3CDTF">2025-02-11T13:28:19Z</dcterms:modified>
  <cp:revision>82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