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71" r:id="rId6"/>
    <p:sldId id="270" r:id="rId7"/>
    <p:sldId id="269" r:id="rId8"/>
    <p:sldId id="259" r:id="rId9"/>
    <p:sldId id="260" r:id="rId10"/>
    <p:sldId id="282" r:id="rId11"/>
    <p:sldId id="265" r:id="rId12"/>
    <p:sldId id="262" r:id="rId13"/>
    <p:sldId id="263" r:id="rId14"/>
    <p:sldId id="264" r:id="rId15"/>
    <p:sldId id="266" r:id="rId16"/>
    <p:sldId id="267" r:id="rId17"/>
    <p:sldId id="268" r:id="rId18"/>
    <p:sldId id="275" r:id="rId19"/>
    <p:sldId id="278" r:id="rId20"/>
    <p:sldId id="276" r:id="rId21"/>
    <p:sldId id="277" r:id="rId22"/>
    <p:sldId id="279" r:id="rId23"/>
    <p:sldId id="280" r:id="rId24"/>
    <p:sldId id="281" r:id="rId25"/>
    <p:sldId id="274" r:id="rId26"/>
    <p:sldId id="272" r:id="rId27"/>
    <p:sldId id="273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0" clrIdx="0">
    <p:extLst>
      <p:ext uri="{19B8F6BF-5375-455C-9EA6-DF929625EA0E}">
        <p15:presenceInfo xmlns:p15="http://schemas.microsoft.com/office/powerpoint/2012/main" userId="Lenov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7" autoAdjust="0"/>
    <p:restoredTop sz="94660"/>
  </p:normalViewPr>
  <p:slideViewPr>
    <p:cSldViewPr snapToGrid="0">
      <p:cViewPr varScale="1">
        <p:scale>
          <a:sx n="82" d="100"/>
          <a:sy n="82" d="100"/>
        </p:scale>
        <p:origin x="739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Уровень</a:t>
            </a:r>
            <a:r>
              <a:rPr lang="ru-RU" baseline="0" dirty="0"/>
              <a:t> зарегистрированной безработицы, %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shade val="65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Лист1!$A$2:$A$7</c:f>
              <c:numCache>
                <c:formatCode>General</c:formatCode>
                <c:ptCount val="6"/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1">
                  <c:v>1</c:v>
                </c:pt>
                <c:pt idx="2">
                  <c:v>2.98</c:v>
                </c:pt>
                <c:pt idx="3">
                  <c:v>1</c:v>
                </c:pt>
                <c:pt idx="4">
                  <c:v>0.70000000000000062</c:v>
                </c:pt>
                <c:pt idx="5">
                  <c:v>0.60000000000000064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AC-40EC-A7B4-CBCB97D4AD2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Лист1!$A$2:$A$7</c:f>
              <c:numCache>
                <c:formatCode>General</c:formatCode>
                <c:ptCount val="6"/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1-60AC-40EC-A7B4-CBCB97D4AD2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5">
                <a:tint val="65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Лист1!$A$2:$A$7</c:f>
              <c:numCache>
                <c:formatCode>General</c:formatCode>
                <c:ptCount val="6"/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Лист1!$D$2:$D$7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2-60AC-40EC-A7B4-CBCB97D4AD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3861760"/>
        <c:axId val="93395584"/>
      </c:barChart>
      <c:catAx>
        <c:axId val="93861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3395584"/>
        <c:crosses val="autoZero"/>
        <c:auto val="1"/>
        <c:lblAlgn val="ctr"/>
        <c:lblOffset val="100"/>
        <c:noMultiLvlLbl val="0"/>
      </c:catAx>
      <c:valAx>
        <c:axId val="933955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9386176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Посевная площадь (в га)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Картофель</c:v>
                </c:pt>
                <c:pt idx="1">
                  <c:v>Зерновые</c:v>
                </c:pt>
                <c:pt idx="2">
                  <c:v>Кормовые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68</c:v>
                </c:pt>
                <c:pt idx="1">
                  <c:v>2048</c:v>
                </c:pt>
                <c:pt idx="2">
                  <c:v>5838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66-4AB9-A5FD-56AF0751A2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l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Среднемесячная</a:t>
            </a:r>
            <a:r>
              <a:rPr lang="ru-RU" baseline="0" dirty="0"/>
              <a:t> заработная плата, руб.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Лист1!$A$2:$A$7</c:f>
              <c:numCache>
                <c:formatCode>General</c:formatCode>
                <c:ptCount val="6"/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1">
                  <c:v>33278</c:v>
                </c:pt>
                <c:pt idx="2">
                  <c:v>35574</c:v>
                </c:pt>
                <c:pt idx="3">
                  <c:v>37433</c:v>
                </c:pt>
                <c:pt idx="4">
                  <c:v>41412</c:v>
                </c:pt>
                <c:pt idx="5">
                  <c:v>47034.8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45-471A-86E6-EDF1B4F59E1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Лист1!$A$2:$A$7</c:f>
              <c:numCache>
                <c:formatCode>General</c:formatCode>
                <c:ptCount val="6"/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1-DA45-471A-86E6-EDF1B4F59E1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Лист1!$A$2:$A$7</c:f>
              <c:numCache>
                <c:formatCode>General</c:formatCode>
                <c:ptCount val="6"/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Лист1!$D$2:$D$7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2-DA45-471A-86E6-EDF1B4F59E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0882816"/>
        <c:axId val="50892800"/>
      </c:barChart>
      <c:catAx>
        <c:axId val="50882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892800"/>
        <c:crosses val="autoZero"/>
        <c:auto val="1"/>
        <c:lblAlgn val="ctr"/>
        <c:lblOffset val="100"/>
        <c:noMultiLvlLbl val="0"/>
      </c:catAx>
      <c:valAx>
        <c:axId val="5089280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50882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СТРУКТУРА НАСЕЛЕНИЯ УСТЬ-КУБИНСКОГО ОКРУГА(%)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НАСЕЛЕНИЯ УСТЬ-КУБИНСКОГО РАЙОНА (%)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58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D7A-4B8D-A617-53EE88D49B53}"/>
              </c:ext>
            </c:extLst>
          </c:dPt>
          <c:dPt>
            <c:idx val="1"/>
            <c:bubble3D val="0"/>
            <c:spPr>
              <a:solidFill>
                <a:schemeClr val="accent5">
                  <a:shade val="8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ED7A-4B8D-A617-53EE88D49B53}"/>
              </c:ext>
            </c:extLst>
          </c:dPt>
          <c:dPt>
            <c:idx val="2"/>
            <c:bubble3D val="0"/>
            <c:spPr>
              <a:solidFill>
                <a:schemeClr val="accent5">
                  <a:tint val="8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D7A-4B8D-A617-53EE88D49B5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15,3%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ED7A-4B8D-A617-53EE88D49B5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50,7%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ED7A-4B8D-A617-53EE88D49B5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34%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D7A-4B8D-A617-53EE88D49B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Моложе трудоспособного возраста </c:v>
                </c:pt>
                <c:pt idx="1">
                  <c:v>Трудоспособного возраста </c:v>
                </c:pt>
                <c:pt idx="2">
                  <c:v>Старше трудоспособного возраста 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0.1530000000000003</c:v>
                </c:pt>
                <c:pt idx="1">
                  <c:v>0.50700000000000001</c:v>
                </c:pt>
                <c:pt idx="2" formatCode="0%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7A-4B8D-A617-53EE88D49B5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58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D18-452E-9167-BD1DD05920C1}"/>
              </c:ext>
            </c:extLst>
          </c:dPt>
          <c:dPt>
            <c:idx val="1"/>
            <c:bubble3D val="0"/>
            <c:spPr>
              <a:solidFill>
                <a:schemeClr val="accent5">
                  <a:shade val="8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0D18-452E-9167-BD1DD05920C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51,6%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D18-452E-9167-BD1DD05920C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48,4%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0D18-452E-9167-BD1DD05920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Женщины</c:v>
                </c:pt>
                <c:pt idx="1">
                  <c:v>Мужчины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0.51600000000000001</c:v>
                </c:pt>
                <c:pt idx="1">
                  <c:v>0.48400000000000032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18-452E-9167-BD1DD05920C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  <c:perspective val="5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Отраслевая структура МСП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49D-47D4-AE9C-71A5C311B15B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49D-47D4-AE9C-71A5C311B15B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49D-47D4-AE9C-71A5C311B15B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49D-47D4-AE9C-71A5C311B15B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49D-47D4-AE9C-71A5C311B15B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449D-47D4-AE9C-71A5C311B15B}"/>
              </c:ext>
            </c:extLst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449D-47D4-AE9C-71A5C311B15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ru-RU" b="1" dirty="0"/>
                      <a:t>Торговля и общепит
30%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449D-47D4-AE9C-71A5C311B15B}"/>
                </c:ext>
              </c:extLst>
            </c:dLbl>
            <c:dLbl>
              <c:idx val="1"/>
              <c:layout>
                <c:manualLayout>
                  <c:x val="-2.0729684908789387E-3"/>
                  <c:y val="-4.4928715463261049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/>
                      <a:t>Обрабатывающее и прочее производство
12%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449D-47D4-AE9C-71A5C311B15B}"/>
                </c:ext>
              </c:extLst>
            </c:dLbl>
            <c:dLbl>
              <c:idx val="2"/>
              <c:layout>
                <c:manualLayout>
                  <c:x val="-4.5605306799336651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b="1" dirty="0"/>
                      <a:t>Лесоводство и лесозаготовка</a:t>
                    </a:r>
                    <a:r>
                      <a:rPr lang="ru-RU" dirty="0"/>
                      <a:t>
</a:t>
                    </a:r>
                    <a:r>
                      <a:rPr lang="ru-RU" b="1" dirty="0"/>
                      <a:t>8%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449D-47D4-AE9C-71A5C311B15B}"/>
                </c:ext>
              </c:extLst>
            </c:dLbl>
            <c:dLbl>
              <c:idx val="3"/>
              <c:layout>
                <c:manualLayout>
                  <c:x val="3.316749585406302E-2"/>
                  <c:y val="-1.347861463897832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/>
                      <a:t>Сельское хозяйство
10%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449D-47D4-AE9C-71A5C311B15B}"/>
                </c:ext>
              </c:extLst>
            </c:dLbl>
            <c:dLbl>
              <c:idx val="4"/>
              <c:layout>
                <c:manualLayout>
                  <c:x val="0"/>
                  <c:y val="-0.1123217886581526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/>
                      <a:t>Строительство
9%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449D-47D4-AE9C-71A5C311B15B}"/>
                </c:ext>
              </c:extLst>
            </c:dLbl>
            <c:dLbl>
              <c:idx val="5"/>
              <c:layout>
                <c:manualLayout>
                  <c:x val="4.1459369817578784E-3"/>
                  <c:y val="-9.8843174019174279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/>
                      <a:t>Транспорт
11%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449D-47D4-AE9C-71A5C311B15B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ru-RU" b="1" dirty="0"/>
                      <a:t>Прочее
20%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449D-47D4-AE9C-71A5C311B1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Торговля и общепит</c:v>
                </c:pt>
                <c:pt idx="1">
                  <c:v>Обрабатывающее и прочее производство</c:v>
                </c:pt>
                <c:pt idx="2">
                  <c:v>Лесоводство и лесозаготовка</c:v>
                </c:pt>
                <c:pt idx="3">
                  <c:v>Сельское хозяйство</c:v>
                </c:pt>
                <c:pt idx="4">
                  <c:v>Строительство</c:v>
                </c:pt>
                <c:pt idx="5">
                  <c:v>Транспорт</c:v>
                </c:pt>
                <c:pt idx="6">
                  <c:v>Прочее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30</c:v>
                </c:pt>
                <c:pt idx="1">
                  <c:v>12</c:v>
                </c:pt>
                <c:pt idx="2">
                  <c:v>8</c:v>
                </c:pt>
                <c:pt idx="3">
                  <c:v>10</c:v>
                </c:pt>
                <c:pt idx="4">
                  <c:v>9</c:v>
                </c:pt>
                <c:pt idx="5">
                  <c:v>11</c:v>
                </c:pt>
                <c:pt idx="6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EB-496D-B6E8-92AE46E28C4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601141275251064"/>
          <c:y val="0.18625287437648141"/>
          <c:w val="0.19155077630221587"/>
          <c:h val="0.71723918350019533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Количество субъектов</a:t>
            </a:r>
            <a:r>
              <a:rPr lang="ru-RU" baseline="0" dirty="0"/>
              <a:t> МСП, единиц: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субъектов МСП, единиц: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219</c:v>
                </c:pt>
                <c:pt idx="1">
                  <c:v>188</c:v>
                </c:pt>
                <c:pt idx="2">
                  <c:v>197</c:v>
                </c:pt>
                <c:pt idx="3">
                  <c:v>146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88-43C4-9259-D4A7DD4CB09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8788-43C4-9259-D4A7DD4CB09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8788-43C4-9259-D4A7DD4CB0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9312256"/>
        <c:axId val="149313792"/>
      </c:barChart>
      <c:catAx>
        <c:axId val="149312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9313792"/>
        <c:crosses val="autoZero"/>
        <c:auto val="1"/>
        <c:lblAlgn val="ctr"/>
        <c:lblOffset val="100"/>
        <c:noMultiLvlLbl val="0"/>
      </c:catAx>
      <c:valAx>
        <c:axId val="14931379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149312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потребительского рынка: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58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DD6-4340-BC41-D61294D54A9B}"/>
              </c:ext>
            </c:extLst>
          </c:dPt>
          <c:dPt>
            <c:idx val="1"/>
            <c:bubble3D val="0"/>
            <c:spPr>
              <a:solidFill>
                <a:schemeClr val="accent5">
                  <a:shade val="8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4DD6-4340-BC41-D61294D54A9B}"/>
              </c:ext>
            </c:extLst>
          </c:dPt>
          <c:dPt>
            <c:idx val="2"/>
            <c:bubble3D val="0"/>
            <c:spPr>
              <a:solidFill>
                <a:schemeClr val="accent5">
                  <a:tint val="8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DD6-4340-BC41-D61294D54A9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90%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4DD6-4340-BC41-D61294D54A9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8,5%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4DD6-4340-BC41-D61294D54A9B}"/>
                </c:ext>
              </c:extLst>
            </c:dLbl>
            <c:dLbl>
              <c:idx val="2"/>
              <c:layout>
                <c:manualLayout>
                  <c:x val="-8.2829744719763811E-17"/>
                  <c:y val="-3.510588306247949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1,5%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4DD6-4340-BC41-D61294D54A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розничная торговля</c:v>
                </c:pt>
                <c:pt idx="1">
                  <c:v>общественнное питание</c:v>
                </c:pt>
                <c:pt idx="2">
                  <c:v>сфера платных услуг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 formatCode="0%">
                  <c:v>0.9</c:v>
                </c:pt>
                <c:pt idx="1">
                  <c:v>8.5000000000000006E-2</c:v>
                </c:pt>
                <c:pt idx="2">
                  <c:v>1.4999999999999998E-2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D6-4340-BC41-D61294D54A9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Валовое</a:t>
            </a:r>
            <a:r>
              <a:rPr lang="ru-RU" baseline="0" dirty="0"/>
              <a:t> производство молока, т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5361</c:v>
                </c:pt>
                <c:pt idx="1">
                  <c:v>4813</c:v>
                </c:pt>
                <c:pt idx="2">
                  <c:v>3926</c:v>
                </c:pt>
                <c:pt idx="3">
                  <c:v>4706.5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C2-4A8F-AD20-12A0E9329DD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E3C2-4A8F-AD20-12A0E9329DD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E3C2-4A8F-AD20-12A0E9329D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9351424"/>
        <c:axId val="149488384"/>
      </c:barChart>
      <c:catAx>
        <c:axId val="149351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9488384"/>
        <c:crosses val="autoZero"/>
        <c:auto val="1"/>
        <c:lblAlgn val="ctr"/>
        <c:lblOffset val="100"/>
        <c:noMultiLvlLbl val="0"/>
      </c:catAx>
      <c:valAx>
        <c:axId val="1494883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149351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Удой</a:t>
            </a:r>
            <a:r>
              <a:rPr lang="ru-RU" baseline="0" dirty="0"/>
              <a:t> на корову, кг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5739</c:v>
                </c:pt>
                <c:pt idx="1">
                  <c:v>5402</c:v>
                </c:pt>
                <c:pt idx="2">
                  <c:v>5241</c:v>
                </c:pt>
                <c:pt idx="3">
                  <c:v>6120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2E-43B8-8BA2-97C69CBD5A4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B52E-43B8-8BA2-97C69CBD5A4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B52E-43B8-8BA2-97C69CBD5A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9510784"/>
        <c:axId val="149520768"/>
      </c:barChart>
      <c:catAx>
        <c:axId val="149510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9520768"/>
        <c:crosses val="autoZero"/>
        <c:auto val="1"/>
        <c:lblAlgn val="ctr"/>
        <c:lblOffset val="100"/>
        <c:noMultiLvlLbl val="0"/>
      </c:catAx>
      <c:valAx>
        <c:axId val="14952076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149510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0.1126</cdr:x>
      <cdr:y>0.35808</cdr:y>
    </cdr:from>
    <cdr:to>
      <cdr:x>0.30027</cdr:x>
      <cdr:y>0.66376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48639" y="107115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1DDA6-92FB-43AD-98CC-C0108398E33E}" type="datetimeFigureOut">
              <a:rPr lang="ru-RU" smtClean="0"/>
              <a:pPr/>
              <a:t>11.02.2025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4A4-FA34-4772-BD5E-19EF33F5BD4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86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1DDA6-92FB-43AD-98CC-C0108398E33E}" type="datetimeFigureOut">
              <a:rPr lang="ru-RU" smtClean="0"/>
              <a:pPr/>
              <a:t>11.02.2025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4A4-FA34-4772-BD5E-19EF33F5BD4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0056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1DDA6-92FB-43AD-98CC-C0108398E33E}" type="datetimeFigureOut">
              <a:rPr lang="ru-RU" smtClean="0"/>
              <a:pPr/>
              <a:t>11.02.2025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4A4-FA34-4772-BD5E-19EF33F5BD4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4198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1DDA6-92FB-43AD-98CC-C0108398E33E}" type="datetimeFigureOut">
              <a:rPr lang="ru-RU" smtClean="0"/>
              <a:pPr/>
              <a:t>11.02.2025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4A4-FA34-4772-BD5E-19EF33F5BD4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5166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1DDA6-92FB-43AD-98CC-C0108398E33E}" type="datetimeFigureOut">
              <a:rPr lang="ru-RU" smtClean="0"/>
              <a:pPr/>
              <a:t>11.02.2025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4A4-FA34-4772-BD5E-19EF33F5BD4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0350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1DDA6-92FB-43AD-98CC-C0108398E33E}" type="datetimeFigureOut">
              <a:rPr lang="ru-RU" smtClean="0"/>
              <a:pPr/>
              <a:t>11.02.2025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4A4-FA34-4772-BD5E-19EF33F5BD4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7907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1DDA6-92FB-43AD-98CC-C0108398E33E}" type="datetimeFigureOut">
              <a:rPr lang="ru-RU" smtClean="0"/>
              <a:pPr/>
              <a:t>11.02.2025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4A4-FA34-4772-BD5E-19EF33F5BD4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53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1DDA6-92FB-43AD-98CC-C0108398E33E}" type="datetimeFigureOut">
              <a:rPr lang="ru-RU" smtClean="0"/>
              <a:pPr/>
              <a:t>11.02.2025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4A4-FA34-4772-BD5E-19EF33F5BD4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8338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1DDA6-92FB-43AD-98CC-C0108398E33E}" type="datetimeFigureOut">
              <a:rPr lang="ru-RU" smtClean="0"/>
              <a:pPr/>
              <a:t>11.02.2025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4A4-FA34-4772-BD5E-19EF33F5BD4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8944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1DDA6-92FB-43AD-98CC-C0108398E33E}" type="datetimeFigureOut">
              <a:rPr lang="ru-RU" smtClean="0"/>
              <a:pPr/>
              <a:t>11.02.2025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4A4-FA34-4772-BD5E-19EF33F5BD4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6406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1DDA6-92FB-43AD-98CC-C0108398E33E}" type="datetimeFigureOut">
              <a:rPr lang="ru-RU" smtClean="0"/>
              <a:pPr/>
              <a:t>11.02.2025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BE4A4-FA34-4772-BD5E-19EF33F5BD4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1881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1DDA6-92FB-43AD-98CC-C0108398E33E}" type="datetimeFigureOut">
              <a:rPr lang="ru-RU" smtClean="0"/>
              <a:pPr/>
              <a:t>11.02.2025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BE4A4-FA34-4772-BD5E-19EF33F5BD4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090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0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519647" y="3286852"/>
            <a:ext cx="9017726" cy="2387600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4766" y="5674452"/>
            <a:ext cx="7136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УСТЬ-КУБИНСКИЙ МУНИЦИПАЛЬНЫЙ ОКРУГ</a:t>
            </a:r>
          </a:p>
        </p:txBody>
      </p:sp>
      <p:pic>
        <p:nvPicPr>
          <p:cNvPr id="1028" name="Picture 4" descr="https://sun9-42.userapi.com/impg/eiKMhQEHBQZsM8cRFPtokqRDSUApy3N8ueJJmg/7Thl12W2xNA.jpg?size=234x300&amp;quality=95&amp;sign=64666181a045530f550e35e1c38a3727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068" y="1319349"/>
            <a:ext cx="2689976" cy="344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574766" y="1319349"/>
            <a:ext cx="8228948" cy="3448686"/>
          </a:xfrm>
          <a:prstGeom prst="roundRect">
            <a:avLst/>
          </a:prstGeom>
          <a:blipFill dpi="0" rotWithShape="1">
            <a:blip r:embed="rId3" cstate="print">
              <a:duotone>
                <a:prstClr val="black"/>
                <a:schemeClr val="accent1">
                  <a:lumMod val="20000"/>
                  <a:lumOff val="8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8803715" y="496388"/>
            <a:ext cx="3054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ВОЛОГОДСКАЯ ОБЛАСТЬ</a:t>
            </a:r>
          </a:p>
        </p:txBody>
      </p:sp>
    </p:spTree>
    <p:extLst>
      <p:ext uri="{BB962C8B-B14F-4D97-AF65-F5344CB8AC3E}">
        <p14:creationId xmlns:p14="http://schemas.microsoft.com/office/powerpoint/2010/main" val="303361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87384" y="182881"/>
            <a:ext cx="979714" cy="222068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9818" y="509451"/>
            <a:ext cx="1436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9818" y="857849"/>
            <a:ext cx="3542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ЗНАКОВЫЕ СОБЫТИЯ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007530" y="1413660"/>
            <a:ext cx="3840481" cy="265606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8024522" y="3711357"/>
            <a:ext cx="3823489" cy="1998618"/>
          </a:xfrm>
          <a:prstGeom prst="round2Same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414442" y="4176574"/>
            <a:ext cx="304364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95-летие</a:t>
            </a:r>
            <a:r>
              <a:rPr lang="ru-RU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образования Усть-Кубинского района</a:t>
            </a:r>
          </a:p>
          <a:p>
            <a:pPr algn="ctr"/>
            <a:endParaRPr lang="ru-RU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9818" y="6466115"/>
            <a:ext cx="32095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УСТЬ-КУБИНСКОГО ОКРУГА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1886" y="1685109"/>
            <a:ext cx="2821577" cy="18288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91887" y="3923322"/>
            <a:ext cx="2468880" cy="1786653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с двумя скругленными соседними углами 10"/>
          <p:cNvSpPr/>
          <p:nvPr/>
        </p:nvSpPr>
        <p:spPr>
          <a:xfrm rot="5400000">
            <a:off x="2278142" y="1845562"/>
            <a:ext cx="1828800" cy="1499626"/>
          </a:xfrm>
          <a:prstGeom prst="round2Same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459721" y="1882131"/>
            <a:ext cx="149962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2025 году</a:t>
            </a:r>
          </a:p>
          <a:p>
            <a:endParaRPr lang="ru-RU" sz="11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ru-RU" sz="11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областной конкурс профессионального мастерства по изготовлению лодок</a:t>
            </a:r>
          </a:p>
        </p:txBody>
      </p:sp>
      <p:sp>
        <p:nvSpPr>
          <p:cNvPr id="13" name="Прямоугольник с двумя скругленными соседними углами 12"/>
          <p:cNvSpPr/>
          <p:nvPr/>
        </p:nvSpPr>
        <p:spPr>
          <a:xfrm rot="5400000">
            <a:off x="2299214" y="4066838"/>
            <a:ext cx="1786655" cy="1499626"/>
          </a:xfrm>
          <a:prstGeom prst="round2Same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459721" y="4065079"/>
            <a:ext cx="1516619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2025 году</a:t>
            </a:r>
          </a:p>
          <a:p>
            <a:endParaRPr lang="ru-RU" sz="14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30-летие</a:t>
            </a:r>
            <a:endParaRPr lang="ru-RU" sz="11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 дня открытия Усть-Кубинского районного краеведческого музея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245429" y="1680975"/>
            <a:ext cx="2475412" cy="182880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245429" y="3899375"/>
            <a:ext cx="2103120" cy="1810600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с двумя скругленными соседними углами 16"/>
          <p:cNvSpPr/>
          <p:nvPr/>
        </p:nvSpPr>
        <p:spPr>
          <a:xfrm rot="5400000">
            <a:off x="6100355" y="1929171"/>
            <a:ext cx="1828798" cy="1332410"/>
          </a:xfrm>
          <a:prstGeom prst="round2Same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6381207" y="1894724"/>
            <a:ext cx="133241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2025 году</a:t>
            </a:r>
          </a:p>
          <a:p>
            <a:endParaRPr lang="ru-RU" sz="14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605 лет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Александро-куштскому монастырю м.Александрово</a:t>
            </a:r>
          </a:p>
        </p:txBody>
      </p:sp>
      <p:sp>
        <p:nvSpPr>
          <p:cNvPr id="19" name="Прямоугольник с двумя скругленными соседними углами 18"/>
          <p:cNvSpPr/>
          <p:nvPr/>
        </p:nvSpPr>
        <p:spPr>
          <a:xfrm rot="5400000">
            <a:off x="6105955" y="4134971"/>
            <a:ext cx="1817598" cy="1332410"/>
          </a:xfrm>
          <a:prstGeom prst="round2Same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6412882" y="4226353"/>
            <a:ext cx="126905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2025 году</a:t>
            </a:r>
          </a:p>
          <a:p>
            <a:endParaRPr lang="ru-RU" sz="14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лет </a:t>
            </a:r>
            <a:endParaRPr lang="ru-RU" sz="11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памятнику в честь приезда Ивана Грозного</a:t>
            </a:r>
          </a:p>
        </p:txBody>
      </p:sp>
    </p:spTree>
    <p:extLst>
      <p:ext uri="{BB962C8B-B14F-4D97-AF65-F5344CB8AC3E}">
        <p14:creationId xmlns:p14="http://schemas.microsoft.com/office/powerpoint/2010/main" val="3582107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320" y="391885"/>
            <a:ext cx="34430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ПРОМЫШЛЕННОСТЬ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78822" y="167971"/>
            <a:ext cx="1449977" cy="195943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промышленность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46128" y="853550"/>
            <a:ext cx="8213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Промышленность в районе представлена следующими отраслями: 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электро-теплоэнергетика, пищевая, лесная и деревообрабатывающая</a:t>
            </a:r>
            <a:endParaRPr lang="ru-RU" dirty="0"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8824" y="1733982"/>
            <a:ext cx="2017951" cy="13656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8822" y="3351488"/>
            <a:ext cx="2017951" cy="13656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8823" y="4968995"/>
            <a:ext cx="2017951" cy="1536325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2638697" y="1776880"/>
            <a:ext cx="3056709" cy="1322724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СППК «Возрождение» </a:t>
            </a:r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производит хлебобулочные и  кондитерские изделия. В ассортиментном перечне </a:t>
            </a:r>
          </a:p>
          <a:p>
            <a:pPr algn="ctr"/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СППК «Возрождение» более 70  наименований  хлебобулочных и кондитерских изделий.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638697" y="3351488"/>
            <a:ext cx="3056709" cy="136562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цехе </a:t>
            </a:r>
            <a:r>
              <a:rPr lang="ru-RU" sz="1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«ЗАРЯ» </a:t>
            </a:r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изготавливают более 50 видов продукции – это колбасы и консервы. Консервы «Говядина тушеная», 5 видов  каши с мясом производятся под товарным знаком «Настоящий Вологодский продукт».  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638697" y="4968995"/>
            <a:ext cx="3056709" cy="153632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ИП Глава КФХ Сивенкова И.Л. </a:t>
            </a:r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Основным видом  деятельности является консервирование и переработка ягод, овощей, фруктов. В 2023 году предприниматель  выпустила 15 тонн готовой  продукции.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H="1">
            <a:off x="5937328" y="1776880"/>
            <a:ext cx="13989" cy="4728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кругленный прямоугольник 12"/>
          <p:cNvSpPr/>
          <p:nvPr/>
        </p:nvSpPr>
        <p:spPr>
          <a:xfrm>
            <a:off x="6193239" y="1718630"/>
            <a:ext cx="5473337" cy="163285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Крупные лесозаготовители на территории округа – ООО «УстьеЛес», ООО «Вологодский лес», Усть-Кубинский лесхоз-филиал САУ лесного хозяйства ВО «Вологдалесхоз», ООО «Хвоя». </a:t>
            </a:r>
          </a:p>
          <a:p>
            <a:pPr algn="ctr"/>
            <a:endParaRPr lang="ru-RU" sz="1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Деревоперерабатывающие предприятия:  ООО «Устьедрев», </a:t>
            </a:r>
          </a:p>
          <a:p>
            <a:pPr algn="ctr"/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«ДСК-Устье», ИП Карамов А.С.</a:t>
            </a:r>
            <a:r>
              <a:rPr lang="ru-RU" dirty="0"/>
              <a:t>А.С.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95077" y="3521349"/>
            <a:ext cx="2597121" cy="172531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5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235958" y="3521349"/>
            <a:ext cx="2399351" cy="1725318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7263782" y="5507968"/>
            <a:ext cx="3332249" cy="731520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cs typeface="Times New Roman" pitchFamily="18" charset="0"/>
              </a:rPr>
              <a:t>объем лесозаготовки в 2023 году составил 134,6 тыс. куб.м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4320" y="6586501"/>
            <a:ext cx="32095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УСТЬ-КУБИНСКОГО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68419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41371" y="10022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8306" y="262606"/>
            <a:ext cx="4601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ПОТРЕБИТЕЛЬСКИЙ РЫНОК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9857" y="4684118"/>
            <a:ext cx="3032194" cy="1793499"/>
          </a:xfrm>
          <a:prstGeom prst="roundRect">
            <a:avLst/>
          </a:prstGeom>
          <a:blipFill dpi="0" rotWithShape="1">
            <a:blip r:embed="rId2" cstate="print">
              <a:duotone>
                <a:prstClr val="black"/>
                <a:schemeClr val="accent5">
                  <a:lumMod val="20000"/>
                  <a:lumOff val="8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526972" y="5026870"/>
            <a:ext cx="14308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 </a:t>
            </a:r>
          </a:p>
          <a:p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объекта торговли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26972" y="5752244"/>
            <a:ext cx="25472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объектов общественного питания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96916" y="249685"/>
            <a:ext cx="2777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МАЛЫЙ БИЗНЕС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815665" y="3846457"/>
            <a:ext cx="4147457" cy="59696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Малый бизнес </a:t>
            </a:r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один из основных сегментов, обеспечивающих развитие экономики округа</a:t>
            </a: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18017857"/>
              </p:ext>
            </p:extLst>
          </p:nvPr>
        </p:nvGraphicFramePr>
        <p:xfrm>
          <a:off x="5522325" y="827353"/>
          <a:ext cx="6126480" cy="2826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69271161"/>
              </p:ext>
            </p:extLst>
          </p:nvPr>
        </p:nvGraphicFramePr>
        <p:xfrm>
          <a:off x="5933807" y="4485348"/>
          <a:ext cx="5540268" cy="2303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439988" y="5026870"/>
            <a:ext cx="653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219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98212" y="5148373"/>
            <a:ext cx="562016" cy="310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188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078370" y="5148373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197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392011" y="5327995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146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1187" y="6573270"/>
            <a:ext cx="32095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УСТЬ-КУБИНСКОГО ОКРУГА</a:t>
            </a: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466957528"/>
              </p:ext>
            </p:extLst>
          </p:nvPr>
        </p:nvGraphicFramePr>
        <p:xfrm>
          <a:off x="105623" y="782594"/>
          <a:ext cx="5240733" cy="3759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367129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54515274"/>
              </p:ext>
            </p:extLst>
          </p:nvPr>
        </p:nvGraphicFramePr>
        <p:xfrm>
          <a:off x="6975567" y="104504"/>
          <a:ext cx="4872446" cy="3213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278115779"/>
              </p:ext>
            </p:extLst>
          </p:nvPr>
        </p:nvGraphicFramePr>
        <p:xfrm>
          <a:off x="6975567" y="3670663"/>
          <a:ext cx="4872446" cy="2991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3709852" y="587828"/>
            <a:ext cx="2860766" cy="17765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предприятия: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«ЗАРЯ»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отделение «Устье» АО «Вологодский картофель»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СКПК «Взаимный кредит»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СППК «Возрождение»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92677" y="483326"/>
            <a:ext cx="2994659" cy="2743199"/>
          </a:xfrm>
          <a:prstGeom prst="roundRect">
            <a:avLst/>
          </a:prstGeom>
          <a:blipFill dpi="0" rotWithShape="1">
            <a:blip r:embed="rId4" cstate="print">
              <a:duotone>
                <a:prstClr val="black"/>
                <a:schemeClr val="accent5">
                  <a:lumMod val="20000"/>
                  <a:lumOff val="8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92678" y="3670664"/>
            <a:ext cx="2886892" cy="2782388"/>
          </a:xfrm>
          <a:prstGeom prst="roundRect">
            <a:avLst/>
          </a:prstGeom>
          <a:blipFill dpi="0" rotWithShape="1">
            <a:blip r:embed="rId5" cstate="print">
              <a:duotone>
                <a:prstClr val="black"/>
                <a:schemeClr val="accent5">
                  <a:lumMod val="20000"/>
                  <a:lumOff val="8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7328262" y="574765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5361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16982" y="744042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4813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79745" y="11375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3926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724613" y="851245"/>
            <a:ext cx="869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4706,5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28262" y="4611186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5739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16982" y="506185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5402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650264" y="538027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5241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839227" y="4043495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6120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3269" y="6551116"/>
            <a:ext cx="32095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УСТЬ-КУБИНСКОГО ОКРУГА</a:t>
            </a: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3188042" y="3138615"/>
          <a:ext cx="4011828" cy="2917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926115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4011" y="143691"/>
            <a:ext cx="7039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SWOT-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АНАЛИЗ МУНИЦИПАЛЬНОГО ОКРУГА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383958" y="825070"/>
            <a:ext cx="4497652" cy="28215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СИЛЬНЫЕ СТОРОНЫ</a:t>
            </a:r>
          </a:p>
          <a:p>
            <a:pPr algn="ctr"/>
            <a:endParaRPr lang="ru-RU" sz="14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1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Близость к областному центру – городу Вологда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1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крупного водного объекта – река Кубена и Кубенское озеро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1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Чистая экология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1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свободных земельных участков и природных ресурсов (расчетная лесосека используется на 48%)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1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Развитая энергетическая инфраструктура (газ, свет)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1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Богатое культурно-историческое наследие: 16 памятников регионального и 1 федерального значения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1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свободных инвестиционных площадок: 7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3564" y="831724"/>
            <a:ext cx="4362058" cy="28348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2811" y="3866362"/>
            <a:ext cx="4409569" cy="24932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40039" y="3838833"/>
            <a:ext cx="4403247" cy="25125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72991" y="1084072"/>
            <a:ext cx="419730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СЛАБЫЕ СТОРОНЫ</a:t>
            </a:r>
          </a:p>
          <a:p>
            <a:pPr algn="ctr"/>
            <a:endParaRPr lang="ru-RU" sz="14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1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Относительная распределенность лесных ресурсов между арендаторами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1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Постепенное зарастание неиспользуемых сельскохозяйственных угодий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1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Недостаточный уровень развития общепита и мест размещения, как фактора туристической привлекательности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1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Необеспеченность инженерной инфраструктурой большинства земельных участков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1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Неустойчивая интернет-связь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45276" y="4085968"/>
            <a:ext cx="3715265" cy="1926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ВОЗМОЖНОСТИ</a:t>
            </a:r>
          </a:p>
          <a:p>
            <a:pPr algn="ctr"/>
            <a:endParaRPr lang="ru-RU" sz="14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1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сельскохозяйственного производства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1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и развитие производств по углубленной переработке древесины (в том числе лиственных пород)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1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объектов туристической инфраструктуры с акцентом на региональные традиции и продвижение местных экологических продуктов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38308" y="4003589"/>
            <a:ext cx="41978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УГРОЗЫ</a:t>
            </a:r>
          </a:p>
          <a:p>
            <a:pPr algn="ctr"/>
            <a:endParaRPr lang="ru-RU" sz="14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1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Урбанизация населения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1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Дефицит квалифицированных кадров из-за оттока трудовых ресурсов в крупные города и естественной убыли населения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1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Правовые препятствия для перевода земель из одной категории в другую для реализации инвестпроект (лесной фонд, земли сельхозназначения)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1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Высокая стоимость технологического  присоединения объектов к энергетическим сетям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1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цен на сырье и энергоносители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69818" y="143691"/>
            <a:ext cx="1254033" cy="195943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SWOT-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анализ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9818" y="6505885"/>
            <a:ext cx="70800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УСТЬ-КУБИНСКОГО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1702176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87382" y="222069"/>
            <a:ext cx="1867989" cy="222069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1" y="474730"/>
            <a:ext cx="4952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88117" y="2772232"/>
            <a:ext cx="4506843" cy="35138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925146" y="1106757"/>
            <a:ext cx="5504854" cy="3128524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888118" y="1280160"/>
            <a:ext cx="2312282" cy="10304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2023 году введен в эксплуатацию дробильно-сортировочный комплекс ООО «Теплый Дом».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396343" y="1280160"/>
            <a:ext cx="1998617" cy="1030407"/>
          </a:xfrm>
          <a:prstGeom prst="roundRect">
            <a:avLst/>
          </a:prstGeom>
          <a:solidFill>
            <a:schemeClr val="accent5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20,7 млн. рублей </a:t>
            </a:r>
          </a:p>
          <a:p>
            <a:pPr algn="ctr"/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объем инвестиции в реализацию проекта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925146" y="4375188"/>
            <a:ext cx="5504854" cy="191085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 втором полугодии 2023 года в с.Богородское Усть-Кубинского округа ООО «Ярд» приступило к реализации проекта по строительству комбината по производству биотоплива: древесного угля, пелетов и топливных брикетов. Сумма проекта более 127 миллионов рублей.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7382" y="6532262"/>
            <a:ext cx="32095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УСТЬ-КУБИНСКОГО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4089802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8577" y="206815"/>
            <a:ext cx="1883827" cy="3048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6755" y="511641"/>
            <a:ext cx="4952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79176" y="1076761"/>
            <a:ext cx="4888285" cy="3273014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712285" y="1214846"/>
            <a:ext cx="4943933" cy="18418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сентября 2023 года КФХ «Урожай» завезли из Кировской области в Усть-Кубинский округ 5 нетелей и 5 бычков породы герефорд. Глава КФХ Долганов Алексей Николаевич в 2024 году получил грант на развитие семейной фермы.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6755" y="6608189"/>
            <a:ext cx="32095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УСТЬ-КУБИНСКОГО ОКРУГА</a:t>
            </a:r>
          </a:p>
        </p:txBody>
      </p:sp>
      <p:pic>
        <p:nvPicPr>
          <p:cNvPr id="1026" name="Picture 2" descr="C:\Users\MTO03\Desktop\Инвестиционная деятельность для сайта\ГЕРЕФОРД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167" y="3311611"/>
            <a:ext cx="5272215" cy="29656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7370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8576" y="259068"/>
            <a:ext cx="1883827" cy="3048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6754" y="563894"/>
            <a:ext cx="4952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21431" y="1025559"/>
            <a:ext cx="2953735" cy="44797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85734" y="1330385"/>
            <a:ext cx="6648321" cy="3121773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015959" y="5382025"/>
            <a:ext cx="2564677" cy="1169840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Данный проект признан Правительством Вологодской области масштабным инвестиционным проектом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07356" y="4663440"/>
            <a:ext cx="6726700" cy="18884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«Ясно» приступило в октябре 2023 года к реализации проекта по строительству пирса и лодочной станции на территории водного объекта – реки Кубены.</a:t>
            </a:r>
          </a:p>
          <a:p>
            <a:endParaRPr lang="ru-RU" sz="1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2025 ООО «Ясно» планирует начать реализацию проекта по строительству базы отдыха на территории Усть-Кубинского муниципального округа.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04366" y="259068"/>
            <a:ext cx="32095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УСТЬ-КУБИНСКОГО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49754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817" y="195943"/>
            <a:ext cx="7100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ПОРТФЕЛЬ ИНВЕСТИЦИОННЫХ ПЛОЩАДОК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8141" y="854656"/>
            <a:ext cx="2910469" cy="22791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8142" y="3330853"/>
            <a:ext cx="2910469" cy="3278952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4062549" y="934314"/>
            <a:ext cx="7445828" cy="153456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Местоположение:</a:t>
            </a:r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Вологодская область, Усть-Кубинский район, с. Устье,  ул. Советская, здание расположено в исторической части села Устье в 100 метрах от реки Кубены.</a:t>
            </a:r>
          </a:p>
          <a:p>
            <a:endParaRPr lang="ru-RU" sz="14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Площадь:</a:t>
            </a:r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205,9 кв.м.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062549" y="2743200"/>
            <a:ext cx="7445828" cy="197249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объектов инженерной и транспортной инфраструктур</a:t>
            </a:r>
          </a:p>
          <a:p>
            <a:endParaRPr lang="ru-RU" sz="14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Газоснабжение имеется</a:t>
            </a: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Электроснабжение, теплоснабжение, водоснабжение имеется</a:t>
            </a: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Расстояние до г. Вологда  80 км.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062549" y="5172891"/>
            <a:ext cx="7445828" cy="118872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Функциональное назначение: </a:t>
            </a:r>
          </a:p>
          <a:p>
            <a:endParaRPr lang="ru-RU" sz="14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приспособление здания под гостевой дом, хостел или гостиницу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67758" y="6575175"/>
            <a:ext cx="32095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УСТЬ-КУБИНСКОГО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3501422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0446" y="143692"/>
            <a:ext cx="7100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ПОРТФЕЛЬ ИНВЕСТИЦИОННЫХ ПЛОЩАДОК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06955" y="795817"/>
            <a:ext cx="4298065" cy="367168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4885509" y="795817"/>
            <a:ext cx="7014754" cy="367168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Земельный участок с кадастровым № 35:11:0302040:548. </a:t>
            </a: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участка –  2,2 га.</a:t>
            </a: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Категория земель:  Земли промышленности, энергетики, транспорта, связи, радиовещания, телевидения, информатики, земли для обеспечения космической деятельности, земли обороны, безопасности и земли иного специального назначения.</a:t>
            </a: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 разрешенного использования: Зона предприятий и коммунально-складских объектов.</a:t>
            </a: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Допустимый класс опасности для размещения объектов - III  класс.</a:t>
            </a: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Имеется возможность подключения к электроснабжению и газоснабжению. Возможно устройство автономного водоснабжения и теплоснабжения от газа.</a:t>
            </a: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Местоположение: д. Филисово, Усть-Кубинский район, Вологодская область</a:t>
            </a: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Собственник: Усть-Кубинский муниципальный округ</a:t>
            </a: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на условиях : аренда, собственность.</a:t>
            </a: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Расстояние до г. Вологда  80 км.</a:t>
            </a: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Автобусное сообщение, дороги с асфальтовым покрытием.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06955" y="4741817"/>
            <a:ext cx="11493308" cy="178961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Земельный участок полностью расположен в границах зоны с реестровым номером 35:11-6.290 от 27.06.2022, ограничение использования земельного участка в пределах зоны: Третий пояс зоны санитарной охраны поверхностного водозабора из р. Кубена для питьевого и хозяйственно-бытового водоснабжения с. Устье Усть-Кубинского района Вологодской области, тип: Зона санитарной охраны источников водоснабжения и водопроводов питьевого назначения, дата решения: 24.12.2021, номер решения: 334, наименование ОГВ/ОМСУ: Департамент природных ресурсов и охраны окружающей среды Вологодской области.</a:t>
            </a:r>
          </a:p>
          <a:p>
            <a:endParaRPr lang="ru-RU" sz="14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955" y="6590305"/>
            <a:ext cx="32095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УСТЬ-КУБИНСКОГО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1383199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87383" y="274320"/>
            <a:ext cx="1907177" cy="322439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5943" y="864547"/>
            <a:ext cx="4365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500" y="1307500"/>
            <a:ext cx="7501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УСТЬ-КУБИНСКОГО МУНИЦИПАЛЬНОГО ОКРУГА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7383" y="6544491"/>
            <a:ext cx="32095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УСТЬ-КУБИНСКОГО ОКРУГА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7384" y="2419468"/>
            <a:ext cx="3234972" cy="17373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7282</a:t>
            </a:r>
            <a:r>
              <a:rPr lang="ru-RU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чел</a:t>
            </a:r>
          </a:p>
          <a:p>
            <a:endParaRPr lang="ru-RU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</a:t>
            </a:r>
          </a:p>
          <a:p>
            <a:r>
              <a:rPr lang="ru-RU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 МО, 2023 г.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879669" y="2448433"/>
            <a:ext cx="3289531" cy="17373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4172</a:t>
            </a:r>
            <a:r>
              <a:rPr lang="ru-RU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чел</a:t>
            </a:r>
          </a:p>
          <a:p>
            <a:pPr algn="ctr"/>
            <a:endParaRPr lang="ru-RU" dirty="0">
              <a:solidFill>
                <a:schemeClr val="accent5"/>
              </a:solidFill>
            </a:endParaRPr>
          </a:p>
          <a:p>
            <a:r>
              <a:rPr lang="ru-RU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</a:t>
            </a:r>
          </a:p>
          <a:p>
            <a:r>
              <a:rPr lang="ru-RU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 с. Устье, 2023 г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421828" y="4013136"/>
            <a:ext cx="4944285" cy="29568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32382" y="174282"/>
            <a:ext cx="2993185" cy="3982546"/>
          </a:xfrm>
          <a:prstGeom prst="rect">
            <a:avLst/>
          </a:prstGeom>
          <a:noFill/>
        </p:spPr>
      </p:pic>
      <p:sp>
        <p:nvSpPr>
          <p:cNvPr id="14" name="Скругленный прямоугольник 13"/>
          <p:cNvSpPr/>
          <p:nvPr/>
        </p:nvSpPr>
        <p:spPr>
          <a:xfrm>
            <a:off x="287383" y="4451154"/>
            <a:ext cx="3234973" cy="175370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236 </a:t>
            </a:r>
          </a:p>
          <a:p>
            <a:pPr algn="ctr"/>
            <a:endParaRPr lang="ru-RU" dirty="0">
              <a:solidFill>
                <a:schemeClr val="accent5"/>
              </a:solidFill>
            </a:endParaRPr>
          </a:p>
          <a:p>
            <a:r>
              <a:rPr lang="ru-RU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населенных пунктов округа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879669" y="4451154"/>
            <a:ext cx="3289531" cy="1753703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261 тыс. га</a:t>
            </a:r>
          </a:p>
          <a:p>
            <a:endParaRPr lang="ru-RU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территории округа</a:t>
            </a:r>
          </a:p>
        </p:txBody>
      </p:sp>
    </p:spTree>
    <p:extLst>
      <p:ext uri="{BB962C8B-B14F-4D97-AF65-F5344CB8AC3E}">
        <p14:creationId xmlns:p14="http://schemas.microsoft.com/office/powerpoint/2010/main" val="1742860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006" y="352697"/>
            <a:ext cx="7100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ПОРТФЕЛЬ ИНВЕСТИЦИОННЫХ ПЛОЩАДОК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9636" y="1476104"/>
            <a:ext cx="5600202" cy="4180114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6244045" y="1280160"/>
            <a:ext cx="5499464" cy="480713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Животноводство- растениеводство</a:t>
            </a:r>
          </a:p>
          <a:p>
            <a:endParaRPr lang="ru-RU" sz="1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(пашня, сенокосы, пастбища) - 798 га,</a:t>
            </a:r>
          </a:p>
          <a:p>
            <a:r>
              <a:rPr lang="ru-RU" sz="1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35:11:0000000:16 </a:t>
            </a:r>
          </a:p>
          <a:p>
            <a:endParaRPr lang="ru-RU" sz="1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Собственник Усть-Кубинский муниципальный округ</a:t>
            </a:r>
          </a:p>
          <a:p>
            <a:endParaRPr lang="ru-RU" sz="1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Категория земель: земли сельхозназначения.</a:t>
            </a:r>
          </a:p>
          <a:p>
            <a:endParaRPr lang="ru-RU" sz="1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на условиях : аренда, собственность.</a:t>
            </a:r>
          </a:p>
          <a:p>
            <a:endParaRPr lang="ru-RU" sz="1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Местоположение: 40 км до с. Устье, 80 км до ж.д. станции Сухона, 120 км до г. Вологды. Автобусное сообщение, дороги с асфальтовым покрытием.</a:t>
            </a:r>
          </a:p>
          <a:p>
            <a:endParaRPr lang="ru-RU" sz="1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типу почв поля пригодны для молочного животноводства и полеводства, ведущими культурами могут быть озимая рожь, овес, ячмень, многолетние травы.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9636" y="6317960"/>
            <a:ext cx="32095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УСТЬ-КУБИНСКОГО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6489131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1" y="313508"/>
            <a:ext cx="7100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ПОРТФЕЛЬ ИНВЕСТИЦИОННЫХ ПЛОЩАДОК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64646" y="1511665"/>
            <a:ext cx="5376577" cy="4053112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74321" y="940526"/>
            <a:ext cx="5538650" cy="323958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Земельный участок с кадастровым</a:t>
            </a: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35:11:0302040:127, площадью 19,3 га. </a:t>
            </a:r>
          </a:p>
          <a:p>
            <a:endParaRPr lang="ru-RU" sz="14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Категория земель: Земли промышленности, энергетики, транспорта, связи, радиовещания, телевидения, информатики, земли для обеспечения космической деятельности, земли обороны, безопасности и земли иного специального назначения.</a:t>
            </a:r>
          </a:p>
          <a:p>
            <a:endParaRPr lang="ru-RU" sz="14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 разрешенного использования: для строительства объекта «Тепличное хозяйство».</a:t>
            </a: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Собственник:  ООО "ВудКом", ОГРН: 1201100002510.</a:t>
            </a: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на условиях : аренда, собственность.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74321" y="4345467"/>
            <a:ext cx="5447210" cy="232965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Местоположение: в границах с. Устье, Усть-Кубинского района Вологодской области.</a:t>
            </a:r>
          </a:p>
          <a:p>
            <a:endParaRPr lang="ru-RU" sz="14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Расстояние до г. Вологда  80 км.</a:t>
            </a:r>
          </a:p>
          <a:p>
            <a:endParaRPr lang="ru-RU" sz="14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Автобусное сообщение, дороги с асфальтовым покрытием.</a:t>
            </a: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Имеется возможность подключения к электроснабжению, водоснабжению и газоснабжению.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31690" y="6301269"/>
            <a:ext cx="32095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УСТЬ-КУБИНСКОГО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10831747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131" y="209006"/>
            <a:ext cx="5225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ПОРТФЕЛЬ ИНВЕСТИЦИОННЫХ ПЛОЩАДОК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0451" y="1694680"/>
            <a:ext cx="5347202" cy="3995619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6100354" y="670671"/>
            <a:ext cx="5852160" cy="6043638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Земельный участок в кадастровым № 35:11:0201020:406.</a:t>
            </a: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участка – 1,2 га.</a:t>
            </a:r>
          </a:p>
          <a:p>
            <a:endParaRPr lang="ru-RU" sz="14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Категория земель:  Земли промышленности, энергетики, транспорта, связи, радиовещания, телевидения, информатики, земли для обеспечения космической деятельности, земли обороны, безопасности и земли иного специального назначения.</a:t>
            </a: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 разрешенного использования:  Промышленность, склад.</a:t>
            </a: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Допустимый класс опасности для размещения объектов – IV-V  класс.</a:t>
            </a:r>
          </a:p>
          <a:p>
            <a:endParaRPr lang="ru-RU" sz="14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Имеется возможность подключения к электроснабжению. Возможно устройство автономного водоснабжения и теплоснабжения.</a:t>
            </a: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Местоположение: д. Острецово, Усть-Кубинский район, Вологодская область.</a:t>
            </a: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км до с. Устье, 95 км до ж.д. станции Сухона, 135 км до г. Вологды. Автобусное сообщение, дороги с асфальтовым покрытием.</a:t>
            </a: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характеристики: близлежащий населенный пункт д. Марковская.</a:t>
            </a:r>
          </a:p>
          <a:p>
            <a:endParaRPr lang="ru-RU" sz="14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Собственник: Усть-Кубинский муниципальный округ</a:t>
            </a: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на условиях : аренда, собственность.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0451" y="6237254"/>
            <a:ext cx="32095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УСТЬ-КУБИНСКОГО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20639827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194" y="261257"/>
            <a:ext cx="6051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ПОРТФЕЛЬ ИНВЕСТИЦИОННЫХ ПЛОЩАДОК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2163" y="910375"/>
            <a:ext cx="3394206" cy="24990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2162" y="3855652"/>
            <a:ext cx="3394207" cy="2749534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4245429" y="910375"/>
            <a:ext cx="7432765" cy="24990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Земельный участок в кадастровым № 35:11:0402001:132</a:t>
            </a:r>
          </a:p>
          <a:p>
            <a:endParaRPr lang="ru-RU" sz="1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участка – 3,3 га.</a:t>
            </a:r>
          </a:p>
          <a:p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Категория земель:  Земли населенных пунктов.</a:t>
            </a:r>
          </a:p>
          <a:p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Имеется возможность подключения к электроснабжению, водоснабжению и газоснабжению.</a:t>
            </a:r>
          </a:p>
          <a:p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Местоположение: с. Устье, Усть-Кубинский округ, Вологодская область.</a:t>
            </a:r>
          </a:p>
          <a:p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км до ж.д.станции Сухона, 80 км до г. Вологды. Автобусное сообщение, дороги с асфальтовым покрытием.</a:t>
            </a:r>
          </a:p>
          <a:p>
            <a:endParaRPr lang="ru-RU" sz="1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характеристики: участок расположен на берегу </a:t>
            </a:r>
            <a:r>
              <a:rPr lang="ru-RU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р.Кубена</a:t>
            </a:r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Собственник: </a:t>
            </a:r>
            <a:r>
              <a:rPr lang="ru-RU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</a:t>
            </a:r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-Кубинский муниципальный округ</a:t>
            </a:r>
          </a:p>
          <a:p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на условиях : аренда, собственность.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45429" y="3855652"/>
            <a:ext cx="7432765" cy="27495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Земельный участок в кадастровым № 35:11:0302030</a:t>
            </a:r>
          </a:p>
          <a:p>
            <a:endParaRPr lang="ru-RU" sz="1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участка – 14 га.</a:t>
            </a:r>
          </a:p>
          <a:p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Категория земель:  Земли запаса.</a:t>
            </a:r>
          </a:p>
          <a:p>
            <a:endParaRPr lang="ru-RU" sz="1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Имеется возможность подключения к электроснабжению, автономное водоснабжение.</a:t>
            </a:r>
          </a:p>
          <a:p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Местоположение: Берег </a:t>
            </a:r>
            <a:r>
              <a:rPr lang="ru-RU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р.Кубена</a:t>
            </a:r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южнее </a:t>
            </a:r>
            <a:r>
              <a:rPr lang="ru-RU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д.Горка</a:t>
            </a:r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</a:t>
            </a:r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-Кубинский район, Вологодская область.</a:t>
            </a:r>
          </a:p>
          <a:p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км до </a:t>
            </a:r>
            <a:r>
              <a:rPr lang="ru-RU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ж.д.станции</a:t>
            </a:r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Сухона, 80 км до г. Вологды. Автобусное сообщение, дороги с асфальтовым покрытием.</a:t>
            </a:r>
          </a:p>
          <a:p>
            <a:endParaRPr lang="ru-RU" sz="1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Собственник: </a:t>
            </a:r>
            <a:r>
              <a:rPr lang="ru-RU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</a:t>
            </a:r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-Кубинский муниципальный округ</a:t>
            </a:r>
          </a:p>
          <a:p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на условиях : аренда, собственность.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68661" y="446928"/>
            <a:ext cx="32095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УСТЬ-КУБИНСКОГО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1028600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567" y="156755"/>
            <a:ext cx="7100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ПОРТФЕЛЬ ИНВЕСТИЦИОННЫХ ПЛОЩАДОК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6206" y="1053239"/>
            <a:ext cx="4859383" cy="25717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6206" y="3959725"/>
            <a:ext cx="4859383" cy="2571703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5930537" y="1053239"/>
            <a:ext cx="5812972" cy="54781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 с кадастровыми № 35:11:0207030:107</a:t>
            </a:r>
          </a:p>
          <a:p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35:11:0207030:144; 35:11:0207030:147; 35:11:0207030:145;</a:t>
            </a:r>
          </a:p>
          <a:p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35:11:0207030:157; 35:11:0207030:160; 35:11:0207030:156;</a:t>
            </a:r>
          </a:p>
          <a:p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35:11:0207030:153; 35:11:0207030:161; 35:11:0207030:162;</a:t>
            </a:r>
          </a:p>
          <a:p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35:11:0207030:163; 35:11:0207030:164.</a:t>
            </a:r>
          </a:p>
          <a:p>
            <a:endParaRPr lang="ru-RU" sz="1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участков – 33 га.</a:t>
            </a:r>
          </a:p>
          <a:p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Категория земель:  Земли населенных пунктов.</a:t>
            </a:r>
          </a:p>
          <a:p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 разрешенного использования:  ИЖС, садоводство, ЛПХ.</a:t>
            </a:r>
          </a:p>
          <a:p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Допустимый класс опасности для размещения объектов – IV-V  класс.</a:t>
            </a:r>
          </a:p>
          <a:p>
            <a:endParaRPr lang="ru-RU" sz="1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 расположены в 21 км от п.Устье, в границах населенного пункта село Старое, с непосредственным выходом к реке Кубена (возможно</a:t>
            </a:r>
          </a:p>
          <a:p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благоустройство собственного пляжа или пирса), на высоком берегу в окружении лесных земель. Трансформаторная подстанция в пятидесяти метрах от земельных участков. Вариант водоснабжения: колодец. </a:t>
            </a:r>
          </a:p>
          <a:p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Вариант канализации: септик.</a:t>
            </a:r>
          </a:p>
          <a:p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Местоположение: с. Старое, Усть-Кубинский округ, Вологодская область.</a:t>
            </a:r>
          </a:p>
          <a:p>
            <a:endParaRPr lang="ru-RU" sz="1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км до с. Устье, 85 км до </a:t>
            </a:r>
            <a:r>
              <a:rPr lang="ru-RU" sz="1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ж.д.станции</a:t>
            </a:r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Сухона, 125 км до г. Вологды. Автобусное сообщение, дороги с асфальтовым покрытием.</a:t>
            </a:r>
          </a:p>
          <a:p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Собственник: Частное лицо.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442536" y="279865"/>
            <a:ext cx="32095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УСТЬ-КУБИНСКОГО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36188322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005" y="385907"/>
            <a:ext cx="4031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РАБОТА С ИНВЕСТОРОМ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18011" y="875211"/>
            <a:ext cx="6531429" cy="55125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367451" y="875211"/>
            <a:ext cx="3892732" cy="555171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849085" y="1071154"/>
            <a:ext cx="32394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ОБЛАСТНЫЕ МЕРЫ ПОДДЕРЖКИ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9085" y="1378931"/>
            <a:ext cx="589134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Налоговые льготы на срок до 5 лет</a:t>
            </a: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освобождение от уплаты транспортного налога;</a:t>
            </a: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снижение ставки налога на прибыль до 13,5% (региональной части налога);</a:t>
            </a:r>
          </a:p>
          <a:p>
            <a:pPr marL="285750" indent="-285750"/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снижение ставки или освобождение от уплаты налога на имущество.</a:t>
            </a:r>
          </a:p>
          <a:p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налоговый кредит  на 5 лет </a:t>
            </a: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 налогу на имущество, транспортному налогу и налогу на прибыль;</a:t>
            </a: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проценты за пользование кредита – ½ ключевой ставки ЦБ РФ.</a:t>
            </a:r>
          </a:p>
          <a:p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Масштабные проекты:</a:t>
            </a: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право на получение земельного участка в аренду без проведения торгов.</a:t>
            </a:r>
          </a:p>
          <a:p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Субсидии:</a:t>
            </a: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на возмещение части затрат по уплате процентов по кредитам, полученным в кредитных организациях</a:t>
            </a: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на возмещение части затрат по лизинговым договорам, позволяющие компенсировать первоначальный лизинговый платеж и платежи по договорам финансовой аренды. </a:t>
            </a:r>
          </a:p>
          <a:p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Программная поддержка:</a:t>
            </a: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участия в федеральных программах для действующих и начинающих предпринимателей.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67897" y="1071154"/>
            <a:ext cx="25769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МУНИЦИПАЛЬНЫЕ МЕРЫ </a:t>
            </a:r>
          </a:p>
          <a:p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ПОДДЕРЖКИ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89283" y="1594374"/>
            <a:ext cx="37709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Имущественная поддержка </a:t>
            </a:r>
          </a:p>
          <a:p>
            <a:endParaRPr lang="ru-RU" sz="14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Преференции в виде передачи в  аренду муниципального имущества без проведения торгов.</a:t>
            </a:r>
          </a:p>
          <a:p>
            <a:endParaRPr lang="ru-RU" sz="14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Финансовая поддержка </a:t>
            </a:r>
          </a:p>
          <a:p>
            <a:endParaRPr lang="ru-RU" sz="14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Финансовая поддержка оказывается в рамках муниципальной программы</a:t>
            </a: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«Содействие развитию предпринимательства и торговли  в Усть-Кубинском муниципальном округе на 2023-2027 годы».</a:t>
            </a:r>
          </a:p>
          <a:p>
            <a:endParaRPr lang="ru-RU" sz="14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Консультационная поддержка </a:t>
            </a:r>
          </a:p>
          <a:p>
            <a:endParaRPr lang="ru-RU" sz="14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Консультационные услуги  бизнес оказывают:</a:t>
            </a: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администрация  округа;</a:t>
            </a: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МФЦ Усть-Кубинского округа.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00446" y="176144"/>
            <a:ext cx="1606731" cy="195944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работа с инвестором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0446" y="6583680"/>
            <a:ext cx="320953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УСТЬ-КУБИНСКОГО ОКРУГА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4490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91440" y="101386"/>
            <a:ext cx="5943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ИНВЕСТИЦИОННАЯ ПОДДЕРЖКА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95911" y="731520"/>
            <a:ext cx="4624252" cy="23523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59052" y="927463"/>
            <a:ext cx="42979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«КОРПОРАЦИЯ РАЗВИТИЯ ВОЛОГОДСКОЙ ОБЛАСТИ»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1949" y="1280514"/>
            <a:ext cx="1407645" cy="8594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04971" y="1189073"/>
            <a:ext cx="26520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Корпорация развития Вологодской области является специализированной организацией по привлечению инвестиций и сопровождению инвестиционных проектов.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6801" y="3552559"/>
            <a:ext cx="4633362" cy="236545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1949" y="4259837"/>
            <a:ext cx="1498751" cy="95089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9052" y="3747694"/>
            <a:ext cx="4648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 РЕСУРСНОЙ ПОДДЕРЖКИ МАЛОГО И СРЕДНЕГО ПРЕДПРИНИМАТЕЛЬСТВА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21156" y="4178581"/>
            <a:ext cx="268855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Предоставляет микрозаймы субъектам малого и среднего предпринимательства под низкий процент – от 5%. ФРП позволяет бизнесу получить финансирование на выгодных условиях.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661212" y="731520"/>
            <a:ext cx="5916706" cy="51864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199095" y="1058268"/>
            <a:ext cx="53788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АГЕНСТВО ГОРОДСКОГО РАЗВИТИЯ ПРЕДПРИНИМАТЕЛЬСТВА И ИНВЕСТИЦИЙ </a:t>
            </a:r>
          </a:p>
          <a:p>
            <a:r>
              <a:rPr lang="ru-RU" sz="11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ВОЛОГОДСКОЙ ОБЛАСТИ «МОЙ БИЗНЕС»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99095" y="1883316"/>
            <a:ext cx="1667434" cy="94056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97807" y="1883316"/>
            <a:ext cx="744894" cy="39088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337661" y="2823882"/>
            <a:ext cx="1390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mail@mb.ru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827587" y="2326532"/>
            <a:ext cx="17892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поддержки </a:t>
            </a:r>
          </a:p>
          <a:p>
            <a:pPr algn="ctr"/>
            <a:r>
              <a:rPr lang="ru-RU" sz="11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Предпринимательства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162615" y="2757419"/>
            <a:ext cx="1119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rcpp35.ru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199095" y="3324766"/>
            <a:ext cx="46912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 агентства направлена на улучшение привлекательности Вологодской области для ведения бизнеса, увеличение доходов компаний малого и среднего бизнеса, вывод вологодских товаропроизводителей на российский и международные рынки, стимулирование инновационной активности в регионе, предупреждение и снижение рисков предпринимательской деятельности, развитие кооперационных связей и партнерских отношений.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4827" y="6279019"/>
            <a:ext cx="32095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УСТЬ-КУБИНСКОГО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4004768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9582" y="130630"/>
            <a:ext cx="533056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ИНВЕСТИЦИОННАЯ ПОДДЕРЖКА</a:t>
            </a:r>
          </a:p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23343" y="869294"/>
            <a:ext cx="4952315" cy="19784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11173" y="869294"/>
            <a:ext cx="4968671" cy="19874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0016" y="1031966"/>
            <a:ext cx="23294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 ВО «БИЗНЕС-ИНКУБАТОР»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30344" y="1031966"/>
            <a:ext cx="4749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АВТОНОМНАЯ НЕКОММЕРЧЕСКАЯ ОРГАНИЗАЦИЯ АГЕНСТВО ГОРОДСКОГО РАЗВИТИЯ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0016" y="1187983"/>
            <a:ext cx="1581744" cy="6705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70016" y="1773444"/>
            <a:ext cx="48146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Комплексная поддержка начинающих предпринимателей: консультационная помощь в подготовке заявок на получение денежных средств по областным и федеральным программам развития.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46173" y="1293576"/>
            <a:ext cx="164660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(8172) 578-350</a:t>
            </a:r>
          </a:p>
          <a:p>
            <a:r>
              <a:rPr lang="en-US" sz="11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adm.event@smb35.ru</a:t>
            </a:r>
            <a:endParaRPr lang="en-US" sz="1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98163" y="1473282"/>
            <a:ext cx="696804" cy="4593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30344" y="1988887"/>
            <a:ext cx="36108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Бизнес-образование</a:t>
            </a: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Консалтинговые услуги</a:t>
            </a: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Центр международного сотрудничества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95508" y="1412222"/>
            <a:ext cx="140615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(8202)201-928</a:t>
            </a:r>
          </a:p>
          <a:p>
            <a:r>
              <a:rPr lang="en-US" sz="11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info@agr-city.ru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23343" y="3207419"/>
            <a:ext cx="10256501" cy="303662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071487" y="3586367"/>
            <a:ext cx="31605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КОНТАКТНАЯ ИНФОРМАЦИЯ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70016" y="4088068"/>
            <a:ext cx="4404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Усть-Кубинского муниципального округа</a:t>
            </a:r>
          </a:p>
          <a:p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Быков Иван Васильевич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70016" y="4892608"/>
            <a:ext cx="36631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Тел.+7(81753) 2-14-86</a:t>
            </a: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Факс+7(81753) 2-17-29</a:t>
            </a: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E-mail: 53Ust-Kubinskij@r19.gov35.ru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18316" y="4088068"/>
            <a:ext cx="4017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главы администрации округа</a:t>
            </a:r>
          </a:p>
          <a:p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Фомичев Сергей Николаевич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18316" y="5091156"/>
            <a:ext cx="3663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Тел.+7(81753) 2-17-18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E-mail: 53Ust-Kubinskij@r19.gov35.ru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9967" y="6486981"/>
            <a:ext cx="32095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УСТЬ-КУБИНСКОГО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1794891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72481" y="202360"/>
            <a:ext cx="960121" cy="209006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население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9817" y="35269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71894" y="410949"/>
            <a:ext cx="2121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НАСЕЛЕНИЕ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72481" y="1228064"/>
            <a:ext cx="2619112" cy="129322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7282 чел</a:t>
            </a:r>
            <a:r>
              <a:rPr lang="ru-RU" dirty="0"/>
              <a:t>.</a:t>
            </a:r>
          </a:p>
          <a:p>
            <a:pPr algn="ctr"/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населения</a:t>
            </a:r>
          </a:p>
          <a:p>
            <a:pPr algn="ctr"/>
            <a:r>
              <a:rPr lang="ru-RU" sz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округа</a:t>
            </a: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644290861"/>
              </p:ext>
            </p:extLst>
          </p:nvPr>
        </p:nvGraphicFramePr>
        <p:xfrm>
          <a:off x="3464922" y="3526971"/>
          <a:ext cx="4803867" cy="3199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874634320"/>
              </p:ext>
            </p:extLst>
          </p:nvPr>
        </p:nvGraphicFramePr>
        <p:xfrm>
          <a:off x="3428174" y="248193"/>
          <a:ext cx="4895484" cy="3082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4130353" y="2250741"/>
            <a:ext cx="10743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33278,0 руб.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956995" y="2063278"/>
            <a:ext cx="10743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35774,0 руб.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762968" y="1875815"/>
            <a:ext cx="1069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37443,0 руб</a:t>
            </a:r>
            <a:r>
              <a:rPr lang="ru-RU" sz="1200" dirty="0"/>
              <a:t>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564132" y="1688352"/>
            <a:ext cx="10743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41412,0 руб.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233925" y="1411353"/>
            <a:ext cx="10743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47034,8 руб.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555543" y="54307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169536" y="4342825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2,98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071949" y="54307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757513" y="5615406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0,7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513151" y="5647457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0,6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51610" y="2874556"/>
            <a:ext cx="2615616" cy="3591557"/>
          </a:xfrm>
          <a:prstGeom prst="roundRect">
            <a:avLst/>
          </a:prstGeom>
          <a:blipFill dpi="0" rotWithShape="1">
            <a:blip r:embed="rId4" cstate="print">
              <a:duotone>
                <a:prstClr val="black"/>
                <a:schemeClr val="accent5">
                  <a:lumMod val="20000"/>
                  <a:lumOff val="8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69817" y="6618438"/>
            <a:ext cx="32095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УСТЬ-КУБИНСКОГО ОКРУГА</a:t>
            </a:r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2336517867"/>
              </p:ext>
            </p:extLst>
          </p:nvPr>
        </p:nvGraphicFramePr>
        <p:xfrm>
          <a:off x="8301740" y="131805"/>
          <a:ext cx="3709027" cy="4030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1636089796"/>
              </p:ext>
            </p:extLst>
          </p:nvPr>
        </p:nvGraphicFramePr>
        <p:xfrm>
          <a:off x="8799011" y="4028303"/>
          <a:ext cx="2857530" cy="2707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815055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0263" y="295060"/>
            <a:ext cx="2129246" cy="289602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8823" y="674058"/>
            <a:ext cx="5369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СОЦИАЛЬНАЯ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ИНФРАСТРУКТУРА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84542" y="1528580"/>
            <a:ext cx="2521131" cy="888274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ОБРАЗОВАНИЕ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5382" y="1533741"/>
            <a:ext cx="2591781" cy="9220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71151" y="1543636"/>
            <a:ext cx="2536156" cy="9022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51294" y="1520678"/>
            <a:ext cx="2653527" cy="9022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36138" y="1857791"/>
            <a:ext cx="20077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ЗДРАВООХРАНЕНИЕ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36747" y="1857791"/>
            <a:ext cx="804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92821" y="1840890"/>
            <a:ext cx="2394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КУЛЬТУРА И ИСКУССТВО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84542" y="2605340"/>
            <a:ext cx="2521131" cy="38429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 дошкольного образования</a:t>
            </a:r>
          </a:p>
          <a:p>
            <a:r>
              <a:rPr lang="ru-RU" sz="11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(165 учащихся)</a:t>
            </a:r>
          </a:p>
          <a:p>
            <a:r>
              <a:rPr lang="ru-RU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</a:p>
          <a:p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доп. образования</a:t>
            </a:r>
          </a:p>
          <a:p>
            <a:r>
              <a:rPr lang="ru-RU" sz="11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(263 учащихся)</a:t>
            </a:r>
          </a:p>
          <a:p>
            <a:r>
              <a:rPr lang="ru-RU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</a:p>
          <a:p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</a:p>
          <a:p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школьного образования</a:t>
            </a:r>
          </a:p>
          <a:p>
            <a:r>
              <a:rPr lang="ru-RU" sz="11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(638 учащихся)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335381" y="2605340"/>
            <a:ext cx="2591782" cy="38569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b="1" dirty="0">
                <a:solidFill>
                  <a:schemeClr val="accent5"/>
                </a:solidFill>
              </a:rPr>
              <a:t> </a:t>
            </a:r>
          </a:p>
          <a:p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Поликлиника</a:t>
            </a:r>
          </a:p>
          <a:p>
            <a:endParaRPr lang="ru-RU" sz="11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400" b="1" dirty="0">
                <a:solidFill>
                  <a:schemeClr val="accent5"/>
                </a:solidFill>
              </a:rPr>
              <a:t> </a:t>
            </a:r>
          </a:p>
          <a:p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Отделение сестринского ухода</a:t>
            </a:r>
          </a:p>
          <a:p>
            <a:endParaRPr lang="ru-RU" sz="11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Амбулатории</a:t>
            </a:r>
          </a:p>
          <a:p>
            <a:endParaRPr lang="ru-RU" sz="11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  <a:p>
            <a:r>
              <a:rPr lang="ru-RU" sz="11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Фельдшерско-акушерских пунктов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271150" y="2598334"/>
            <a:ext cx="2536157" cy="38569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accent5"/>
                </a:solidFill>
              </a:rPr>
              <a:t>1</a:t>
            </a:r>
          </a:p>
          <a:p>
            <a:r>
              <a:rPr lang="ru-RU" b="1" dirty="0">
                <a:solidFill>
                  <a:schemeClr val="accent5"/>
                </a:solidFill>
              </a:rPr>
              <a:t> </a:t>
            </a:r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ФОК</a:t>
            </a:r>
          </a:p>
          <a:p>
            <a:endParaRPr lang="ru-RU" sz="11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chemeClr val="accent5"/>
                </a:solidFill>
              </a:rPr>
              <a:t>1</a:t>
            </a:r>
          </a:p>
          <a:p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физкультуры и спорта</a:t>
            </a:r>
          </a:p>
          <a:p>
            <a:endParaRPr lang="ru-RU" sz="11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chemeClr val="accent5"/>
                </a:solidFill>
              </a:rPr>
              <a:t>4 </a:t>
            </a:r>
          </a:p>
          <a:p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Стадиона</a:t>
            </a:r>
          </a:p>
          <a:p>
            <a:endParaRPr lang="ru-RU" sz="11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chemeClr val="accent5"/>
                </a:solidFill>
              </a:rPr>
              <a:t>5 </a:t>
            </a:r>
          </a:p>
          <a:p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Спортивных площадок</a:t>
            </a:r>
          </a:p>
          <a:p>
            <a:endParaRPr lang="ru-RU" sz="11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192640" y="2591328"/>
            <a:ext cx="2743987" cy="38569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ДК</a:t>
            </a:r>
          </a:p>
          <a:p>
            <a:endParaRPr lang="ru-RU" sz="11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</a:t>
            </a:r>
          </a:p>
          <a:p>
            <a:endParaRPr lang="ru-RU" sz="11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</a:t>
            </a:r>
          </a:p>
          <a:p>
            <a:endParaRPr lang="ru-RU" sz="11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Туристических маршрута</a:t>
            </a:r>
          </a:p>
          <a:p>
            <a:endParaRPr lang="ru-RU" sz="11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 культурного наследия федерального </a:t>
            </a:r>
          </a:p>
          <a:p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значения</a:t>
            </a:r>
          </a:p>
          <a:p>
            <a:endParaRPr lang="ru-RU" sz="11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Объектов культурного наследия регионального значения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8823" y="6597771"/>
            <a:ext cx="32095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УСТЬ-КУБИНСКОГО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56561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703" y="261257"/>
            <a:ext cx="2537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ГАЗИФИКАЦИЯ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02828" y="261256"/>
            <a:ext cx="4931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ЖИЛИЩНОЕ СТРОИТЕЛЬСТВО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7059" y="847426"/>
            <a:ext cx="3177478" cy="21559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7059" y="3003380"/>
            <a:ext cx="2469094" cy="15241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99449" y="3003380"/>
            <a:ext cx="2386951" cy="1524132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3404650" y="4942304"/>
            <a:ext cx="1781305" cy="97517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  <a:p>
            <a:pPr algn="ctr"/>
            <a:r>
              <a:rPr lang="ru-RU" sz="16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котельных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7059" y="4711715"/>
            <a:ext cx="2469094" cy="1506206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6302828" y="722921"/>
            <a:ext cx="4840165" cy="44579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Усть-Кубинский район – один из лидеров в регионе по жилищной застройке.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9449" y="305384"/>
            <a:ext cx="258274" cy="3734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5004" y="6427174"/>
            <a:ext cx="32095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УСТЬ-КУБИНСКОГО ОКРУГА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60663" y="1268628"/>
            <a:ext cx="3720356" cy="4702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Скругленный прямоугольник 13"/>
          <p:cNvSpPr/>
          <p:nvPr/>
        </p:nvSpPr>
        <p:spPr>
          <a:xfrm>
            <a:off x="8451669" y="5081451"/>
            <a:ext cx="3252651" cy="113647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Факторы, способствующие росту строительства: комфортные условия для проживания, прекрасная экология, льготы для сельских жителей</a:t>
            </a:r>
          </a:p>
        </p:txBody>
      </p:sp>
      <p:sp>
        <p:nvSpPr>
          <p:cNvPr id="23554" name="AutoShape 2" descr="blob:https://web.whatsapp.com/d0663e8a-6d00-4523-b49b-102eb8694dd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3556" name="AutoShape 4" descr="blob:https://web.whatsapp.com/d0663e8a-6d00-4523-b49b-102eb8694dd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3557" name="Picture 5" descr="C:\Users\MTO03\Downloads\WhatsApp Image 2024-11-01 at 12.13.03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696626" y="2817341"/>
            <a:ext cx="2868793" cy="20059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9283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90038" y="3472011"/>
            <a:ext cx="3111254" cy="27328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55796" y="3472010"/>
            <a:ext cx="2968410" cy="27328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278710" y="3472010"/>
            <a:ext cx="3097036" cy="2732845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431074" y="248194"/>
            <a:ext cx="1867989" cy="222069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коммунальное хозяйство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0367" y="561704"/>
            <a:ext cx="4873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КОММУНАЛЬНОЕ ХОЗЯЙСТВО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397211" y="1180712"/>
            <a:ext cx="7430530" cy="20855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период с 2019 по 2023 годы  на территории села Устье проведена  модернизация системы  водоснабжения по её итогам в работу введена новая модульная станция водоочистки, заменены водоводы, благоустроена территория станции очистки. Объем бюджетных инвестиций превысил  62 млн. рублей. </a:t>
            </a:r>
          </a:p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В 2021-2022 годах проводились работы по реконструкции системы водоотведения с. Устье. Объем бюджетных инвестиций  превысил  52 млн. рублей.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1074" y="6476468"/>
            <a:ext cx="32095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УСТЬ-КУБИНСКОГО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1893422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98200" y="206681"/>
            <a:ext cx="2220685" cy="222068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транспортная инфраструктура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3697" y="500836"/>
            <a:ext cx="5688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ТРАНСПОРТНАЯ ИНФРАСТРУКТУРА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98200" y="1256656"/>
            <a:ext cx="8166859" cy="88827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период с 2020 по 2023 год на содержание и капитальный ремонт муниципальной улично-дорожной сети округа направлено бюджетных ассигнований более  170,2 млн. рублей.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72597" y="2456604"/>
            <a:ext cx="3128694" cy="19447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18150" y="2439085"/>
            <a:ext cx="3020718" cy="19447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255727" y="2456601"/>
            <a:ext cx="2965432" cy="1944793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672596" y="4713069"/>
            <a:ext cx="3073751" cy="14630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489,7 км</a:t>
            </a:r>
          </a:p>
          <a:p>
            <a:pPr algn="ctr"/>
            <a:endParaRPr lang="ru-RU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протяженность автомобильных дорог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518150" y="4713069"/>
            <a:ext cx="3020718" cy="14630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228,3 км</a:t>
            </a:r>
          </a:p>
          <a:p>
            <a:pPr algn="ctr"/>
            <a:endParaRPr lang="ru-RU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протяженность  автомобильных дорог местного значения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55727" y="4713065"/>
            <a:ext cx="2965432" cy="14630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Состояние сети автомобильных дорог округа поддерживается в хорошем состоянии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3697" y="6487783"/>
            <a:ext cx="32095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УСТЬ-КУБИНСКОГО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2303924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406581" y="827510"/>
            <a:ext cx="11519808" cy="43584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61257" y="98992"/>
            <a:ext cx="875212" cy="222069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6348" y="339087"/>
            <a:ext cx="4726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ДОСТОПРИМЕЧАТЕЛЬНОСТИ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88653" y="985634"/>
            <a:ext cx="2436222" cy="1491176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92736" y="2975264"/>
            <a:ext cx="2436222" cy="1494425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469559" y="2988367"/>
            <a:ext cx="2413363" cy="1322376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187268" y="2975264"/>
            <a:ext cx="2351314" cy="1494425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68186" y="988370"/>
            <a:ext cx="2331721" cy="1362944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68186" y="2975264"/>
            <a:ext cx="2331721" cy="1494425"/>
          </a:xfrm>
          <a:prstGeom prst="round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487338" y="985633"/>
            <a:ext cx="2413363" cy="1274242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187268" y="985633"/>
            <a:ext cx="2351314" cy="1274242"/>
          </a:xfrm>
          <a:prstGeom prst="round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с двумя скругленными соседними углами 11"/>
          <p:cNvSpPr/>
          <p:nvPr/>
        </p:nvSpPr>
        <p:spPr>
          <a:xfrm rot="10800000">
            <a:off x="788653" y="2156656"/>
            <a:ext cx="2441138" cy="691215"/>
          </a:xfrm>
          <a:prstGeom prst="round2SameRect">
            <a:avLst>
              <a:gd name="adj1" fmla="val 16667"/>
              <a:gd name="adj2" fmla="val 378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60023" y="4216033"/>
            <a:ext cx="2339885" cy="66937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89501" y="4220880"/>
            <a:ext cx="2440289" cy="69449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476499" y="2164219"/>
            <a:ext cx="2334970" cy="66452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469558" y="4198634"/>
            <a:ext cx="2413364" cy="68120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469559" y="2142296"/>
            <a:ext cx="2431142" cy="69189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178286" y="2140740"/>
            <a:ext cx="2369279" cy="69500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178286" y="4220371"/>
            <a:ext cx="2369279" cy="695004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819791" y="2094548"/>
            <a:ext cx="2467107" cy="649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СПАСО-КАМЕННЫЙ МОНАСТЫРЬ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34047" y="2340417"/>
            <a:ext cx="14734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НИКОЛЬСКИЙ ПАРК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80518" y="4339181"/>
            <a:ext cx="2438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НИКОЛАЯ МИРЛИКИЙСКОГО С. УСТЬЕ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64913" y="4350663"/>
            <a:ext cx="2325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ИСТОРИКО-ЭТНОГРАФИЧЕСКИЙ МУЗЕЙ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81956" y="2318363"/>
            <a:ext cx="17956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ЭКЗОПАРК Д.АНАНЬИНО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187268" y="2271885"/>
            <a:ext cx="23651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ВЫСТАВАЧНАЯ ЭКСПОЗИЦИЯ</a:t>
            </a:r>
          </a:p>
          <a:p>
            <a:pPr algn="ctr"/>
            <a:r>
              <a:rPr lang="ru-RU" sz="1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«В ГОСТЯХ У СКОПИДОМОВ» С.ЗАДНЕЕ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87338" y="4350663"/>
            <a:ext cx="2312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 ОТДЫХА</a:t>
            </a:r>
          </a:p>
          <a:p>
            <a:pPr algn="ctr"/>
            <a:r>
              <a:rPr lang="ru-RU" sz="1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«СОСНОВЫЙ БОР УСТЬЕ»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160506" y="4339181"/>
            <a:ext cx="2765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ЦЕРКОВЬ АФАНАСИЯ, ПАТРИАРХА АЛЕКСАНДРИЙСКОГО Д.ЧИРКОВО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98863" y="5460658"/>
            <a:ext cx="2530095" cy="1089212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тыс. чел</a:t>
            </a:r>
          </a:p>
          <a:p>
            <a:pPr algn="ctr"/>
            <a:r>
              <a:rPr lang="ru-RU" sz="105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туристический поток за 2023 г.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554799" y="5451187"/>
            <a:ext cx="2542252" cy="109737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422893" y="5437815"/>
            <a:ext cx="2542252" cy="109737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290987" y="5452916"/>
            <a:ext cx="2542252" cy="109737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9294076" y="5264650"/>
            <a:ext cx="277886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r>
              <a:rPr lang="ru-RU" sz="1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туристов</a:t>
            </a:r>
            <a:r>
              <a:rPr lang="ru-RU" sz="11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Вологда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Череповец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683511" y="5714796"/>
            <a:ext cx="1213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Ярославль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Мурманск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Архангельск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Краснодар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872753" y="58898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1" name="TextBox 40"/>
          <p:cNvSpPr txBox="1"/>
          <p:nvPr/>
        </p:nvSpPr>
        <p:spPr>
          <a:xfrm>
            <a:off x="406581" y="6629537"/>
            <a:ext cx="32095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УСТЬ-КУБИНСКОГО ОКРУГА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52929" y="5753614"/>
            <a:ext cx="1745992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6097 чел</a:t>
            </a:r>
          </a:p>
          <a:p>
            <a:pPr algn="ctr"/>
            <a:r>
              <a:rPr lang="ru-RU" sz="105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посетило музей в 2023 г.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676601" y="5633878"/>
            <a:ext cx="20348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220 </a:t>
            </a:r>
          </a:p>
          <a:p>
            <a:pPr algn="ctr"/>
            <a:r>
              <a:rPr lang="ru-RU" sz="105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экскурсий и мероприятий проведено в 2023 г.</a:t>
            </a:r>
          </a:p>
        </p:txBody>
      </p:sp>
    </p:spTree>
    <p:extLst>
      <p:ext uri="{BB962C8B-B14F-4D97-AF65-F5344CB8AC3E}">
        <p14:creationId xmlns:p14="http://schemas.microsoft.com/office/powerpoint/2010/main" val="2270545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852" y="115375"/>
            <a:ext cx="883997" cy="3048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503" y="340768"/>
            <a:ext cx="1438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503" y="690381"/>
            <a:ext cx="4742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ТУРИСТИЧЕСКИЕ МАРШРУТЫ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21683" y="1354470"/>
            <a:ext cx="3790445" cy="2823203"/>
          </a:xfrm>
          <a:prstGeom prst="rect">
            <a:avLst/>
          </a:prstGeom>
          <a:blipFill dpi="0" rotWithShape="1">
            <a:blip r:embed="rId3" cstate="print">
              <a:duotone>
                <a:prstClr val="black"/>
                <a:schemeClr val="accent5">
                  <a:lumMod val="20000"/>
                  <a:lumOff val="8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229601" y="1354470"/>
            <a:ext cx="3722914" cy="2825643"/>
          </a:xfrm>
          <a:prstGeom prst="rect">
            <a:avLst/>
          </a:prstGeom>
          <a:blipFill dpi="0" rotWithShape="1">
            <a:blip r:embed="rId4" cstate="print">
              <a:duotone>
                <a:prstClr val="black"/>
                <a:schemeClr val="accent5">
                  <a:lumMod val="20000"/>
                  <a:lumOff val="8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3765" y="1354471"/>
            <a:ext cx="3790446" cy="2823202"/>
          </a:xfrm>
          <a:prstGeom prst="rect">
            <a:avLst/>
          </a:prstGeom>
          <a:blipFill dpi="0" rotWithShape="1">
            <a:blip r:embed="rId5" cstate="print">
              <a:duotone>
                <a:prstClr val="black"/>
                <a:schemeClr val="accent5">
                  <a:lumMod val="20000"/>
                  <a:lumOff val="8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13766" y="4349931"/>
            <a:ext cx="3790445" cy="365760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МАРШРУТ С. УСТЬЕ - Д. ПОГОСТ ЛУКА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80113" y="4337706"/>
            <a:ext cx="3879669" cy="3779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29600" y="4337705"/>
            <a:ext cx="3722914" cy="3779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69870" y="4395892"/>
            <a:ext cx="29001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МАРШРУТ С УСТЬЕ – Д. МАРКОВСКАЯ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31738" y="4395892"/>
            <a:ext cx="25186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МАРШРУТ С. УСТЬЕ – С. ЗАДНЕЕ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13765" y="4887950"/>
            <a:ext cx="3790446" cy="16173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05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Часовня Смоленской Божией Матери в д.Сверчково</a:t>
            </a:r>
          </a:p>
          <a:p>
            <a:r>
              <a:rPr lang="ru-RU" sz="105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05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Церковь Илии Пророка в д. Чернышово</a:t>
            </a:r>
          </a:p>
          <a:p>
            <a:r>
              <a:rPr lang="ru-RU" sz="105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05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Часовня Дмитрия Солунского в д. Чирково</a:t>
            </a:r>
          </a:p>
          <a:p>
            <a:r>
              <a:rPr lang="ru-RU" sz="105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05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Церковь Афанасия, патриарха Александрийского </a:t>
            </a:r>
          </a:p>
          <a:p>
            <a:r>
              <a:rPr lang="ru-RU" sz="105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д. Чирково</a:t>
            </a:r>
          </a:p>
          <a:p>
            <a:r>
              <a:rPr lang="ru-RU" sz="105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05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.Александро-Куштский монастырь м. Александрово</a:t>
            </a:r>
          </a:p>
          <a:p>
            <a:r>
              <a:rPr lang="ru-RU" sz="105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05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Часовня святителя Николая Чудотворца</a:t>
            </a:r>
          </a:p>
          <a:p>
            <a:r>
              <a:rPr lang="ru-RU" sz="105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с. Погост Лука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80112" y="4873283"/>
            <a:ext cx="3879669" cy="183054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29600" y="4875406"/>
            <a:ext cx="3722914" cy="162777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526343" y="4887950"/>
            <a:ext cx="310213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Церковь Н.Чудотворца в с.Н-Корень</a:t>
            </a:r>
          </a:p>
          <a:p>
            <a:r>
              <a:rPr lang="ru-RU" sz="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Церковь Покрова Пресвятой Богородицы в с. Никольское</a:t>
            </a:r>
          </a:p>
          <a:p>
            <a:r>
              <a:rPr lang="ru-RU" sz="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Церковь рождества Христова в с.Никольское</a:t>
            </a:r>
          </a:p>
          <a:p>
            <a:r>
              <a:rPr lang="ru-RU" sz="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 Часовня святителя Н. Чудотворца в с. Никольское</a:t>
            </a:r>
          </a:p>
          <a:p>
            <a:r>
              <a:rPr lang="ru-RU" sz="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 Никольский парк</a:t>
            </a:r>
          </a:p>
          <a:p>
            <a:r>
              <a:rPr lang="ru-RU" sz="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Источник мученика Трифона в с.Никольское</a:t>
            </a:r>
          </a:p>
          <a:p>
            <a:r>
              <a:rPr lang="ru-RU" sz="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Часовня Вознесения Господня в д.Гризино</a:t>
            </a:r>
          </a:p>
          <a:p>
            <a:r>
              <a:rPr lang="ru-RU" sz="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Церковь Троицы Живоначальной в д.Ивановская</a:t>
            </a:r>
          </a:p>
          <a:p>
            <a:r>
              <a:rPr lang="ru-RU" sz="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Дом купца Быченкова В.А. в с.Бережное</a:t>
            </a:r>
          </a:p>
          <a:p>
            <a:r>
              <a:rPr lang="ru-RU" sz="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Памятник им. В.И.Ленина в с.Бережное</a:t>
            </a:r>
          </a:p>
          <a:p>
            <a:r>
              <a:rPr lang="ru-RU" sz="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 Часовня Иоанна Богослова в д. Горшково</a:t>
            </a:r>
          </a:p>
          <a:p>
            <a:r>
              <a:rPr lang="ru-RU" sz="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 Источник Божией Матери Троеручицы в д.Афанасовская</a:t>
            </a:r>
          </a:p>
          <a:p>
            <a:r>
              <a:rPr lang="ru-RU" sz="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 Озеро Святое в д.Марковская</a:t>
            </a:r>
          </a:p>
          <a:p>
            <a:r>
              <a:rPr lang="ru-RU" sz="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 Зубры в д.Большая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29600" y="5016137"/>
            <a:ext cx="372291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05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Церковь Н.Чудотворца в д. Филисово</a:t>
            </a:r>
          </a:p>
          <a:p>
            <a:r>
              <a:rPr lang="ru-RU" sz="105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05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Туровские горы</a:t>
            </a:r>
          </a:p>
          <a:p>
            <a:r>
              <a:rPr lang="ru-RU" sz="105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05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Источник  «Ключик»</a:t>
            </a:r>
          </a:p>
          <a:p>
            <a:r>
              <a:rPr lang="ru-RU" sz="105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05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Выставочная экспозиция «В гостях у скопидомов» </a:t>
            </a:r>
          </a:p>
          <a:p>
            <a:r>
              <a:rPr lang="ru-RU" sz="105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с. Заднее</a:t>
            </a:r>
          </a:p>
          <a:p>
            <a:r>
              <a:rPr lang="ru-RU" sz="105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05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Часовня св. Марка Белавинского  в д. Стафилово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3765" y="6641104"/>
            <a:ext cx="32095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УСТЬ-КУБИНСКОГО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19047752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2704</TotalTime>
  <Words>2918</Words>
  <Application>Microsoft Office PowerPoint</Application>
  <PresentationFormat>Широкоэкранный</PresentationFormat>
  <Paragraphs>500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Тема Office</vt:lpstr>
      <vt:lpstr>ИНВЕСТИЦИОННЫЙ ПРОФИЛЬ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Наталия</cp:lastModifiedBy>
  <cp:revision>235</cp:revision>
  <dcterms:created xsi:type="dcterms:W3CDTF">2024-08-27T11:08:08Z</dcterms:created>
  <dcterms:modified xsi:type="dcterms:W3CDTF">2025-02-11T10:28:23Z</dcterms:modified>
</cp:coreProperties>
</file>