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695" r:id="rId2"/>
    <p:sldId id="692" r:id="rId3"/>
    <p:sldId id="476" r:id="rId4"/>
    <p:sldId id="681" r:id="rId5"/>
    <p:sldId id="665" r:id="rId6"/>
    <p:sldId id="672" r:id="rId7"/>
    <p:sldId id="690" r:id="rId8"/>
    <p:sldId id="693" r:id="rId9"/>
    <p:sldId id="673" r:id="rId10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pos="3949" userDrawn="1">
          <p15:clr>
            <a:srgbClr val="A4A3A4"/>
          </p15:clr>
        </p15:guide>
        <p15:guide id="6" orient="horz" pos="3938" userDrawn="1">
          <p15:clr>
            <a:srgbClr val="A4A3A4"/>
          </p15:clr>
        </p15:guide>
        <p15:guide id="7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A87"/>
    <a:srgbClr val="3F6A9D"/>
    <a:srgbClr val="F5FAF9"/>
    <a:srgbClr val="37888F"/>
    <a:srgbClr val="EF4644"/>
    <a:srgbClr val="FF3399"/>
    <a:srgbClr val="1B6155"/>
    <a:srgbClr val="1C6B5E"/>
    <a:srgbClr val="48ABD8"/>
    <a:srgbClr val="3BA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4" autoAdjust="0"/>
    <p:restoredTop sz="96382" autoAdjust="0"/>
  </p:normalViewPr>
  <p:slideViewPr>
    <p:cSldViewPr snapToGrid="0">
      <p:cViewPr varScale="1">
        <p:scale>
          <a:sx n="110" d="100"/>
          <a:sy n="110" d="100"/>
        </p:scale>
        <p:origin x="840" y="108"/>
      </p:cViewPr>
      <p:guideLst>
        <p:guide orient="horz" pos="323"/>
        <p:guide pos="211"/>
        <p:guide orient="horz" pos="663"/>
        <p:guide pos="7469"/>
        <p:guide pos="3949"/>
        <p:guide orient="horz" pos="3938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9"/>
          </a:xfrm>
          <a:prstGeom prst="rect">
            <a:avLst/>
          </a:prstGeom>
        </p:spPr>
        <p:txBody>
          <a:bodyPr vert="horz" lIns="95069" tIns="47536" rIns="95069" bIns="475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9"/>
          </a:xfrm>
          <a:prstGeom prst="rect">
            <a:avLst/>
          </a:prstGeom>
        </p:spPr>
        <p:txBody>
          <a:bodyPr vert="horz" lIns="95069" tIns="47536" rIns="95069" bIns="47536" rtlCol="0"/>
          <a:lstStyle>
            <a:lvl1pPr algn="r">
              <a:defRPr sz="1200"/>
            </a:lvl1pPr>
          </a:lstStyle>
          <a:p>
            <a:fld id="{4DC1D022-4D66-4228-9A48-B7FEA7B8D303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81113"/>
            <a:ext cx="6138863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9" tIns="47536" rIns="95069" bIns="475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8" y="4925412"/>
            <a:ext cx="5683250" cy="4029878"/>
          </a:xfrm>
          <a:prstGeom prst="rect">
            <a:avLst/>
          </a:prstGeom>
        </p:spPr>
        <p:txBody>
          <a:bodyPr vert="horz" lIns="95069" tIns="47536" rIns="95069" bIns="4753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721112"/>
            <a:ext cx="3078427" cy="513508"/>
          </a:xfrm>
          <a:prstGeom prst="rect">
            <a:avLst/>
          </a:prstGeom>
        </p:spPr>
        <p:txBody>
          <a:bodyPr vert="horz" lIns="95069" tIns="47536" rIns="95069" bIns="475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4" y="9721112"/>
            <a:ext cx="3078427" cy="513508"/>
          </a:xfrm>
          <a:prstGeom prst="rect">
            <a:avLst/>
          </a:prstGeom>
        </p:spPr>
        <p:txBody>
          <a:bodyPr vert="horz" lIns="95069" tIns="47536" rIns="95069" bIns="47536" rtlCol="0" anchor="b"/>
          <a:lstStyle>
            <a:lvl1pPr algn="r">
              <a:defRPr sz="1200"/>
            </a:lvl1pPr>
          </a:lstStyle>
          <a:p>
            <a:fld id="{7DFF2FF8-C4B4-49E0-B5A6-59DF8B5AF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16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Представляем вашему вниманию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lack" pitchFamily="50" charset="0"/>
              </a:rPr>
              <a:t>информацию об особой экономической зоне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промышленно-производственного типа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lack" pitchFamily="50" charset="0"/>
              </a:rPr>
              <a:t>«Вологодская». Она будет создана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формате кластерной модели с ориентацией на отрасли металлообработки и деревообработки.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DINPro-Black" pitchFamily="50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2FF8-C4B4-49E0-B5A6-59DF8B5AF1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38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2FF8-C4B4-49E0-B5A6-59DF8B5AF18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88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F2FF8-C4B4-49E0-B5A6-59DF8B5AF18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2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546C9-95B1-4C47-80F6-8701C73AF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EEDDD2-7340-4790-B7AF-00438FF34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E00E31-32C9-4B37-B5E9-FA5BC2B4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2578D-3B32-4BF4-A4E1-01730459FF03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B1B791-836C-4721-911B-25F94376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58B823-AA67-42EF-B885-9A684372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226C-B417-4C8D-B259-5EDBCA37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334526"/>
      </p:ext>
    </p:extLst>
  </p:cSld>
  <p:clrMapOvr>
    <a:masterClrMapping/>
  </p:clrMapOvr>
  <p:transition spd="slow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08B12-78F4-4F1B-968F-3722F8AF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336482-75F5-4F9A-B8E2-D3F52353D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5DAEE-37B9-4C9D-81AC-9EE0388A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1769-2C15-4874-9180-0A0CD70E4556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11F886-4834-4CAE-9354-0D2FA124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53DDFD-750B-4DE8-84A5-6A62E8F5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226C-B417-4C8D-B259-5EDBCA37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99014"/>
      </p:ext>
    </p:extLst>
  </p:cSld>
  <p:clrMapOvr>
    <a:masterClrMapping/>
  </p:clrMapOvr>
  <p:transition spd="slow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2CE9FC-E524-4218-AC0C-4D8082DC2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FBADE-98DD-44C5-BB18-E7045AE6A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7BB8F-4E0B-4551-AEA9-2910E1717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63DF-6E1E-465A-96DC-151FC521D84C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F235F-BCBD-468E-89B1-8E1BB1D4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713DA-6C4A-4FDF-AD61-C59ADF89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226C-B417-4C8D-B259-5EDBCA37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47553"/>
      </p:ext>
    </p:extLst>
  </p:cSld>
  <p:clrMapOvr>
    <a:masterClrMapping/>
  </p:clrMapOvr>
  <p:transition spd="slow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42345-8E27-415F-AB92-6E378479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7AB08B-A807-4CD2-9AF3-23242A608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41110-248D-4117-8AA3-E3099716A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F978-E855-4AE5-86F8-9C83B4F2EA73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C07D20-C492-4134-A7E1-111E8D3C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4138E5-7727-4475-8B4D-5DB11447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226C-B417-4C8D-B259-5EDBCA37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94217"/>
      </p:ext>
    </p:extLst>
  </p:cSld>
  <p:clrMapOvr>
    <a:masterClrMapping/>
  </p:clrMapOvr>
  <p:transition spd="slow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82E51-3FE5-4344-B49E-6F2BDE7A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F96B5-6898-441E-85AB-61910AC67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7E3AD-A11C-42BD-B06D-90F63C58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25FC-669E-4023-8018-ABFD0DB26FFE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E67AF-7E5C-46F2-8435-4CAD1BB62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2313BC-62D5-4700-B3E6-C442DF90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226C-B417-4C8D-B259-5EDBCA37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28220"/>
      </p:ext>
    </p:extLst>
  </p:cSld>
  <p:clrMapOvr>
    <a:masterClrMapping/>
  </p:clrMapOvr>
  <p:transition spd="slow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77AE0-0AA0-4E2B-95F8-14F069F8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D4006E-D76B-4F75-8664-1B56028C3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E9AC57-AE95-47E4-AA5E-97DF49F8D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0A7EED-BB77-4C5E-B30A-E8BFC10D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2FCB-EF68-4C8A-9FB3-BE31359E8E47}" type="datetime1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3D0477-D295-40D7-B4AA-4EA83E57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9DD974-87C1-4B93-AA90-965B3580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226C-B417-4C8D-B259-5EDBCA37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75881"/>
      </p:ext>
    </p:extLst>
  </p:cSld>
  <p:clrMapOvr>
    <a:masterClrMapping/>
  </p:clrMapOvr>
  <p:transition spd="slow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05421-F5BB-499A-B51B-23822C5D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B2F057-7557-4E56-AE7F-79841D5CC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0E17D5-62F0-4276-A222-D73B76A96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9E701E-75F6-4D88-A246-13E75D938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5E3EFB-73EB-43F9-A109-3BDAC5EE0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3B854C-B0B1-4051-8D46-F391EBF0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FD18-63B8-4861-89A9-F89DB9B40DBD}" type="datetime1">
              <a:rPr lang="ru-RU" smtClean="0"/>
              <a:t>06.08.2025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24C5E2-E61C-4285-9D00-04D9943F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6DA4DB-DA12-4763-9CF6-35917F6F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226C-B417-4C8D-B259-5EDBCA37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74218"/>
      </p:ext>
    </p:extLst>
  </p:cSld>
  <p:clrMapOvr>
    <a:masterClrMapping/>
  </p:clrMapOvr>
  <p:transition spd="slow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16DA0-8C3A-419A-836E-1B67D7D1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74BA1C-E70B-49FC-A29E-B7AD2C67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D64-B4F0-4B9A-873F-0CD5D5DFFEF7}" type="datetime1">
              <a:rPr lang="ru-RU" smtClean="0"/>
              <a:t>06.08.2025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74107D-FC9E-46E8-9072-0A9C0EA0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D6E977-E29F-4B68-AC00-6FBA7193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226C-B417-4C8D-B259-5EDBCA37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12390"/>
      </p:ext>
    </p:extLst>
  </p:cSld>
  <p:clrMapOvr>
    <a:masterClrMapping/>
  </p:clrMapOvr>
  <p:transition spd="slow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B0D771-AAAA-49DA-9A72-952D7567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BA3B-53F6-4CED-A321-B2471FEC491C}" type="datetime1">
              <a:rPr lang="ru-RU" smtClean="0"/>
              <a:t>06.08.2025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7373A2-1675-464C-9C2C-881D43B9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26E525-567D-4023-9242-84881128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226C-B417-4C8D-B259-5EDBCA37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86391"/>
      </p:ext>
    </p:extLst>
  </p:cSld>
  <p:clrMapOvr>
    <a:masterClrMapping/>
  </p:clrMapOvr>
  <p:transition spd="slow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CC416-FD26-4D30-884E-0D2C2ED3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0C3CD-7C2E-41A2-8BCC-A1331F4B0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A3EB6E-353F-425B-AFFE-0CDCFB80B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AFC4FB-C448-4F76-B7FF-F207E027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86B3-0BBC-4E84-80AF-8BA601488EED}" type="datetime1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0EB0A1-3EDE-4533-84B5-BB930085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2FBCBA-6406-4471-8DC4-2D167957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226C-B417-4C8D-B259-5EDBCA37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58332"/>
      </p:ext>
    </p:extLst>
  </p:cSld>
  <p:clrMapOvr>
    <a:masterClrMapping/>
  </p:clrMapOvr>
  <p:transition spd="slow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BB183-2E11-43C0-9C58-E2C024DC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34F6F4-F602-44FC-BDA0-5E359571A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6749D7-AB52-4781-9301-831AA6FB0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85D4F-E8CB-448B-BE1C-75F808E7A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25B0-899A-4744-95E5-A969854920AD}" type="datetime1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9F5BB3-E118-40C2-8754-092651FE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81E0A0-DDBD-4B77-B2B6-E19B7057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7226C-B417-4C8D-B259-5EDBCA37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20138"/>
      </p:ext>
    </p:extLst>
  </p:cSld>
  <p:clrMapOvr>
    <a:masterClrMapping/>
  </p:clrMapOvr>
  <p:transition spd="slow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9CF68-CDD4-4C90-9951-2B21D0B05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A06798-1B39-4714-8543-B6753E77F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B40C3-0512-4F72-9C46-A43D2E876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6B47-8714-4472-8F5B-91F1C7F77839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7A7895-C590-470C-AA0F-F623EA2B2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9D34F-52AA-462B-BC86-AD4E41C18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7226C-B417-4C8D-B259-5EDBCA377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openxmlformats.org/officeDocument/2006/relationships/image" Target="../media/image12.jpg"/><Relationship Id="rId4" Type="http://schemas.openxmlformats.org/officeDocument/2006/relationships/image" Target="../media/image9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mailto:krvo@invest.35.ru" TargetMode="External"/><Relationship Id="rId3" Type="http://schemas.openxmlformats.org/officeDocument/2006/relationships/hyperlink" Target="https://invest.geo.gov35.ru/" TargetMode="External"/><Relationship Id="rId7" Type="http://schemas.openxmlformats.org/officeDocument/2006/relationships/hyperlink" Target="https://investregion.gov35.ru/ru/" TargetMode="External"/><Relationship Id="rId12" Type="http://schemas.openxmlformats.org/officeDocument/2006/relationships/hyperlink" Target="https://invest35.ru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microsoft.com/office/2007/relationships/hdphoto" Target="../media/hdphoto7.wdp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E467E4-6E82-43CE-A476-0CAEDE5FB483}"/>
              </a:ext>
            </a:extLst>
          </p:cNvPr>
          <p:cNvSpPr txBox="1"/>
          <p:nvPr/>
        </p:nvSpPr>
        <p:spPr>
          <a:xfrm>
            <a:off x="2639616" y="3073473"/>
            <a:ext cx="691276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gradFill>
                  <a:gsLst>
                    <a:gs pos="34000">
                      <a:srgbClr val="3B7A96"/>
                    </a:gs>
                    <a:gs pos="0">
                      <a:srgbClr val="3F6A9D">
                        <a:alpha val="50000"/>
                      </a:srgbClr>
                    </a:gs>
                    <a:gs pos="98298">
                      <a:srgbClr val="1B6155"/>
                    </a:gs>
                    <a:gs pos="72000">
                      <a:srgbClr val="339A87"/>
                    </a:gs>
                  </a:gsLst>
                  <a:lin ang="2700000" scaled="1"/>
                </a:gradFill>
                <a:latin typeface="DINPro-Black" pitchFamily="50" charset="0"/>
              </a:rPr>
              <a:t>«Вологодская»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E7971-3001-4261-8A52-64E7E44A2455}"/>
              </a:ext>
            </a:extLst>
          </p:cNvPr>
          <p:cNvSpPr txBox="1"/>
          <p:nvPr/>
        </p:nvSpPr>
        <p:spPr>
          <a:xfrm>
            <a:off x="2447595" y="2668370"/>
            <a:ext cx="7296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Особая экономическая зона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01F3B-3AD2-44F8-9C37-A2A592C9482D}"/>
              </a:ext>
            </a:extLst>
          </p:cNvPr>
          <p:cNvSpPr txBox="1"/>
          <p:nvPr/>
        </p:nvSpPr>
        <p:spPr>
          <a:xfrm>
            <a:off x="3048526" y="4057380"/>
            <a:ext cx="6094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промышленно-производственного типа </a:t>
            </a:r>
          </a:p>
        </p:txBody>
      </p:sp>
      <p:pic>
        <p:nvPicPr>
          <p:cNvPr id="1026" name="Рисунок 10">
            <a:extLst>
              <a:ext uri="{FF2B5EF4-FFF2-40B4-BE49-F238E27FC236}">
                <a16:creationId xmlns:a16="http://schemas.microsoft.com/office/drawing/2014/main" id="{E82FC3B9-6929-4D1B-BB9F-92553751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9" y="788189"/>
            <a:ext cx="20431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83F00-AF29-461F-9085-12186816323F}"/>
              </a:ext>
            </a:extLst>
          </p:cNvPr>
          <p:cNvSpPr txBox="1"/>
          <p:nvPr/>
        </p:nvSpPr>
        <p:spPr>
          <a:xfrm>
            <a:off x="410534" y="4494239"/>
            <a:ext cx="11613822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проектно-изыскательских работ:  </a:t>
            </a:r>
            <a:r>
              <a:rPr lang="ru-RU" sz="1600" b="1" cap="all" dirty="0">
                <a:gradFill flip="none" rotWithShape="1">
                  <a:gsLst>
                    <a:gs pos="16000">
                      <a:srgbClr val="3F6A9D"/>
                    </a:gs>
                    <a:gs pos="100000">
                      <a:srgbClr val="37888F"/>
                    </a:gs>
                  </a:gsLst>
                  <a:lin ang="18900000" scaled="1"/>
                  <a:tileRect/>
                </a:gra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 квартал 2025 года</a:t>
            </a:r>
          </a:p>
          <a:p>
            <a:pPr algn="ctr">
              <a:lnSpc>
                <a:spcPct val="150000"/>
              </a:lnSpc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участков резидентам: </a:t>
            </a:r>
            <a:r>
              <a:rPr lang="ru-RU" sz="1600" b="1" cap="all" dirty="0">
                <a:gradFill flip="none" rotWithShape="1">
                  <a:gsLst>
                    <a:gs pos="16000">
                      <a:srgbClr val="3F6A9D"/>
                    </a:gs>
                    <a:gs pos="100000">
                      <a:srgbClr val="37888F"/>
                    </a:gs>
                  </a:gsLst>
                  <a:lin ang="18900000" scaled="1"/>
                  <a:tileRect/>
                </a:gra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квартал 2025 года</a:t>
            </a:r>
          </a:p>
          <a:p>
            <a:pPr algn="ctr">
              <a:lnSpc>
                <a:spcPct val="150000"/>
              </a:lnSpc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строительства инфраструктуры: </a:t>
            </a:r>
            <a:r>
              <a:rPr lang="ru-RU" sz="1600" b="1" cap="all" dirty="0">
                <a:gradFill flip="none" rotWithShape="1">
                  <a:gsLst>
                    <a:gs pos="16000">
                      <a:srgbClr val="3F6A9D"/>
                    </a:gs>
                    <a:gs pos="100000">
                      <a:srgbClr val="37888F"/>
                    </a:gs>
                  </a:gsLst>
                  <a:lin ang="18900000" scaled="1"/>
                  <a:tileRect/>
                </a:gra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квартал 2026 года</a:t>
            </a:r>
          </a:p>
          <a:p>
            <a:pPr algn="ctr">
              <a:lnSpc>
                <a:spcPct val="150000"/>
              </a:lnSpc>
            </a:pPr>
            <a:r>
              <a:rPr lang="ru-RU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Окончание строительства инфраструктуры: </a:t>
            </a:r>
            <a:r>
              <a:rPr lang="ru-RU" sz="1600" b="1" cap="all" dirty="0">
                <a:gradFill flip="none" rotWithShape="1">
                  <a:gsLst>
                    <a:gs pos="16000">
                      <a:srgbClr val="3F6A9D"/>
                    </a:gs>
                    <a:gs pos="100000">
                      <a:srgbClr val="37888F"/>
                    </a:gs>
                  </a:gsLst>
                  <a:lin ang="18900000" scaled="1"/>
                  <a:tileRect/>
                </a:gra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квартал 2027 года </a:t>
            </a:r>
          </a:p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0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8B4F556-3459-4BEF-94DF-AAAB08025C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23200" r="2617" b="10310"/>
          <a:stretch/>
        </p:blipFill>
        <p:spPr>
          <a:xfrm>
            <a:off x="0" y="1302410"/>
            <a:ext cx="12168789" cy="5555590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B201BA16-3FD4-42C3-860F-14495226505B}"/>
              </a:ext>
            </a:extLst>
          </p:cNvPr>
          <p:cNvSpPr/>
          <p:nvPr/>
        </p:nvSpPr>
        <p:spPr>
          <a:xfrm>
            <a:off x="0" y="1302410"/>
            <a:ext cx="12168789" cy="555559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7A7DC-E260-4EAA-A414-E57B43A4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7965"/>
            <a:ext cx="10515600" cy="800853"/>
          </a:xfrm>
        </p:spPr>
        <p:txBody>
          <a:bodyPr>
            <a:normAutofit fontScale="90000"/>
          </a:bodyPr>
          <a:lstStyle/>
          <a:p>
            <a:pPr algn="ctr">
              <a:spcBef>
                <a:spcPts val="2400"/>
              </a:spcBef>
            </a:pPr>
            <a:r>
              <a:rPr lang="ru-RU" sz="2500" dirty="0">
                <a:solidFill>
                  <a:srgbClr val="03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«Корпорация развития Вологодской области» – 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DINPro-Black" pitchFamily="50" charset="0"/>
                <a:ea typeface="+mn-ea"/>
                <a:cs typeface="+mn-cs"/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Управляющая компания особой экономической зоны «Вологодская»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>
                <a:gradFill flip="none" rotWithShape="1">
                  <a:gsLst>
                    <a:gs pos="0">
                      <a:srgbClr val="3F6A9D"/>
                    </a:gs>
                    <a:gs pos="100000">
                      <a:srgbClr val="339A87"/>
                    </a:gs>
                  </a:gsLst>
                  <a:lin ang="270000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 «единого окна»</a:t>
            </a:r>
          </a:p>
        </p:txBody>
      </p:sp>
      <p:grpSp>
        <p:nvGrpSpPr>
          <p:cNvPr id="4" name="Рисунок 16">
            <a:extLst>
              <a:ext uri="{FF2B5EF4-FFF2-40B4-BE49-F238E27FC236}">
                <a16:creationId xmlns:a16="http://schemas.microsoft.com/office/drawing/2014/main" id="{3C429A62-8377-48BF-8A5A-590D48D76BAE}"/>
              </a:ext>
            </a:extLst>
          </p:cNvPr>
          <p:cNvGrpSpPr>
            <a:grpSpLocks noChangeAspect="1"/>
          </p:cNvGrpSpPr>
          <p:nvPr/>
        </p:nvGrpSpPr>
        <p:grpSpPr>
          <a:xfrm>
            <a:off x="5797505" y="1302410"/>
            <a:ext cx="609578" cy="637693"/>
            <a:chOff x="5459339" y="2034479"/>
            <a:chExt cx="848179" cy="887294"/>
          </a:xfrm>
          <a:noFill/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66A6B1E2-2753-473B-82C3-BD99F740F213}"/>
                </a:ext>
              </a:extLst>
            </p:cNvPr>
            <p:cNvSpPr/>
            <p:nvPr/>
          </p:nvSpPr>
          <p:spPr>
            <a:xfrm flipV="1">
              <a:off x="5672651" y="2622978"/>
              <a:ext cx="1279" cy="56525"/>
            </a:xfrm>
            <a:custGeom>
              <a:avLst/>
              <a:gdLst>
                <a:gd name="connsiteX0" fmla="*/ 177 w 1279"/>
                <a:gd name="connsiteY0" fmla="*/ 57012 h 56525"/>
                <a:gd name="connsiteX1" fmla="*/ 177 w 1279"/>
                <a:gd name="connsiteY1" fmla="*/ 486 h 5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9" h="56525">
                  <a:moveTo>
                    <a:pt x="177" y="57012"/>
                  </a:moveTo>
                  <a:lnTo>
                    <a:pt x="177" y="486"/>
                  </a:lnTo>
                </a:path>
              </a:pathLst>
            </a:custGeom>
            <a:noFill/>
            <a:ln w="25383" cap="flat">
              <a:gradFill>
                <a:gsLst>
                  <a:gs pos="51000">
                    <a:srgbClr val="3F6A9D"/>
                  </a:gs>
                  <a:gs pos="100000">
                    <a:srgbClr val="339A87"/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E7B5AEFE-E6BA-48AA-9A32-4D69393939A3}"/>
                </a:ext>
              </a:extLst>
            </p:cNvPr>
            <p:cNvSpPr/>
            <p:nvPr/>
          </p:nvSpPr>
          <p:spPr>
            <a:xfrm flipV="1">
              <a:off x="5672651" y="2503774"/>
              <a:ext cx="1279" cy="56563"/>
            </a:xfrm>
            <a:custGeom>
              <a:avLst/>
              <a:gdLst>
                <a:gd name="connsiteX0" fmla="*/ 177 w 1279"/>
                <a:gd name="connsiteY0" fmla="*/ 56961 h 56563"/>
                <a:gd name="connsiteX1" fmla="*/ 177 w 1279"/>
                <a:gd name="connsiteY1" fmla="*/ 397 h 5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9" h="56563">
                  <a:moveTo>
                    <a:pt x="177" y="56961"/>
                  </a:moveTo>
                  <a:lnTo>
                    <a:pt x="177" y="397"/>
                  </a:lnTo>
                </a:path>
              </a:pathLst>
            </a:custGeom>
            <a:noFill/>
            <a:ln w="25383" cap="flat">
              <a:gradFill>
                <a:gsLst>
                  <a:gs pos="51000">
                    <a:srgbClr val="3F6A9D"/>
                  </a:gs>
                  <a:gs pos="100000">
                    <a:srgbClr val="339A87"/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391BDEAD-DA74-4EBA-BE2E-E570864F8FDE}"/>
                </a:ext>
              </a:extLst>
            </p:cNvPr>
            <p:cNvSpPr/>
            <p:nvPr/>
          </p:nvSpPr>
          <p:spPr>
            <a:xfrm flipV="1">
              <a:off x="5761482" y="2483813"/>
              <a:ext cx="76122" cy="195688"/>
            </a:xfrm>
            <a:custGeom>
              <a:avLst/>
              <a:gdLst>
                <a:gd name="connsiteX0" fmla="*/ 76421 w 76122"/>
                <a:gd name="connsiteY0" fmla="*/ 364 h 195688"/>
                <a:gd name="connsiteX1" fmla="*/ 298 w 76122"/>
                <a:gd name="connsiteY1" fmla="*/ 196052 h 19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22" h="195688">
                  <a:moveTo>
                    <a:pt x="76421" y="364"/>
                  </a:moveTo>
                  <a:lnTo>
                    <a:pt x="298" y="196052"/>
                  </a:lnTo>
                </a:path>
              </a:pathLst>
            </a:custGeom>
            <a:noFill/>
            <a:ln w="25383" cap="flat">
              <a:gradFill>
                <a:gsLst>
                  <a:gs pos="51000">
                    <a:srgbClr val="3F6A9D"/>
                  </a:gs>
                  <a:gs pos="100000">
                    <a:srgbClr val="339A87"/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DECC36FF-1822-4783-9A53-A6016BB80894}"/>
                </a:ext>
              </a:extLst>
            </p:cNvPr>
            <p:cNvSpPr/>
            <p:nvPr/>
          </p:nvSpPr>
          <p:spPr>
            <a:xfrm flipV="1">
              <a:off x="5929249" y="2483813"/>
              <a:ext cx="76122" cy="195688"/>
            </a:xfrm>
            <a:custGeom>
              <a:avLst/>
              <a:gdLst>
                <a:gd name="connsiteX0" fmla="*/ 76552 w 76122"/>
                <a:gd name="connsiteY0" fmla="*/ 196162 h 195688"/>
                <a:gd name="connsiteX1" fmla="*/ 429 w 76122"/>
                <a:gd name="connsiteY1" fmla="*/ 473 h 19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122" h="195688">
                  <a:moveTo>
                    <a:pt x="76552" y="196162"/>
                  </a:moveTo>
                  <a:lnTo>
                    <a:pt x="429" y="473"/>
                  </a:lnTo>
                </a:path>
              </a:pathLst>
            </a:custGeom>
            <a:noFill/>
            <a:ln w="25383" cap="flat">
              <a:gradFill>
                <a:gsLst>
                  <a:gs pos="51000">
                    <a:srgbClr val="3F6A9D"/>
                  </a:gs>
                  <a:gs pos="100000">
                    <a:srgbClr val="339A87"/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A07CE29C-B838-467C-A450-60AE87C2F0CB}"/>
                </a:ext>
              </a:extLst>
            </p:cNvPr>
            <p:cNvSpPr/>
            <p:nvPr/>
          </p:nvSpPr>
          <p:spPr>
            <a:xfrm flipV="1">
              <a:off x="6094321" y="2503811"/>
              <a:ext cx="1279" cy="175690"/>
            </a:xfrm>
            <a:custGeom>
              <a:avLst/>
              <a:gdLst>
                <a:gd name="connsiteX0" fmla="*/ 506 w 1279"/>
                <a:gd name="connsiteY0" fmla="*/ 377 h 175690"/>
                <a:gd name="connsiteX1" fmla="*/ 506 w 1279"/>
                <a:gd name="connsiteY1" fmla="*/ 176067 h 17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9" h="175690">
                  <a:moveTo>
                    <a:pt x="506" y="377"/>
                  </a:moveTo>
                  <a:lnTo>
                    <a:pt x="506" y="176067"/>
                  </a:lnTo>
                </a:path>
              </a:pathLst>
            </a:custGeom>
            <a:noFill/>
            <a:ln w="25383" cap="flat">
              <a:gradFill>
                <a:gsLst>
                  <a:gs pos="51000">
                    <a:srgbClr val="3F6A9D"/>
                  </a:gs>
                  <a:gs pos="100000">
                    <a:srgbClr val="339A87"/>
                  </a:gs>
                </a:gsLst>
                <a:lin ang="5400000" scaled="1"/>
              </a:gra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9" name="Рисунок 16">
              <a:extLst>
                <a:ext uri="{FF2B5EF4-FFF2-40B4-BE49-F238E27FC236}">
                  <a16:creationId xmlns:a16="http://schemas.microsoft.com/office/drawing/2014/main" id="{3C429A62-8377-48BF-8A5A-590D48D76BAE}"/>
                </a:ext>
              </a:extLst>
            </p:cNvPr>
            <p:cNvGrpSpPr/>
            <p:nvPr/>
          </p:nvGrpSpPr>
          <p:grpSpPr>
            <a:xfrm>
              <a:off x="5459339" y="2034479"/>
              <a:ext cx="848179" cy="887294"/>
              <a:chOff x="5459339" y="2034479"/>
              <a:chExt cx="848179" cy="887294"/>
            </a:xfrm>
            <a:noFill/>
          </p:grpSpPr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A5E02403-E559-46D1-BF83-39DBC63CF185}"/>
                  </a:ext>
                </a:extLst>
              </p:cNvPr>
              <p:cNvSpPr/>
              <p:nvPr/>
            </p:nvSpPr>
            <p:spPr>
              <a:xfrm flipV="1">
                <a:off x="5459339" y="2679503"/>
                <a:ext cx="848179" cy="73290"/>
              </a:xfrm>
              <a:custGeom>
                <a:avLst/>
                <a:gdLst>
                  <a:gd name="connsiteX0" fmla="*/ 825325 w 848179"/>
                  <a:gd name="connsiteY0" fmla="*/ 498 h 73290"/>
                  <a:gd name="connsiteX1" fmla="*/ 24004 w 848179"/>
                  <a:gd name="connsiteY1" fmla="*/ 498 h 73290"/>
                  <a:gd name="connsiteX2" fmla="*/ 576 w 848179"/>
                  <a:gd name="connsiteY2" fmla="*/ 25026 h 73290"/>
                  <a:gd name="connsiteX3" fmla="*/ 576 w 848179"/>
                  <a:gd name="connsiteY3" fmla="*/ 49263 h 73290"/>
                  <a:gd name="connsiteX4" fmla="*/ 24004 w 848179"/>
                  <a:gd name="connsiteY4" fmla="*/ 73789 h 73290"/>
                  <a:gd name="connsiteX5" fmla="*/ 825325 w 848179"/>
                  <a:gd name="connsiteY5" fmla="*/ 73789 h 73290"/>
                  <a:gd name="connsiteX6" fmla="*/ 848755 w 848179"/>
                  <a:gd name="connsiteY6" fmla="*/ 49263 h 73290"/>
                  <a:gd name="connsiteX7" fmla="*/ 848755 w 848179"/>
                  <a:gd name="connsiteY7" fmla="*/ 25026 h 73290"/>
                  <a:gd name="connsiteX8" fmla="*/ 825325 w 848179"/>
                  <a:gd name="connsiteY8" fmla="*/ 498 h 73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8179" h="73290">
                    <a:moveTo>
                      <a:pt x="825325" y="498"/>
                    </a:moveTo>
                    <a:lnTo>
                      <a:pt x="24004" y="498"/>
                    </a:lnTo>
                    <a:cubicBezTo>
                      <a:pt x="11065" y="498"/>
                      <a:pt x="576" y="11478"/>
                      <a:pt x="576" y="25026"/>
                    </a:cubicBezTo>
                    <a:lnTo>
                      <a:pt x="576" y="49263"/>
                    </a:lnTo>
                    <a:cubicBezTo>
                      <a:pt x="576" y="62809"/>
                      <a:pt x="11065" y="73789"/>
                      <a:pt x="24004" y="73789"/>
                    </a:cubicBezTo>
                    <a:lnTo>
                      <a:pt x="825325" y="73789"/>
                    </a:lnTo>
                    <a:cubicBezTo>
                      <a:pt x="838265" y="73789"/>
                      <a:pt x="848755" y="62809"/>
                      <a:pt x="848755" y="49263"/>
                    </a:cubicBezTo>
                    <a:lnTo>
                      <a:pt x="848755" y="25026"/>
                    </a:lnTo>
                    <a:cubicBezTo>
                      <a:pt x="848755" y="11478"/>
                      <a:pt x="838265" y="498"/>
                      <a:pt x="825325" y="498"/>
                    </a:cubicBezTo>
                    <a:close/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E9751D61-3B13-4629-8BD2-D41654BB4FD4}"/>
                  </a:ext>
                </a:extLst>
              </p:cNvPr>
              <p:cNvSpPr/>
              <p:nvPr/>
            </p:nvSpPr>
            <p:spPr>
              <a:xfrm flipV="1">
                <a:off x="5482803" y="2752794"/>
                <a:ext cx="801247" cy="168980"/>
              </a:xfrm>
              <a:custGeom>
                <a:avLst/>
                <a:gdLst>
                  <a:gd name="connsiteX0" fmla="*/ 107 w 801247"/>
                  <a:gd name="connsiteY0" fmla="*/ 169637 h 168980"/>
                  <a:gd name="connsiteX1" fmla="*/ 107 w 801247"/>
                  <a:gd name="connsiteY1" fmla="*/ 23871 h 168980"/>
                  <a:gd name="connsiteX2" fmla="*/ 22282 w 801247"/>
                  <a:gd name="connsiteY2" fmla="*/ 657 h 168980"/>
                  <a:gd name="connsiteX3" fmla="*/ 779179 w 801247"/>
                  <a:gd name="connsiteY3" fmla="*/ 657 h 168980"/>
                  <a:gd name="connsiteX4" fmla="*/ 801354 w 801247"/>
                  <a:gd name="connsiteY4" fmla="*/ 23871 h 168980"/>
                  <a:gd name="connsiteX5" fmla="*/ 801354 w 801247"/>
                  <a:gd name="connsiteY5" fmla="*/ 169637 h 168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1247" h="168980">
                    <a:moveTo>
                      <a:pt x="107" y="169637"/>
                    </a:moveTo>
                    <a:lnTo>
                      <a:pt x="107" y="23871"/>
                    </a:lnTo>
                    <a:cubicBezTo>
                      <a:pt x="107" y="11049"/>
                      <a:pt x="10036" y="657"/>
                      <a:pt x="22282" y="657"/>
                    </a:cubicBezTo>
                    <a:lnTo>
                      <a:pt x="779179" y="657"/>
                    </a:lnTo>
                    <a:cubicBezTo>
                      <a:pt x="791427" y="657"/>
                      <a:pt x="801354" y="11049"/>
                      <a:pt x="801354" y="23871"/>
                    </a:cubicBezTo>
                    <a:lnTo>
                      <a:pt x="801354" y="169637"/>
                    </a:lnTo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A0B67B0B-9121-4BC8-BDA1-698225F12ADC}"/>
                  </a:ext>
                </a:extLst>
              </p:cNvPr>
              <p:cNvSpPr/>
              <p:nvPr/>
            </p:nvSpPr>
            <p:spPr>
              <a:xfrm flipV="1">
                <a:off x="5589634" y="2473898"/>
                <a:ext cx="587583" cy="205603"/>
              </a:xfrm>
              <a:custGeom>
                <a:avLst/>
                <a:gdLst>
                  <a:gd name="connsiteX0" fmla="*/ 588097 w 587583"/>
                  <a:gd name="connsiteY0" fmla="*/ 357 h 205603"/>
                  <a:gd name="connsiteX1" fmla="*/ 588097 w 587583"/>
                  <a:gd name="connsiteY1" fmla="*/ 66175 h 205603"/>
                  <a:gd name="connsiteX2" fmla="*/ 524618 w 587583"/>
                  <a:gd name="connsiteY2" fmla="*/ 168503 h 205603"/>
                  <a:gd name="connsiteX3" fmla="*/ 390326 w 587583"/>
                  <a:gd name="connsiteY3" fmla="*/ 199887 h 205603"/>
                  <a:gd name="connsiteX4" fmla="*/ 378073 w 587583"/>
                  <a:gd name="connsiteY4" fmla="*/ 205961 h 205603"/>
                  <a:gd name="connsiteX5" fmla="*/ 294306 w 587583"/>
                  <a:gd name="connsiteY5" fmla="*/ 137786 h 205603"/>
                  <a:gd name="connsiteX6" fmla="*/ 210538 w 587583"/>
                  <a:gd name="connsiteY6" fmla="*/ 205961 h 205603"/>
                  <a:gd name="connsiteX7" fmla="*/ 198284 w 587583"/>
                  <a:gd name="connsiteY7" fmla="*/ 199887 h 205603"/>
                  <a:gd name="connsiteX8" fmla="*/ 198284 w 587583"/>
                  <a:gd name="connsiteY8" fmla="*/ 199887 h 205603"/>
                  <a:gd name="connsiteX9" fmla="*/ 63994 w 587583"/>
                  <a:gd name="connsiteY9" fmla="*/ 168503 h 205603"/>
                  <a:gd name="connsiteX10" fmla="*/ 513 w 587583"/>
                  <a:gd name="connsiteY10" fmla="*/ 66175 h 205603"/>
                  <a:gd name="connsiteX11" fmla="*/ 513 w 587583"/>
                  <a:gd name="connsiteY11" fmla="*/ 357 h 205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7583" h="205603">
                    <a:moveTo>
                      <a:pt x="588097" y="357"/>
                    </a:moveTo>
                    <a:lnTo>
                      <a:pt x="588097" y="66175"/>
                    </a:lnTo>
                    <a:cubicBezTo>
                      <a:pt x="588097" y="110414"/>
                      <a:pt x="563225" y="150508"/>
                      <a:pt x="524618" y="168503"/>
                    </a:cubicBezTo>
                    <a:cubicBezTo>
                      <a:pt x="489471" y="184884"/>
                      <a:pt x="423033" y="195444"/>
                      <a:pt x="390326" y="199887"/>
                    </a:cubicBezTo>
                    <a:cubicBezTo>
                      <a:pt x="385575" y="200532"/>
                      <a:pt x="381346" y="202735"/>
                      <a:pt x="378073" y="205961"/>
                    </a:cubicBezTo>
                    <a:lnTo>
                      <a:pt x="294306" y="137786"/>
                    </a:lnTo>
                    <a:lnTo>
                      <a:pt x="210538" y="205961"/>
                    </a:lnTo>
                    <a:cubicBezTo>
                      <a:pt x="207266" y="202735"/>
                      <a:pt x="203035" y="200532"/>
                      <a:pt x="198284" y="199887"/>
                    </a:cubicBezTo>
                    <a:lnTo>
                      <a:pt x="198284" y="199887"/>
                    </a:lnTo>
                    <a:cubicBezTo>
                      <a:pt x="165577" y="195444"/>
                      <a:pt x="99139" y="184884"/>
                      <a:pt x="63994" y="168503"/>
                    </a:cubicBezTo>
                    <a:cubicBezTo>
                      <a:pt x="25387" y="150508"/>
                      <a:pt x="513" y="110414"/>
                      <a:pt x="513" y="66175"/>
                    </a:cubicBezTo>
                    <a:lnTo>
                      <a:pt x="513" y="357"/>
                    </a:lnTo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071D6DA0-F90D-4C3F-A1F4-CF14024BC1CE}"/>
                  </a:ext>
                </a:extLst>
              </p:cNvPr>
              <p:cNvSpPr/>
              <p:nvPr/>
            </p:nvSpPr>
            <p:spPr>
              <a:xfrm flipV="1">
                <a:off x="5842815" y="2542073"/>
                <a:ext cx="81223" cy="67189"/>
              </a:xfrm>
              <a:custGeom>
                <a:avLst/>
                <a:gdLst>
                  <a:gd name="connsiteX0" fmla="*/ 318 w 81223"/>
                  <a:gd name="connsiteY0" fmla="*/ 46154 h 67189"/>
                  <a:gd name="connsiteX1" fmla="*/ 20802 w 81223"/>
                  <a:gd name="connsiteY1" fmla="*/ 421 h 67189"/>
                  <a:gd name="connsiteX2" fmla="*/ 61057 w 81223"/>
                  <a:gd name="connsiteY2" fmla="*/ 421 h 67189"/>
                  <a:gd name="connsiteX3" fmla="*/ 81541 w 81223"/>
                  <a:gd name="connsiteY3" fmla="*/ 46154 h 67189"/>
                  <a:gd name="connsiteX4" fmla="*/ 40931 w 81223"/>
                  <a:gd name="connsiteY4" fmla="*/ 67610 h 67189"/>
                  <a:gd name="connsiteX5" fmla="*/ 40929 w 81223"/>
                  <a:gd name="connsiteY5" fmla="*/ 67610 h 6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223" h="67189">
                    <a:moveTo>
                      <a:pt x="318" y="46154"/>
                    </a:moveTo>
                    <a:lnTo>
                      <a:pt x="20802" y="421"/>
                    </a:lnTo>
                    <a:lnTo>
                      <a:pt x="61057" y="421"/>
                    </a:lnTo>
                    <a:lnTo>
                      <a:pt x="81541" y="46154"/>
                    </a:lnTo>
                    <a:lnTo>
                      <a:pt x="40931" y="67610"/>
                    </a:lnTo>
                    <a:lnTo>
                      <a:pt x="40929" y="67610"/>
                    </a:lnTo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D9BB54ED-EFA1-41CB-98C6-3FA4F03C2413}"/>
                  </a:ext>
                </a:extLst>
              </p:cNvPr>
              <p:cNvSpPr/>
              <p:nvPr/>
            </p:nvSpPr>
            <p:spPr>
              <a:xfrm flipV="1">
                <a:off x="5846446" y="2609262"/>
                <a:ext cx="16852" cy="70238"/>
              </a:xfrm>
              <a:custGeom>
                <a:avLst/>
                <a:gdLst>
                  <a:gd name="connsiteX0" fmla="*/ 17177 w 16852"/>
                  <a:gd name="connsiteY0" fmla="*/ 70724 h 70238"/>
                  <a:gd name="connsiteX1" fmla="*/ 324 w 16852"/>
                  <a:gd name="connsiteY1" fmla="*/ 485 h 7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52" h="70238">
                    <a:moveTo>
                      <a:pt x="17177" y="70724"/>
                    </a:moveTo>
                    <a:lnTo>
                      <a:pt x="324" y="485"/>
                    </a:lnTo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id="{BB761DC9-406D-4CB6-A4AB-A33E22ADADB1}"/>
                  </a:ext>
                </a:extLst>
              </p:cNvPr>
              <p:cNvSpPr/>
              <p:nvPr/>
            </p:nvSpPr>
            <p:spPr>
              <a:xfrm flipV="1">
                <a:off x="5903554" y="2609262"/>
                <a:ext cx="16852" cy="70238"/>
              </a:xfrm>
              <a:custGeom>
                <a:avLst/>
                <a:gdLst>
                  <a:gd name="connsiteX0" fmla="*/ 17221 w 16852"/>
                  <a:gd name="connsiteY0" fmla="*/ 446 h 70238"/>
                  <a:gd name="connsiteX1" fmla="*/ 369 w 16852"/>
                  <a:gd name="connsiteY1" fmla="*/ 70685 h 7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852" h="70238">
                    <a:moveTo>
                      <a:pt x="17221" y="446"/>
                    </a:moveTo>
                    <a:lnTo>
                      <a:pt x="369" y="70685"/>
                    </a:lnTo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id="{A91EEE99-B477-4E22-997B-FADCE0D4F1F7}"/>
                  </a:ext>
                </a:extLst>
              </p:cNvPr>
              <p:cNvSpPr/>
              <p:nvPr/>
            </p:nvSpPr>
            <p:spPr>
              <a:xfrm flipV="1">
                <a:off x="5883427" y="2542073"/>
                <a:ext cx="85116" cy="38114"/>
              </a:xfrm>
              <a:custGeom>
                <a:avLst/>
                <a:gdLst>
                  <a:gd name="connsiteX0" fmla="*/ 350 w 85116"/>
                  <a:gd name="connsiteY0" fmla="*/ 38529 h 38114"/>
                  <a:gd name="connsiteX1" fmla="*/ 68083 w 85116"/>
                  <a:gd name="connsiteY1" fmla="*/ 2745 h 38114"/>
                  <a:gd name="connsiteX2" fmla="*/ 85466 w 85116"/>
                  <a:gd name="connsiteY2" fmla="*/ 2116 h 3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116" h="38114">
                    <a:moveTo>
                      <a:pt x="350" y="38529"/>
                    </a:moveTo>
                    <a:lnTo>
                      <a:pt x="68083" y="2745"/>
                    </a:lnTo>
                    <a:cubicBezTo>
                      <a:pt x="73764" y="-257"/>
                      <a:pt x="80077" y="-242"/>
                      <a:pt x="85466" y="2116"/>
                    </a:cubicBezTo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id="{253F591D-D90B-4FAE-B681-4D23BC27CC0B}"/>
                  </a:ext>
                </a:extLst>
              </p:cNvPr>
              <p:cNvSpPr/>
              <p:nvPr/>
            </p:nvSpPr>
            <p:spPr>
              <a:xfrm flipV="1">
                <a:off x="5798310" y="2542073"/>
                <a:ext cx="85116" cy="38115"/>
              </a:xfrm>
              <a:custGeom>
                <a:avLst/>
                <a:gdLst>
                  <a:gd name="connsiteX0" fmla="*/ 283 w 85116"/>
                  <a:gd name="connsiteY0" fmla="*/ 2096 h 38115"/>
                  <a:gd name="connsiteX1" fmla="*/ 17668 w 85116"/>
                  <a:gd name="connsiteY1" fmla="*/ 2725 h 38115"/>
                  <a:gd name="connsiteX2" fmla="*/ 85400 w 85116"/>
                  <a:gd name="connsiteY2" fmla="*/ 38509 h 3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116" h="38115">
                    <a:moveTo>
                      <a:pt x="283" y="2096"/>
                    </a:moveTo>
                    <a:cubicBezTo>
                      <a:pt x="5674" y="-262"/>
                      <a:pt x="11985" y="-278"/>
                      <a:pt x="17668" y="2725"/>
                    </a:cubicBezTo>
                    <a:lnTo>
                      <a:pt x="85400" y="38509"/>
                    </a:lnTo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id="{C24DB565-51CE-4E98-B442-F1F0DA23939B}"/>
                  </a:ext>
                </a:extLst>
              </p:cNvPr>
              <p:cNvSpPr/>
              <p:nvPr/>
            </p:nvSpPr>
            <p:spPr>
              <a:xfrm flipV="1">
                <a:off x="5719059" y="2213726"/>
                <a:ext cx="40495" cy="74247"/>
              </a:xfrm>
              <a:custGeom>
                <a:avLst/>
                <a:gdLst>
                  <a:gd name="connsiteX0" fmla="*/ 18273 w 40495"/>
                  <a:gd name="connsiteY0" fmla="*/ 74440 h 74247"/>
                  <a:gd name="connsiteX1" fmla="*/ 227 w 40495"/>
                  <a:gd name="connsiteY1" fmla="*/ 50942 h 74247"/>
                  <a:gd name="connsiteX2" fmla="*/ 227 w 40495"/>
                  <a:gd name="connsiteY2" fmla="*/ 24266 h 74247"/>
                  <a:gd name="connsiteX3" fmla="*/ 23224 w 40495"/>
                  <a:gd name="connsiteY3" fmla="*/ 192 h 74247"/>
                  <a:gd name="connsiteX4" fmla="*/ 40723 w 40495"/>
                  <a:gd name="connsiteY4" fmla="*/ 192 h 74247"/>
                  <a:gd name="connsiteX5" fmla="*/ 40686 w 40495"/>
                  <a:gd name="connsiteY5" fmla="*/ 1161 h 74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95" h="74247">
                    <a:moveTo>
                      <a:pt x="18273" y="74440"/>
                    </a:moveTo>
                    <a:cubicBezTo>
                      <a:pt x="7955" y="72068"/>
                      <a:pt x="227" y="62456"/>
                      <a:pt x="227" y="50942"/>
                    </a:cubicBezTo>
                    <a:lnTo>
                      <a:pt x="227" y="24266"/>
                    </a:lnTo>
                    <a:cubicBezTo>
                      <a:pt x="227" y="10971"/>
                      <a:pt x="10523" y="192"/>
                      <a:pt x="23224" y="192"/>
                    </a:cubicBezTo>
                    <a:lnTo>
                      <a:pt x="40723" y="192"/>
                    </a:lnTo>
                    <a:cubicBezTo>
                      <a:pt x="40715" y="518"/>
                      <a:pt x="40693" y="837"/>
                      <a:pt x="40686" y="1161"/>
                    </a:cubicBezTo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: фигура 28">
                <a:extLst>
                  <a:ext uri="{FF2B5EF4-FFF2-40B4-BE49-F238E27FC236}">
                    <a16:creationId xmlns:a16="http://schemas.microsoft.com/office/drawing/2014/main" id="{3DC330A6-344F-4283-BAD7-B50EC9CD4D96}"/>
                  </a:ext>
                </a:extLst>
              </p:cNvPr>
              <p:cNvSpPr/>
              <p:nvPr/>
            </p:nvSpPr>
            <p:spPr>
              <a:xfrm flipV="1">
                <a:off x="5737105" y="2034479"/>
                <a:ext cx="292642" cy="179247"/>
              </a:xfrm>
              <a:custGeom>
                <a:avLst/>
                <a:gdLst>
                  <a:gd name="connsiteX0" fmla="*/ 288117 w 292642"/>
                  <a:gd name="connsiteY0" fmla="*/ 601 h 179247"/>
                  <a:gd name="connsiteX1" fmla="*/ 293066 w 292642"/>
                  <a:gd name="connsiteY1" fmla="*/ 27 h 179247"/>
                  <a:gd name="connsiteX2" fmla="*/ 293055 w 292642"/>
                  <a:gd name="connsiteY2" fmla="*/ 80830 h 179247"/>
                  <a:gd name="connsiteX3" fmla="*/ 199009 w 292642"/>
                  <a:gd name="connsiteY3" fmla="*/ 179275 h 179247"/>
                  <a:gd name="connsiteX4" fmla="*/ 94458 w 292642"/>
                  <a:gd name="connsiteY4" fmla="*/ 179275 h 179247"/>
                  <a:gd name="connsiteX5" fmla="*/ 424 w 292642"/>
                  <a:gd name="connsiteY5" fmla="*/ 80837 h 179247"/>
                  <a:gd name="connsiteX6" fmla="*/ 424 w 292642"/>
                  <a:gd name="connsiteY6" fmla="*/ 27 h 179247"/>
                  <a:gd name="connsiteX7" fmla="*/ 5375 w 292642"/>
                  <a:gd name="connsiteY7" fmla="*/ 601 h 179247"/>
                  <a:gd name="connsiteX8" fmla="*/ 27298 w 292642"/>
                  <a:gd name="connsiteY8" fmla="*/ 601 h 179247"/>
                  <a:gd name="connsiteX9" fmla="*/ 43893 w 292642"/>
                  <a:gd name="connsiteY9" fmla="*/ 25671 h 179247"/>
                  <a:gd name="connsiteX10" fmla="*/ 43893 w 292642"/>
                  <a:gd name="connsiteY10" fmla="*/ 76839 h 179247"/>
                  <a:gd name="connsiteX11" fmla="*/ 68546 w 292642"/>
                  <a:gd name="connsiteY11" fmla="*/ 102647 h 179247"/>
                  <a:gd name="connsiteX12" fmla="*/ 73856 w 292642"/>
                  <a:gd name="connsiteY12" fmla="*/ 102647 h 179247"/>
                  <a:gd name="connsiteX13" fmla="*/ 147963 w 292642"/>
                  <a:gd name="connsiteY13" fmla="*/ 89282 h 179247"/>
                  <a:gd name="connsiteX14" fmla="*/ 222072 w 292642"/>
                  <a:gd name="connsiteY14" fmla="*/ 102647 h 179247"/>
                  <a:gd name="connsiteX15" fmla="*/ 224946 w 292642"/>
                  <a:gd name="connsiteY15" fmla="*/ 102647 h 179247"/>
                  <a:gd name="connsiteX16" fmla="*/ 249601 w 292642"/>
                  <a:gd name="connsiteY16" fmla="*/ 76839 h 179247"/>
                  <a:gd name="connsiteX17" fmla="*/ 249601 w 292642"/>
                  <a:gd name="connsiteY17" fmla="*/ 25671 h 179247"/>
                  <a:gd name="connsiteX18" fmla="*/ 266194 w 292642"/>
                  <a:gd name="connsiteY18" fmla="*/ 601 h 17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2642" h="179247">
                    <a:moveTo>
                      <a:pt x="288117" y="601"/>
                    </a:moveTo>
                    <a:cubicBezTo>
                      <a:pt x="289819" y="601"/>
                      <a:pt x="291473" y="394"/>
                      <a:pt x="293066" y="27"/>
                    </a:cubicBezTo>
                    <a:cubicBezTo>
                      <a:pt x="293066" y="5353"/>
                      <a:pt x="293060" y="29396"/>
                      <a:pt x="293055" y="80830"/>
                    </a:cubicBezTo>
                    <a:cubicBezTo>
                      <a:pt x="293044" y="135194"/>
                      <a:pt x="250943" y="179275"/>
                      <a:pt x="199009" y="179275"/>
                    </a:cubicBezTo>
                    <a:lnTo>
                      <a:pt x="94458" y="179275"/>
                    </a:lnTo>
                    <a:cubicBezTo>
                      <a:pt x="42524" y="179275"/>
                      <a:pt x="424" y="135203"/>
                      <a:pt x="424" y="80837"/>
                    </a:cubicBezTo>
                    <a:lnTo>
                      <a:pt x="424" y="27"/>
                    </a:lnTo>
                    <a:cubicBezTo>
                      <a:pt x="2020" y="394"/>
                      <a:pt x="3674" y="601"/>
                      <a:pt x="5375" y="601"/>
                    </a:cubicBezTo>
                    <a:lnTo>
                      <a:pt x="27298" y="601"/>
                    </a:lnTo>
                    <a:cubicBezTo>
                      <a:pt x="36988" y="4424"/>
                      <a:pt x="43893" y="14191"/>
                      <a:pt x="43893" y="25671"/>
                    </a:cubicBezTo>
                    <a:lnTo>
                      <a:pt x="43893" y="76839"/>
                    </a:lnTo>
                    <a:cubicBezTo>
                      <a:pt x="43893" y="91092"/>
                      <a:pt x="54931" y="102647"/>
                      <a:pt x="68546" y="102647"/>
                    </a:cubicBezTo>
                    <a:lnTo>
                      <a:pt x="73856" y="102647"/>
                    </a:lnTo>
                    <a:cubicBezTo>
                      <a:pt x="97403" y="102647"/>
                      <a:pt x="108889" y="89282"/>
                      <a:pt x="147963" y="89282"/>
                    </a:cubicBezTo>
                    <a:cubicBezTo>
                      <a:pt x="187653" y="89282"/>
                      <a:pt x="198053" y="102647"/>
                      <a:pt x="222072" y="102647"/>
                    </a:cubicBezTo>
                    <a:lnTo>
                      <a:pt x="224946" y="102647"/>
                    </a:lnTo>
                    <a:cubicBezTo>
                      <a:pt x="238563" y="102647"/>
                      <a:pt x="249601" y="91092"/>
                      <a:pt x="249601" y="76839"/>
                    </a:cubicBezTo>
                    <a:lnTo>
                      <a:pt x="249601" y="25671"/>
                    </a:lnTo>
                    <a:cubicBezTo>
                      <a:pt x="249601" y="14191"/>
                      <a:pt x="256506" y="4424"/>
                      <a:pt x="266194" y="601"/>
                    </a:cubicBezTo>
                    <a:close/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: фигура 29">
                <a:extLst>
                  <a:ext uri="{FF2B5EF4-FFF2-40B4-BE49-F238E27FC236}">
                    <a16:creationId xmlns:a16="http://schemas.microsoft.com/office/drawing/2014/main" id="{C6AAB3D8-3240-4460-8D2E-D43EB43A7CB8}"/>
                  </a:ext>
                </a:extLst>
              </p:cNvPr>
              <p:cNvSpPr/>
              <p:nvPr/>
            </p:nvSpPr>
            <p:spPr>
              <a:xfrm flipV="1">
                <a:off x="6007414" y="2213724"/>
                <a:ext cx="40378" cy="74247"/>
              </a:xfrm>
              <a:custGeom>
                <a:avLst/>
                <a:gdLst>
                  <a:gd name="connsiteX0" fmla="*/ 442 w 40378"/>
                  <a:gd name="connsiteY0" fmla="*/ 151 h 74247"/>
                  <a:gd name="connsiteX1" fmla="*/ 17826 w 40378"/>
                  <a:gd name="connsiteY1" fmla="*/ 151 h 74247"/>
                  <a:gd name="connsiteX2" fmla="*/ 40820 w 40378"/>
                  <a:gd name="connsiteY2" fmla="*/ 24224 h 74247"/>
                  <a:gd name="connsiteX3" fmla="*/ 40820 w 40378"/>
                  <a:gd name="connsiteY3" fmla="*/ 50899 h 74247"/>
                  <a:gd name="connsiteX4" fmla="*/ 22775 w 40378"/>
                  <a:gd name="connsiteY4" fmla="*/ 74399 h 74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8" h="74247">
                    <a:moveTo>
                      <a:pt x="442" y="151"/>
                    </a:moveTo>
                    <a:lnTo>
                      <a:pt x="17826" y="151"/>
                    </a:lnTo>
                    <a:cubicBezTo>
                      <a:pt x="30524" y="151"/>
                      <a:pt x="40820" y="10929"/>
                      <a:pt x="40820" y="24224"/>
                    </a:cubicBezTo>
                    <a:lnTo>
                      <a:pt x="40820" y="50899"/>
                    </a:lnTo>
                    <a:cubicBezTo>
                      <a:pt x="40820" y="62413"/>
                      <a:pt x="33094" y="72025"/>
                      <a:pt x="22775" y="74399"/>
                    </a:cubicBezTo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id="{2126ADB3-8475-4E3E-B8C9-7333057B106E}"/>
                  </a:ext>
                </a:extLst>
              </p:cNvPr>
              <p:cNvSpPr/>
              <p:nvPr/>
            </p:nvSpPr>
            <p:spPr>
              <a:xfrm flipV="1">
                <a:off x="5759466" y="2213153"/>
                <a:ext cx="247985" cy="200129"/>
              </a:xfrm>
              <a:custGeom>
                <a:avLst/>
                <a:gdLst>
                  <a:gd name="connsiteX0" fmla="*/ 269 w 247985"/>
                  <a:gd name="connsiteY0" fmla="*/ 200404 h 200129"/>
                  <a:gd name="connsiteX1" fmla="*/ 320 w 247985"/>
                  <a:gd name="connsiteY1" fmla="*/ 126551 h 200129"/>
                  <a:gd name="connsiteX2" fmla="*/ 124229 w 247985"/>
                  <a:gd name="connsiteY2" fmla="*/ 274 h 200129"/>
                  <a:gd name="connsiteX3" fmla="*/ 248254 w 247985"/>
                  <a:gd name="connsiteY3" fmla="*/ 126551 h 200129"/>
                  <a:gd name="connsiteX4" fmla="*/ 248236 w 247985"/>
                  <a:gd name="connsiteY4" fmla="*/ 126551 h 200129"/>
                  <a:gd name="connsiteX5" fmla="*/ 248236 w 247985"/>
                  <a:gd name="connsiteY5" fmla="*/ 200404 h 20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985" h="200129">
                    <a:moveTo>
                      <a:pt x="269" y="200404"/>
                    </a:moveTo>
                    <a:lnTo>
                      <a:pt x="320" y="126551"/>
                    </a:lnTo>
                    <a:cubicBezTo>
                      <a:pt x="1960" y="46595"/>
                      <a:pt x="59943" y="1025"/>
                      <a:pt x="124229" y="274"/>
                    </a:cubicBezTo>
                    <a:cubicBezTo>
                      <a:pt x="186889" y="1007"/>
                      <a:pt x="246587" y="45234"/>
                      <a:pt x="248254" y="126551"/>
                    </a:cubicBezTo>
                    <a:lnTo>
                      <a:pt x="248236" y="126551"/>
                    </a:lnTo>
                    <a:lnTo>
                      <a:pt x="248236" y="200404"/>
                    </a:lnTo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id="{9B68AEC2-2FA4-40DA-8B69-0C4AE440DFF9}"/>
                  </a:ext>
                </a:extLst>
              </p:cNvPr>
              <p:cNvSpPr/>
              <p:nvPr/>
            </p:nvSpPr>
            <p:spPr>
              <a:xfrm flipV="1">
                <a:off x="5799660" y="2386717"/>
                <a:ext cx="6921" cy="87180"/>
              </a:xfrm>
              <a:custGeom>
                <a:avLst/>
                <a:gdLst>
                  <a:gd name="connsiteX0" fmla="*/ 7203 w 6921"/>
                  <a:gd name="connsiteY0" fmla="*/ 87511 h 87180"/>
                  <a:gd name="connsiteX1" fmla="*/ 7203 w 6921"/>
                  <a:gd name="connsiteY1" fmla="*/ 17086 h 87180"/>
                  <a:gd name="connsiteX2" fmla="*/ 281 w 6921"/>
                  <a:gd name="connsiteY2" fmla="*/ 330 h 8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21" h="87180">
                    <a:moveTo>
                      <a:pt x="7203" y="87511"/>
                    </a:moveTo>
                    <a:lnTo>
                      <a:pt x="7203" y="17086"/>
                    </a:lnTo>
                    <a:cubicBezTo>
                      <a:pt x="7203" y="10526"/>
                      <a:pt x="4562" y="4550"/>
                      <a:pt x="281" y="330"/>
                    </a:cubicBezTo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: фигура 32">
                <a:extLst>
                  <a:ext uri="{FF2B5EF4-FFF2-40B4-BE49-F238E27FC236}">
                    <a16:creationId xmlns:a16="http://schemas.microsoft.com/office/drawing/2014/main" id="{64D763E8-7513-4E36-8C46-DD0838363827}"/>
                  </a:ext>
                </a:extLst>
              </p:cNvPr>
              <p:cNvSpPr/>
              <p:nvPr/>
            </p:nvSpPr>
            <p:spPr>
              <a:xfrm flipV="1">
                <a:off x="5960271" y="2386717"/>
                <a:ext cx="6921" cy="87180"/>
              </a:xfrm>
              <a:custGeom>
                <a:avLst/>
                <a:gdLst>
                  <a:gd name="connsiteX0" fmla="*/ 7328 w 6921"/>
                  <a:gd name="connsiteY0" fmla="*/ 281 h 87180"/>
                  <a:gd name="connsiteX1" fmla="*/ 406 w 6921"/>
                  <a:gd name="connsiteY1" fmla="*/ 17037 h 87180"/>
                  <a:gd name="connsiteX2" fmla="*/ 406 w 6921"/>
                  <a:gd name="connsiteY2" fmla="*/ 87462 h 8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21" h="87180">
                    <a:moveTo>
                      <a:pt x="7328" y="281"/>
                    </a:moveTo>
                    <a:cubicBezTo>
                      <a:pt x="3046" y="4503"/>
                      <a:pt x="406" y="10477"/>
                      <a:pt x="406" y="17037"/>
                    </a:cubicBezTo>
                    <a:lnTo>
                      <a:pt x="406" y="87462"/>
                    </a:lnTo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id="{B323295F-F4AA-47ED-8A3D-32D6EB3547F8}"/>
                  </a:ext>
                </a:extLst>
              </p:cNvPr>
              <p:cNvSpPr/>
              <p:nvPr/>
            </p:nvSpPr>
            <p:spPr>
              <a:xfrm flipV="1">
                <a:off x="6013514" y="2077661"/>
                <a:ext cx="168243" cy="96543"/>
              </a:xfrm>
              <a:custGeom>
                <a:avLst/>
                <a:gdLst>
                  <a:gd name="connsiteX0" fmla="*/ 168801 w 168243"/>
                  <a:gd name="connsiteY0" fmla="*/ 51 h 96543"/>
                  <a:gd name="connsiteX1" fmla="*/ 168801 w 168243"/>
                  <a:gd name="connsiteY1" fmla="*/ 51 h 96543"/>
                  <a:gd name="connsiteX2" fmla="*/ 76577 w 168243"/>
                  <a:gd name="connsiteY2" fmla="*/ 96595 h 96543"/>
                  <a:gd name="connsiteX3" fmla="*/ 558 w 168243"/>
                  <a:gd name="connsiteY3" fmla="*/ 96595 h 9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243" h="96543">
                    <a:moveTo>
                      <a:pt x="168801" y="51"/>
                    </a:moveTo>
                    <a:lnTo>
                      <a:pt x="168801" y="51"/>
                    </a:lnTo>
                    <a:cubicBezTo>
                      <a:pt x="168801" y="53372"/>
                      <a:pt x="127510" y="96595"/>
                      <a:pt x="76577" y="96595"/>
                    </a:cubicBezTo>
                    <a:lnTo>
                      <a:pt x="558" y="96595"/>
                    </a:lnTo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id="{C9E4D606-C65E-4F99-B2FA-31B7C7C5729A}"/>
                  </a:ext>
                </a:extLst>
              </p:cNvPr>
              <p:cNvSpPr/>
              <p:nvPr/>
            </p:nvSpPr>
            <p:spPr>
              <a:xfrm flipV="1">
                <a:off x="6162144" y="2237194"/>
                <a:ext cx="17487" cy="319335"/>
              </a:xfrm>
              <a:custGeom>
                <a:avLst/>
                <a:gdLst>
                  <a:gd name="connsiteX0" fmla="*/ 646 w 17487"/>
                  <a:gd name="connsiteY0" fmla="*/ 191 h 319335"/>
                  <a:gd name="connsiteX1" fmla="*/ 10410 w 17487"/>
                  <a:gd name="connsiteY1" fmla="*/ 247780 h 319335"/>
                  <a:gd name="connsiteX2" fmla="*/ 18049 w 17487"/>
                  <a:gd name="connsiteY2" fmla="*/ 319527 h 31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87" h="319335">
                    <a:moveTo>
                      <a:pt x="646" y="191"/>
                    </a:moveTo>
                    <a:cubicBezTo>
                      <a:pt x="2070" y="88726"/>
                      <a:pt x="-3951" y="149252"/>
                      <a:pt x="10410" y="247780"/>
                    </a:cubicBezTo>
                    <a:cubicBezTo>
                      <a:pt x="13879" y="271587"/>
                      <a:pt x="16427" y="295522"/>
                      <a:pt x="18049" y="319527"/>
                    </a:cubicBezTo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id="{76307AFB-2EA1-410F-AA56-74F9E7242487}"/>
                  </a:ext>
                </a:extLst>
              </p:cNvPr>
              <p:cNvSpPr/>
              <p:nvPr/>
            </p:nvSpPr>
            <p:spPr>
              <a:xfrm flipV="1">
                <a:off x="5585096" y="2077661"/>
                <a:ext cx="168215" cy="478868"/>
              </a:xfrm>
              <a:custGeom>
                <a:avLst/>
                <a:gdLst>
                  <a:gd name="connsiteX0" fmla="*/ 168439 w 168215"/>
                  <a:gd name="connsiteY0" fmla="*/ 479224 h 478868"/>
                  <a:gd name="connsiteX1" fmla="*/ 92448 w 168215"/>
                  <a:gd name="connsiteY1" fmla="*/ 479224 h 478868"/>
                  <a:gd name="connsiteX2" fmla="*/ 223 w 168215"/>
                  <a:gd name="connsiteY2" fmla="*/ 382680 h 478868"/>
                  <a:gd name="connsiteX3" fmla="*/ 223 w 168215"/>
                  <a:gd name="connsiteY3" fmla="*/ 382680 h 478868"/>
                  <a:gd name="connsiteX4" fmla="*/ 9985 w 168215"/>
                  <a:gd name="connsiteY4" fmla="*/ 247944 h 478868"/>
                  <a:gd name="connsiteX5" fmla="*/ 9987 w 168215"/>
                  <a:gd name="connsiteY5" fmla="*/ 247944 h 478868"/>
                  <a:gd name="connsiteX6" fmla="*/ 19750 w 168215"/>
                  <a:gd name="connsiteY6" fmla="*/ 355 h 47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215" h="478868">
                    <a:moveTo>
                      <a:pt x="168439" y="479224"/>
                    </a:moveTo>
                    <a:lnTo>
                      <a:pt x="92448" y="479224"/>
                    </a:lnTo>
                    <a:cubicBezTo>
                      <a:pt x="41513" y="479224"/>
                      <a:pt x="223" y="436001"/>
                      <a:pt x="223" y="382680"/>
                    </a:cubicBezTo>
                    <a:lnTo>
                      <a:pt x="223" y="382680"/>
                    </a:lnTo>
                    <a:cubicBezTo>
                      <a:pt x="223" y="337574"/>
                      <a:pt x="3486" y="292534"/>
                      <a:pt x="9985" y="247944"/>
                    </a:cubicBezTo>
                    <a:lnTo>
                      <a:pt x="9987" y="247944"/>
                    </a:lnTo>
                    <a:cubicBezTo>
                      <a:pt x="24353" y="149387"/>
                      <a:pt x="18329" y="88701"/>
                      <a:pt x="19750" y="355"/>
                    </a:cubicBezTo>
                  </a:path>
                </a:pathLst>
              </a:custGeom>
              <a:noFill/>
              <a:ln w="25383" cap="flat">
                <a:gradFill>
                  <a:gsLst>
                    <a:gs pos="51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0F2E103-B6AF-4858-B22E-197058C07F4B}"/>
              </a:ext>
            </a:extLst>
          </p:cNvPr>
          <p:cNvSpPr/>
          <p:nvPr/>
        </p:nvSpPr>
        <p:spPr>
          <a:xfrm>
            <a:off x="601979" y="2127864"/>
            <a:ext cx="4881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бизнес-идей</a:t>
            </a:r>
          </a:p>
          <a:p>
            <a:endParaRPr lang="ru-RU" sz="11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Аналитика и маркетинговые исследования</a:t>
            </a: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Проработка возможности реализации проекта</a:t>
            </a: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возможных источников финансирования проекта</a:t>
            </a: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Сокращение сроков запуска инвестпроекта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21DDDBE6-C5CF-4B6F-A192-8B60F096DB3C}"/>
              </a:ext>
            </a:extLst>
          </p:cNvPr>
          <p:cNvSpPr/>
          <p:nvPr/>
        </p:nvSpPr>
        <p:spPr>
          <a:xfrm>
            <a:off x="601979" y="3428292"/>
            <a:ext cx="4881600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 сопровождения инвестпроекта по принципу «единого окна»</a:t>
            </a:r>
          </a:p>
          <a:p>
            <a:endParaRPr lang="ru-RU" sz="11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Закрепление за каждым проектом персонального менеджера</a:t>
            </a: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бизнес-плана</a:t>
            </a: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Подбор схемы и привлечения финансирования</a:t>
            </a: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Подбираем площадки под задачи бизнеса</a:t>
            </a: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Консультируем по всем вопросам реализации инвестпроекта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6A8B2B2B-DB07-49D5-9297-F5351AC7D7C4}"/>
              </a:ext>
            </a:extLst>
          </p:cNvPr>
          <p:cNvSpPr/>
          <p:nvPr/>
        </p:nvSpPr>
        <p:spPr>
          <a:xfrm>
            <a:off x="353740" y="1303687"/>
            <a:ext cx="4507820" cy="594360"/>
          </a:xfrm>
          <a:prstGeom prst="roundRect">
            <a:avLst/>
          </a:prstGeom>
          <a:gradFill flip="none" rotWithShape="1">
            <a:gsLst>
              <a:gs pos="0">
                <a:srgbClr val="3F6A9D">
                  <a:alpha val="50000"/>
                </a:srgbClr>
              </a:gs>
              <a:gs pos="100000">
                <a:srgbClr val="339A8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«Корпорация развития Вологодской области»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3512B17-8DFC-4DDC-BFA8-6862B79B24CF}"/>
              </a:ext>
            </a:extLst>
          </p:cNvPr>
          <p:cNvSpPr/>
          <p:nvPr/>
        </p:nvSpPr>
        <p:spPr>
          <a:xfrm>
            <a:off x="601979" y="5097072"/>
            <a:ext cx="488085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Всестороннее и комплексное содействие в реализации инвестиционных проектов</a:t>
            </a:r>
          </a:p>
          <a:p>
            <a:endParaRPr lang="ru-RU" sz="10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Оказываем содействие:</a:t>
            </a: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сборе исходно-разрешительной документации</a:t>
            </a: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проведении регистрационных действий</a:t>
            </a: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организации процессов взаимодействия с органами власти и местного самоуправления, бизнес-структурами на всех этапах реализации проектов</a:t>
            </a: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подготовке документов для получения статуса резидента ОЭЗ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CC3B0076-43EA-40AD-82D3-33F9C5748E9B}"/>
              </a:ext>
            </a:extLst>
          </p:cNvPr>
          <p:cNvSpPr/>
          <p:nvPr/>
        </p:nvSpPr>
        <p:spPr>
          <a:xfrm>
            <a:off x="7343027" y="1302410"/>
            <a:ext cx="4507200" cy="594360"/>
          </a:xfrm>
          <a:prstGeom prst="roundRect">
            <a:avLst/>
          </a:prstGeom>
          <a:gradFill flip="none" rotWithShape="1">
            <a:gsLst>
              <a:gs pos="0">
                <a:srgbClr val="3F6A9D">
                  <a:alpha val="50000"/>
                </a:srgbClr>
              </a:gs>
              <a:gs pos="100000">
                <a:srgbClr val="339A8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Управляющая компания</a:t>
            </a:r>
          </a:p>
          <a:p>
            <a:pPr algn="ctr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особой экономической зоны «Вологодская»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D3AB2BA-02EE-4B1C-82E7-2CDDD161780E}"/>
              </a:ext>
            </a:extLst>
          </p:cNvPr>
          <p:cNvSpPr/>
          <p:nvPr/>
        </p:nvSpPr>
        <p:spPr>
          <a:xfrm>
            <a:off x="6943382" y="2127864"/>
            <a:ext cx="4881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Инфраструктура</a:t>
            </a:r>
          </a:p>
          <a:p>
            <a:endParaRPr lang="ru-RU" sz="11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объектов инфраструктуры особой экономической зоны и иных объектов, предназначенных для обеспечения функционирования особой экономической зоны.</a:t>
            </a: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 и уборка территории, подъездных дорог, инфраструктуры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1DC917D-EE9E-485B-B347-965F29CA2D96}"/>
              </a:ext>
            </a:extLst>
          </p:cNvPr>
          <p:cNvSpPr/>
          <p:nvPr/>
        </p:nvSpPr>
        <p:spPr>
          <a:xfrm>
            <a:off x="6979871" y="3689412"/>
            <a:ext cx="48816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Аренда земельных участков</a:t>
            </a:r>
          </a:p>
          <a:p>
            <a:endParaRPr lang="ru-RU" sz="11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Земельные участки в границах  ОЭЗ ППТ «Вологодская» с необходимым инфраструктурным обеспечением  </a:t>
            </a: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Подбор инвестиционной площадки под требования резидента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AFF4B517-3735-43B7-94D8-15CE653CBAAC}"/>
              </a:ext>
            </a:extLst>
          </p:cNvPr>
          <p:cNvSpPr/>
          <p:nvPr/>
        </p:nvSpPr>
        <p:spPr>
          <a:xfrm>
            <a:off x="6975438" y="5097072"/>
            <a:ext cx="4881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Коммунальные ресурсы</a:t>
            </a:r>
          </a:p>
          <a:p>
            <a:endParaRPr lang="ru-RU" sz="11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к электроэнергии</a:t>
            </a: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дополнительной мощности для энергоемкого бизнеса.</a:t>
            </a: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к газу</a:t>
            </a: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к водоснабжению и водоотведению</a:t>
            </a:r>
          </a:p>
        </p:txBody>
      </p:sp>
      <p:sp>
        <p:nvSpPr>
          <p:cNvPr id="53" name="Стрелка: вправо 52">
            <a:extLst>
              <a:ext uri="{FF2B5EF4-FFF2-40B4-BE49-F238E27FC236}">
                <a16:creationId xmlns:a16="http://schemas.microsoft.com/office/drawing/2014/main" id="{49E58317-23C2-4B78-8803-AE60137CEBBB}"/>
              </a:ext>
            </a:extLst>
          </p:cNvPr>
          <p:cNvSpPr/>
          <p:nvPr/>
        </p:nvSpPr>
        <p:spPr>
          <a:xfrm flipH="1">
            <a:off x="5118847" y="1484593"/>
            <a:ext cx="421371" cy="276335"/>
          </a:xfrm>
          <a:prstGeom prst="rightArrow">
            <a:avLst/>
          </a:prstGeom>
          <a:gradFill flip="none" rotWithShape="1">
            <a:gsLst>
              <a:gs pos="0">
                <a:srgbClr val="3F6A9D">
                  <a:alpha val="50000"/>
                </a:srgbClr>
              </a:gs>
              <a:gs pos="100000">
                <a:srgbClr val="339A8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Стрелка: вправо 53">
            <a:extLst>
              <a:ext uri="{FF2B5EF4-FFF2-40B4-BE49-F238E27FC236}">
                <a16:creationId xmlns:a16="http://schemas.microsoft.com/office/drawing/2014/main" id="{18FB581D-7652-4737-B687-AE09A43D3697}"/>
              </a:ext>
            </a:extLst>
          </p:cNvPr>
          <p:cNvSpPr/>
          <p:nvPr/>
        </p:nvSpPr>
        <p:spPr>
          <a:xfrm>
            <a:off x="6664370" y="1487176"/>
            <a:ext cx="421371" cy="276335"/>
          </a:xfrm>
          <a:prstGeom prst="rightArrow">
            <a:avLst/>
          </a:prstGeom>
          <a:gradFill flip="none" rotWithShape="1">
            <a:gsLst>
              <a:gs pos="0">
                <a:srgbClr val="3F6A9D">
                  <a:alpha val="50000"/>
                </a:srgbClr>
              </a:gs>
              <a:gs pos="100000">
                <a:srgbClr val="339A8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id="{E77CD82E-449F-4106-966E-F46579ED389B}"/>
              </a:ext>
            </a:extLst>
          </p:cNvPr>
          <p:cNvSpPr txBox="1">
            <a:spLocks/>
          </p:cNvSpPr>
          <p:nvPr/>
        </p:nvSpPr>
        <p:spPr>
          <a:xfrm>
            <a:off x="11816751" y="6484292"/>
            <a:ext cx="351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47226C-B417-4C8D-B259-5EDBCA3777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34585"/>
      </p:ext>
    </p:extLst>
  </p:cSld>
  <p:clrMapOvr>
    <a:masterClrMapping/>
  </p:clrMapOvr>
  <p:transition spd="slow" advClick="0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B011FCC1-470E-4367-A8AF-28A7ECF00EA9}"/>
              </a:ext>
            </a:extLst>
          </p:cNvPr>
          <p:cNvGrpSpPr>
            <a:grpSpLocks noChangeAspect="1"/>
          </p:cNvGrpSpPr>
          <p:nvPr/>
        </p:nvGrpSpPr>
        <p:grpSpPr>
          <a:xfrm rot="20374436">
            <a:off x="1886147" y="-277382"/>
            <a:ext cx="10586480" cy="6475429"/>
            <a:chOff x="2869326" y="87911"/>
            <a:chExt cx="12034692" cy="736127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2193BEC0-30FB-4EC9-A9FB-DDBDEECFECE4}"/>
                </a:ext>
              </a:extLst>
            </p:cNvPr>
            <p:cNvGrpSpPr/>
            <p:nvPr/>
          </p:nvGrpSpPr>
          <p:grpSpPr>
            <a:xfrm>
              <a:off x="2869326" y="87911"/>
              <a:ext cx="12034692" cy="7361270"/>
              <a:chOff x="-1087547" y="128412"/>
              <a:chExt cx="12034692" cy="7361270"/>
            </a:xfrm>
          </p:grpSpPr>
          <p:grpSp>
            <p:nvGrpSpPr>
              <p:cNvPr id="77" name="Группа 76">
                <a:extLst>
                  <a:ext uri="{FF2B5EF4-FFF2-40B4-BE49-F238E27FC236}">
                    <a16:creationId xmlns:a16="http://schemas.microsoft.com/office/drawing/2014/main" id="{9CC52B5A-F316-4F47-A0F7-FFEA5A89FC7A}"/>
                  </a:ext>
                </a:extLst>
              </p:cNvPr>
              <p:cNvGrpSpPr/>
              <p:nvPr/>
            </p:nvGrpSpPr>
            <p:grpSpPr>
              <a:xfrm rot="1190403">
                <a:off x="-1087547" y="311190"/>
                <a:ext cx="12034692" cy="7178492"/>
                <a:chOff x="1377720" y="195120"/>
                <a:chExt cx="9652322" cy="5546520"/>
              </a:xfrm>
            </p:grpSpPr>
            <p:sp>
              <p:nvSpPr>
                <p:cNvPr id="79" name="CustomShape 1">
                  <a:extLst>
                    <a:ext uri="{FF2B5EF4-FFF2-40B4-BE49-F238E27FC236}">
                      <a16:creationId xmlns:a16="http://schemas.microsoft.com/office/drawing/2014/main" id="{3EDA6A64-F3EB-46EE-9A0C-15032F8D2A7E}"/>
                    </a:ext>
                  </a:extLst>
                </p:cNvPr>
                <p:cNvSpPr/>
                <p:nvPr/>
              </p:nvSpPr>
              <p:spPr>
                <a:xfrm>
                  <a:off x="2840040" y="762119"/>
                  <a:ext cx="7537320" cy="376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8" h="2372">
                      <a:moveTo>
                        <a:pt x="1300" y="352"/>
                      </a:moveTo>
                      <a:cubicBezTo>
                        <a:pt x="1292" y="327"/>
                        <a:pt x="1308" y="324"/>
                        <a:pt x="1284" y="300"/>
                      </a:cubicBezTo>
                      <a:cubicBezTo>
                        <a:pt x="1283" y="292"/>
                        <a:pt x="1283" y="283"/>
                        <a:pt x="1280" y="276"/>
                      </a:cubicBezTo>
                      <a:cubicBezTo>
                        <a:pt x="1278" y="271"/>
                        <a:pt x="1270" y="269"/>
                        <a:pt x="1268" y="264"/>
                      </a:cubicBezTo>
                      <a:cubicBezTo>
                        <a:pt x="1246" y="193"/>
                        <a:pt x="1278" y="244"/>
                        <a:pt x="1256" y="212"/>
                      </a:cubicBezTo>
                      <a:cubicBezTo>
                        <a:pt x="1255" y="204"/>
                        <a:pt x="1254" y="196"/>
                        <a:pt x="1252" y="188"/>
                      </a:cubicBezTo>
                      <a:cubicBezTo>
                        <a:pt x="1250" y="180"/>
                        <a:pt x="1244" y="164"/>
                        <a:pt x="1244" y="164"/>
                      </a:cubicBezTo>
                      <a:cubicBezTo>
                        <a:pt x="1242" y="132"/>
                        <a:pt x="1248" y="92"/>
                        <a:pt x="1224" y="68"/>
                      </a:cubicBezTo>
                      <a:cubicBezTo>
                        <a:pt x="1172" y="69"/>
                        <a:pt x="1120" y="70"/>
                        <a:pt x="1068" y="72"/>
                      </a:cubicBezTo>
                      <a:cubicBezTo>
                        <a:pt x="1064" y="72"/>
                        <a:pt x="1059" y="78"/>
                        <a:pt x="1056" y="76"/>
                      </a:cubicBezTo>
                      <a:cubicBezTo>
                        <a:pt x="1010" y="43"/>
                        <a:pt x="1061" y="44"/>
                        <a:pt x="1000" y="36"/>
                      </a:cubicBezTo>
                      <a:cubicBezTo>
                        <a:pt x="995" y="16"/>
                        <a:pt x="986" y="14"/>
                        <a:pt x="972" y="0"/>
                      </a:cubicBezTo>
                      <a:cubicBezTo>
                        <a:pt x="964" y="8"/>
                        <a:pt x="951" y="8"/>
                        <a:pt x="942" y="14"/>
                      </a:cubicBezTo>
                      <a:cubicBezTo>
                        <a:pt x="934" y="19"/>
                        <a:pt x="924" y="40"/>
                        <a:pt x="924" y="40"/>
                      </a:cubicBezTo>
                      <a:cubicBezTo>
                        <a:pt x="887" y="38"/>
                        <a:pt x="867" y="38"/>
                        <a:pt x="836" y="28"/>
                      </a:cubicBezTo>
                      <a:cubicBezTo>
                        <a:pt x="798" y="34"/>
                        <a:pt x="780" y="56"/>
                        <a:pt x="768" y="92"/>
                      </a:cubicBezTo>
                      <a:cubicBezTo>
                        <a:pt x="767" y="103"/>
                        <a:pt x="767" y="114"/>
                        <a:pt x="764" y="124"/>
                      </a:cubicBezTo>
                      <a:cubicBezTo>
                        <a:pt x="760" y="141"/>
                        <a:pt x="746" y="152"/>
                        <a:pt x="736" y="164"/>
                      </a:cubicBezTo>
                      <a:cubicBezTo>
                        <a:pt x="717" y="187"/>
                        <a:pt x="697" y="215"/>
                        <a:pt x="672" y="232"/>
                      </a:cubicBezTo>
                      <a:cubicBezTo>
                        <a:pt x="652" y="262"/>
                        <a:pt x="634" y="300"/>
                        <a:pt x="604" y="320"/>
                      </a:cubicBezTo>
                      <a:cubicBezTo>
                        <a:pt x="584" y="350"/>
                        <a:pt x="557" y="361"/>
                        <a:pt x="532" y="384"/>
                      </a:cubicBezTo>
                      <a:cubicBezTo>
                        <a:pt x="508" y="406"/>
                        <a:pt x="494" y="419"/>
                        <a:pt x="468" y="436"/>
                      </a:cubicBezTo>
                      <a:cubicBezTo>
                        <a:pt x="445" y="470"/>
                        <a:pt x="476" y="430"/>
                        <a:pt x="448" y="452"/>
                      </a:cubicBezTo>
                      <a:cubicBezTo>
                        <a:pt x="444" y="455"/>
                        <a:pt x="444" y="461"/>
                        <a:pt x="440" y="464"/>
                      </a:cubicBezTo>
                      <a:cubicBezTo>
                        <a:pt x="422" y="480"/>
                        <a:pt x="395" y="491"/>
                        <a:pt x="372" y="496"/>
                      </a:cubicBezTo>
                      <a:cubicBezTo>
                        <a:pt x="367" y="511"/>
                        <a:pt x="357" y="517"/>
                        <a:pt x="352" y="532"/>
                      </a:cubicBezTo>
                      <a:cubicBezTo>
                        <a:pt x="344" y="529"/>
                        <a:pt x="336" y="527"/>
                        <a:pt x="328" y="524"/>
                      </a:cubicBezTo>
                      <a:cubicBezTo>
                        <a:pt x="324" y="523"/>
                        <a:pt x="316" y="520"/>
                        <a:pt x="316" y="520"/>
                      </a:cubicBezTo>
                      <a:cubicBezTo>
                        <a:pt x="295" y="525"/>
                        <a:pt x="279" y="541"/>
                        <a:pt x="264" y="556"/>
                      </a:cubicBezTo>
                      <a:cubicBezTo>
                        <a:pt x="255" y="583"/>
                        <a:pt x="257" y="595"/>
                        <a:pt x="264" y="624"/>
                      </a:cubicBezTo>
                      <a:cubicBezTo>
                        <a:pt x="260" y="654"/>
                        <a:pt x="253" y="681"/>
                        <a:pt x="276" y="704"/>
                      </a:cubicBezTo>
                      <a:cubicBezTo>
                        <a:pt x="262" y="772"/>
                        <a:pt x="283" y="662"/>
                        <a:pt x="268" y="840"/>
                      </a:cubicBezTo>
                      <a:cubicBezTo>
                        <a:pt x="267" y="854"/>
                        <a:pt x="260" y="867"/>
                        <a:pt x="256" y="880"/>
                      </a:cubicBezTo>
                      <a:cubicBezTo>
                        <a:pt x="254" y="888"/>
                        <a:pt x="248" y="904"/>
                        <a:pt x="248" y="904"/>
                      </a:cubicBezTo>
                      <a:cubicBezTo>
                        <a:pt x="245" y="933"/>
                        <a:pt x="249" y="959"/>
                        <a:pt x="224" y="976"/>
                      </a:cubicBezTo>
                      <a:cubicBezTo>
                        <a:pt x="219" y="1008"/>
                        <a:pt x="223" y="992"/>
                        <a:pt x="212" y="1024"/>
                      </a:cubicBezTo>
                      <a:cubicBezTo>
                        <a:pt x="209" y="1032"/>
                        <a:pt x="204" y="1048"/>
                        <a:pt x="204" y="1048"/>
                      </a:cubicBezTo>
                      <a:cubicBezTo>
                        <a:pt x="205" y="1063"/>
                        <a:pt x="204" y="1078"/>
                        <a:pt x="208" y="1092"/>
                      </a:cubicBezTo>
                      <a:cubicBezTo>
                        <a:pt x="210" y="1097"/>
                        <a:pt x="218" y="1099"/>
                        <a:pt x="220" y="1104"/>
                      </a:cubicBezTo>
                      <a:cubicBezTo>
                        <a:pt x="224" y="1117"/>
                        <a:pt x="192" y="1132"/>
                        <a:pt x="192" y="1132"/>
                      </a:cubicBezTo>
                      <a:cubicBezTo>
                        <a:pt x="183" y="1160"/>
                        <a:pt x="195" y="1156"/>
                        <a:pt x="224" y="1160"/>
                      </a:cubicBezTo>
                      <a:cubicBezTo>
                        <a:pt x="263" y="1186"/>
                        <a:pt x="262" y="1191"/>
                        <a:pt x="310" y="1198"/>
                      </a:cubicBezTo>
                      <a:cubicBezTo>
                        <a:pt x="319" y="1226"/>
                        <a:pt x="306" y="1242"/>
                        <a:pt x="288" y="1260"/>
                      </a:cubicBezTo>
                      <a:cubicBezTo>
                        <a:pt x="281" y="1290"/>
                        <a:pt x="280" y="1291"/>
                        <a:pt x="284" y="1328"/>
                      </a:cubicBezTo>
                      <a:cubicBezTo>
                        <a:pt x="281" y="1352"/>
                        <a:pt x="276" y="1372"/>
                        <a:pt x="284" y="1396"/>
                      </a:cubicBezTo>
                      <a:cubicBezTo>
                        <a:pt x="287" y="1405"/>
                        <a:pt x="300" y="1420"/>
                        <a:pt x="300" y="1420"/>
                      </a:cubicBezTo>
                      <a:cubicBezTo>
                        <a:pt x="322" y="1416"/>
                        <a:pt x="328" y="1412"/>
                        <a:pt x="344" y="1396"/>
                      </a:cubicBezTo>
                      <a:cubicBezTo>
                        <a:pt x="361" y="1422"/>
                        <a:pt x="363" y="1458"/>
                        <a:pt x="336" y="1476"/>
                      </a:cubicBezTo>
                      <a:cubicBezTo>
                        <a:pt x="336" y="1476"/>
                        <a:pt x="316" y="1454"/>
                        <a:pt x="312" y="1456"/>
                      </a:cubicBezTo>
                      <a:cubicBezTo>
                        <a:pt x="307" y="1458"/>
                        <a:pt x="310" y="1467"/>
                        <a:pt x="308" y="1472"/>
                      </a:cubicBezTo>
                      <a:cubicBezTo>
                        <a:pt x="306" y="1480"/>
                        <a:pt x="300" y="1496"/>
                        <a:pt x="300" y="1496"/>
                      </a:cubicBezTo>
                      <a:cubicBezTo>
                        <a:pt x="296" y="1524"/>
                        <a:pt x="302" y="1530"/>
                        <a:pt x="272" y="1540"/>
                      </a:cubicBezTo>
                      <a:cubicBezTo>
                        <a:pt x="257" y="1525"/>
                        <a:pt x="249" y="1539"/>
                        <a:pt x="228" y="1544"/>
                      </a:cubicBezTo>
                      <a:cubicBezTo>
                        <a:pt x="231" y="1572"/>
                        <a:pt x="240" y="1604"/>
                        <a:pt x="260" y="1624"/>
                      </a:cubicBezTo>
                      <a:cubicBezTo>
                        <a:pt x="253" y="1645"/>
                        <a:pt x="241" y="1635"/>
                        <a:pt x="224" y="1652"/>
                      </a:cubicBezTo>
                      <a:cubicBezTo>
                        <a:pt x="218" y="1671"/>
                        <a:pt x="219" y="1684"/>
                        <a:pt x="236" y="1696"/>
                      </a:cubicBezTo>
                      <a:cubicBezTo>
                        <a:pt x="232" y="1697"/>
                        <a:pt x="228" y="1699"/>
                        <a:pt x="224" y="1700"/>
                      </a:cubicBezTo>
                      <a:cubicBezTo>
                        <a:pt x="212" y="1702"/>
                        <a:pt x="200" y="1701"/>
                        <a:pt x="188" y="1704"/>
                      </a:cubicBezTo>
                      <a:cubicBezTo>
                        <a:pt x="168" y="1709"/>
                        <a:pt x="160" y="1733"/>
                        <a:pt x="140" y="1740"/>
                      </a:cubicBezTo>
                      <a:cubicBezTo>
                        <a:pt x="119" y="1736"/>
                        <a:pt x="113" y="1727"/>
                        <a:pt x="92" y="1732"/>
                      </a:cubicBezTo>
                      <a:cubicBezTo>
                        <a:pt x="76" y="1748"/>
                        <a:pt x="74" y="1758"/>
                        <a:pt x="56" y="1740"/>
                      </a:cubicBezTo>
                      <a:cubicBezTo>
                        <a:pt x="51" y="1748"/>
                        <a:pt x="45" y="1756"/>
                        <a:pt x="40" y="1764"/>
                      </a:cubicBezTo>
                      <a:cubicBezTo>
                        <a:pt x="25" y="1787"/>
                        <a:pt x="37" y="1794"/>
                        <a:pt x="16" y="1808"/>
                      </a:cubicBezTo>
                      <a:cubicBezTo>
                        <a:pt x="11" y="1823"/>
                        <a:pt x="4" y="1833"/>
                        <a:pt x="0" y="1848"/>
                      </a:cubicBezTo>
                      <a:cubicBezTo>
                        <a:pt x="9" y="1862"/>
                        <a:pt x="10" y="1870"/>
                        <a:pt x="24" y="1880"/>
                      </a:cubicBezTo>
                      <a:cubicBezTo>
                        <a:pt x="9" y="1938"/>
                        <a:pt x="11" y="1932"/>
                        <a:pt x="58" y="1938"/>
                      </a:cubicBezTo>
                      <a:cubicBezTo>
                        <a:pt x="65" y="1959"/>
                        <a:pt x="81" y="1961"/>
                        <a:pt x="100" y="1974"/>
                      </a:cubicBezTo>
                      <a:cubicBezTo>
                        <a:pt x="113" y="1970"/>
                        <a:pt x="132" y="1968"/>
                        <a:pt x="132" y="1968"/>
                      </a:cubicBezTo>
                      <a:cubicBezTo>
                        <a:pt x="139" y="1969"/>
                        <a:pt x="148" y="1966"/>
                        <a:pt x="152" y="1972"/>
                      </a:cubicBezTo>
                      <a:cubicBezTo>
                        <a:pt x="156" y="1978"/>
                        <a:pt x="150" y="1985"/>
                        <a:pt x="148" y="1992"/>
                      </a:cubicBezTo>
                      <a:cubicBezTo>
                        <a:pt x="143" y="2012"/>
                        <a:pt x="146" y="1996"/>
                        <a:pt x="136" y="2016"/>
                      </a:cubicBezTo>
                      <a:cubicBezTo>
                        <a:pt x="128" y="2031"/>
                        <a:pt x="125" y="2052"/>
                        <a:pt x="120" y="2068"/>
                      </a:cubicBezTo>
                      <a:cubicBezTo>
                        <a:pt x="117" y="2076"/>
                        <a:pt x="136" y="2065"/>
                        <a:pt x="144" y="2064"/>
                      </a:cubicBezTo>
                      <a:cubicBezTo>
                        <a:pt x="174" y="2071"/>
                        <a:pt x="157" y="2081"/>
                        <a:pt x="172" y="2104"/>
                      </a:cubicBezTo>
                      <a:cubicBezTo>
                        <a:pt x="194" y="2082"/>
                        <a:pt x="197" y="2054"/>
                        <a:pt x="228" y="2044"/>
                      </a:cubicBezTo>
                      <a:cubicBezTo>
                        <a:pt x="236" y="2045"/>
                        <a:pt x="245" y="2044"/>
                        <a:pt x="252" y="2048"/>
                      </a:cubicBezTo>
                      <a:cubicBezTo>
                        <a:pt x="274" y="2061"/>
                        <a:pt x="275" y="2085"/>
                        <a:pt x="296" y="2092"/>
                      </a:cubicBezTo>
                      <a:cubicBezTo>
                        <a:pt x="305" y="2078"/>
                        <a:pt x="312" y="2073"/>
                        <a:pt x="328" y="2068"/>
                      </a:cubicBezTo>
                      <a:cubicBezTo>
                        <a:pt x="344" y="2073"/>
                        <a:pt x="347" y="2080"/>
                        <a:pt x="352" y="2096"/>
                      </a:cubicBezTo>
                      <a:cubicBezTo>
                        <a:pt x="358" y="2157"/>
                        <a:pt x="366" y="2140"/>
                        <a:pt x="432" y="2144"/>
                      </a:cubicBezTo>
                      <a:cubicBezTo>
                        <a:pt x="442" y="2159"/>
                        <a:pt x="446" y="2166"/>
                        <a:pt x="464" y="2160"/>
                      </a:cubicBezTo>
                      <a:cubicBezTo>
                        <a:pt x="472" y="2161"/>
                        <a:pt x="485" y="2157"/>
                        <a:pt x="488" y="2164"/>
                      </a:cubicBezTo>
                      <a:cubicBezTo>
                        <a:pt x="508" y="2212"/>
                        <a:pt x="471" y="2236"/>
                        <a:pt x="520" y="2252"/>
                      </a:cubicBezTo>
                      <a:cubicBezTo>
                        <a:pt x="532" y="2269"/>
                        <a:pt x="522" y="2270"/>
                        <a:pt x="516" y="2288"/>
                      </a:cubicBezTo>
                      <a:cubicBezTo>
                        <a:pt x="518" y="2308"/>
                        <a:pt x="512" y="2340"/>
                        <a:pt x="536" y="2332"/>
                      </a:cubicBezTo>
                      <a:cubicBezTo>
                        <a:pt x="551" y="2317"/>
                        <a:pt x="554" y="2302"/>
                        <a:pt x="568" y="2324"/>
                      </a:cubicBezTo>
                      <a:cubicBezTo>
                        <a:pt x="578" y="2372"/>
                        <a:pt x="584" y="2348"/>
                        <a:pt x="608" y="2332"/>
                      </a:cubicBezTo>
                      <a:cubicBezTo>
                        <a:pt x="624" y="2308"/>
                        <a:pt x="648" y="2328"/>
                        <a:pt x="664" y="2304"/>
                      </a:cubicBezTo>
                      <a:cubicBezTo>
                        <a:pt x="656" y="2279"/>
                        <a:pt x="663" y="2262"/>
                        <a:pt x="684" y="2248"/>
                      </a:cubicBezTo>
                      <a:cubicBezTo>
                        <a:pt x="701" y="2222"/>
                        <a:pt x="701" y="2210"/>
                        <a:pt x="708" y="2180"/>
                      </a:cubicBezTo>
                      <a:cubicBezTo>
                        <a:pt x="733" y="2197"/>
                        <a:pt x="763" y="2193"/>
                        <a:pt x="784" y="2172"/>
                      </a:cubicBezTo>
                      <a:cubicBezTo>
                        <a:pt x="775" y="2159"/>
                        <a:pt x="752" y="2136"/>
                        <a:pt x="752" y="2136"/>
                      </a:cubicBezTo>
                      <a:cubicBezTo>
                        <a:pt x="758" y="2101"/>
                        <a:pt x="763" y="2118"/>
                        <a:pt x="772" y="2092"/>
                      </a:cubicBezTo>
                      <a:cubicBezTo>
                        <a:pt x="816" y="2093"/>
                        <a:pt x="860" y="2091"/>
                        <a:pt x="904" y="2096"/>
                      </a:cubicBezTo>
                      <a:cubicBezTo>
                        <a:pt x="916" y="2097"/>
                        <a:pt x="922" y="2127"/>
                        <a:pt x="924" y="2132"/>
                      </a:cubicBezTo>
                      <a:cubicBezTo>
                        <a:pt x="935" y="2166"/>
                        <a:pt x="944" y="2207"/>
                        <a:pt x="976" y="2228"/>
                      </a:cubicBezTo>
                      <a:cubicBezTo>
                        <a:pt x="982" y="2245"/>
                        <a:pt x="979" y="2264"/>
                        <a:pt x="988" y="2280"/>
                      </a:cubicBezTo>
                      <a:cubicBezTo>
                        <a:pt x="993" y="2288"/>
                        <a:pt x="1004" y="2304"/>
                        <a:pt x="1004" y="2304"/>
                      </a:cubicBezTo>
                      <a:cubicBezTo>
                        <a:pt x="1003" y="2308"/>
                        <a:pt x="998" y="2312"/>
                        <a:pt x="1000" y="2316"/>
                      </a:cubicBezTo>
                      <a:cubicBezTo>
                        <a:pt x="1002" y="2321"/>
                        <a:pt x="1033" y="2349"/>
                        <a:pt x="1040" y="2352"/>
                      </a:cubicBezTo>
                      <a:cubicBezTo>
                        <a:pt x="1053" y="2343"/>
                        <a:pt x="1059" y="2333"/>
                        <a:pt x="1072" y="2324"/>
                      </a:cubicBezTo>
                      <a:cubicBezTo>
                        <a:pt x="1089" y="2330"/>
                        <a:pt x="1101" y="2341"/>
                        <a:pt x="1108" y="2320"/>
                      </a:cubicBezTo>
                      <a:cubicBezTo>
                        <a:pt x="1089" y="2301"/>
                        <a:pt x="1087" y="2300"/>
                        <a:pt x="1092" y="2272"/>
                      </a:cubicBezTo>
                      <a:cubicBezTo>
                        <a:pt x="1120" y="2273"/>
                        <a:pt x="1148" y="2273"/>
                        <a:pt x="1176" y="2276"/>
                      </a:cubicBezTo>
                      <a:cubicBezTo>
                        <a:pt x="1210" y="2280"/>
                        <a:pt x="1167" y="2291"/>
                        <a:pt x="1200" y="2280"/>
                      </a:cubicBezTo>
                      <a:cubicBezTo>
                        <a:pt x="1210" y="2251"/>
                        <a:pt x="1238" y="2218"/>
                        <a:pt x="1268" y="2208"/>
                      </a:cubicBezTo>
                      <a:cubicBezTo>
                        <a:pt x="1301" y="2230"/>
                        <a:pt x="1313" y="2228"/>
                        <a:pt x="1356" y="2232"/>
                      </a:cubicBezTo>
                      <a:cubicBezTo>
                        <a:pt x="1382" y="2250"/>
                        <a:pt x="1393" y="2227"/>
                        <a:pt x="1416" y="2216"/>
                      </a:cubicBezTo>
                      <a:cubicBezTo>
                        <a:pt x="1429" y="2209"/>
                        <a:pt x="1430" y="2215"/>
                        <a:pt x="1444" y="2204"/>
                      </a:cubicBezTo>
                      <a:cubicBezTo>
                        <a:pt x="1453" y="2197"/>
                        <a:pt x="1468" y="2180"/>
                        <a:pt x="1468" y="2180"/>
                      </a:cubicBezTo>
                      <a:cubicBezTo>
                        <a:pt x="1489" y="2184"/>
                        <a:pt x="1493" y="2194"/>
                        <a:pt x="1512" y="2200"/>
                      </a:cubicBezTo>
                      <a:cubicBezTo>
                        <a:pt x="1540" y="2199"/>
                        <a:pt x="1568" y="2201"/>
                        <a:pt x="1596" y="2196"/>
                      </a:cubicBezTo>
                      <a:cubicBezTo>
                        <a:pt x="1606" y="2194"/>
                        <a:pt x="1588" y="2148"/>
                        <a:pt x="1624" y="2136"/>
                      </a:cubicBezTo>
                      <a:cubicBezTo>
                        <a:pt x="1645" y="2115"/>
                        <a:pt x="1630" y="2106"/>
                        <a:pt x="1612" y="2088"/>
                      </a:cubicBezTo>
                      <a:cubicBezTo>
                        <a:pt x="1614" y="2070"/>
                        <a:pt x="1612" y="2044"/>
                        <a:pt x="1628" y="2048"/>
                      </a:cubicBezTo>
                      <a:cubicBezTo>
                        <a:pt x="1637" y="2050"/>
                        <a:pt x="1652" y="2064"/>
                        <a:pt x="1652" y="2064"/>
                      </a:cubicBezTo>
                      <a:cubicBezTo>
                        <a:pt x="1670" y="2058"/>
                        <a:pt x="1676" y="2051"/>
                        <a:pt x="1696" y="2056"/>
                      </a:cubicBezTo>
                      <a:cubicBezTo>
                        <a:pt x="1705" y="2082"/>
                        <a:pt x="1702" y="2085"/>
                        <a:pt x="1732" y="2080"/>
                      </a:cubicBezTo>
                      <a:cubicBezTo>
                        <a:pt x="1772" y="2060"/>
                        <a:pt x="1811" y="2090"/>
                        <a:pt x="1838" y="2108"/>
                      </a:cubicBezTo>
                      <a:cubicBezTo>
                        <a:pt x="1867" y="2106"/>
                        <a:pt x="1858" y="2083"/>
                        <a:pt x="1884" y="2088"/>
                      </a:cubicBezTo>
                      <a:cubicBezTo>
                        <a:pt x="1896" y="2106"/>
                        <a:pt x="1898" y="2137"/>
                        <a:pt x="1924" y="2144"/>
                      </a:cubicBezTo>
                      <a:cubicBezTo>
                        <a:pt x="1936" y="2147"/>
                        <a:pt x="1948" y="2147"/>
                        <a:pt x="1960" y="2148"/>
                      </a:cubicBezTo>
                      <a:cubicBezTo>
                        <a:pt x="1966" y="2203"/>
                        <a:pt x="1964" y="2195"/>
                        <a:pt x="2020" y="2200"/>
                      </a:cubicBezTo>
                      <a:cubicBezTo>
                        <a:pt x="2051" y="2221"/>
                        <a:pt x="2046" y="2263"/>
                        <a:pt x="2072" y="2280"/>
                      </a:cubicBezTo>
                      <a:cubicBezTo>
                        <a:pt x="2062" y="2311"/>
                        <a:pt x="2071" y="2331"/>
                        <a:pt x="2092" y="2352"/>
                      </a:cubicBezTo>
                      <a:cubicBezTo>
                        <a:pt x="2137" y="2348"/>
                        <a:pt x="2180" y="2345"/>
                        <a:pt x="2224" y="2356"/>
                      </a:cubicBezTo>
                      <a:cubicBezTo>
                        <a:pt x="2251" y="2329"/>
                        <a:pt x="2242" y="2341"/>
                        <a:pt x="2256" y="2320"/>
                      </a:cubicBezTo>
                      <a:cubicBezTo>
                        <a:pt x="2319" y="2329"/>
                        <a:pt x="2307" y="2329"/>
                        <a:pt x="2412" y="2320"/>
                      </a:cubicBezTo>
                      <a:cubicBezTo>
                        <a:pt x="2419" y="2319"/>
                        <a:pt x="2432" y="2303"/>
                        <a:pt x="2436" y="2300"/>
                      </a:cubicBezTo>
                      <a:cubicBezTo>
                        <a:pt x="2449" y="2289"/>
                        <a:pt x="2469" y="2282"/>
                        <a:pt x="2484" y="2272"/>
                      </a:cubicBezTo>
                      <a:cubicBezTo>
                        <a:pt x="2493" y="2266"/>
                        <a:pt x="2508" y="2248"/>
                        <a:pt x="2508" y="2248"/>
                      </a:cubicBezTo>
                      <a:cubicBezTo>
                        <a:pt x="2516" y="2225"/>
                        <a:pt x="2504" y="2204"/>
                        <a:pt x="2488" y="2188"/>
                      </a:cubicBezTo>
                      <a:cubicBezTo>
                        <a:pt x="2479" y="2160"/>
                        <a:pt x="2503" y="2149"/>
                        <a:pt x="2520" y="2132"/>
                      </a:cubicBezTo>
                      <a:cubicBezTo>
                        <a:pt x="2528" y="2107"/>
                        <a:pt x="2538" y="2100"/>
                        <a:pt x="2508" y="2092"/>
                      </a:cubicBezTo>
                      <a:cubicBezTo>
                        <a:pt x="2491" y="2075"/>
                        <a:pt x="2492" y="2061"/>
                        <a:pt x="2512" y="2048"/>
                      </a:cubicBezTo>
                      <a:cubicBezTo>
                        <a:pt x="2524" y="2031"/>
                        <a:pt x="2528" y="2031"/>
                        <a:pt x="2548" y="2036"/>
                      </a:cubicBezTo>
                      <a:cubicBezTo>
                        <a:pt x="2549" y="2040"/>
                        <a:pt x="2548" y="2048"/>
                        <a:pt x="2552" y="2048"/>
                      </a:cubicBezTo>
                      <a:cubicBezTo>
                        <a:pt x="2557" y="2048"/>
                        <a:pt x="2556" y="2039"/>
                        <a:pt x="2560" y="2036"/>
                      </a:cubicBezTo>
                      <a:cubicBezTo>
                        <a:pt x="2580" y="2018"/>
                        <a:pt x="2609" y="1999"/>
                        <a:pt x="2632" y="1984"/>
                      </a:cubicBezTo>
                      <a:cubicBezTo>
                        <a:pt x="2646" y="1963"/>
                        <a:pt x="2699" y="1928"/>
                        <a:pt x="2724" y="1920"/>
                      </a:cubicBezTo>
                      <a:cubicBezTo>
                        <a:pt x="2738" y="1924"/>
                        <a:pt x="2764" y="1940"/>
                        <a:pt x="2764" y="1940"/>
                      </a:cubicBezTo>
                      <a:cubicBezTo>
                        <a:pt x="2805" y="1933"/>
                        <a:pt x="2776" y="1934"/>
                        <a:pt x="2804" y="1916"/>
                      </a:cubicBezTo>
                      <a:cubicBezTo>
                        <a:pt x="2835" y="1924"/>
                        <a:pt x="2817" y="1903"/>
                        <a:pt x="2840" y="1880"/>
                      </a:cubicBezTo>
                      <a:cubicBezTo>
                        <a:pt x="2836" y="1833"/>
                        <a:pt x="2847" y="1828"/>
                        <a:pt x="2812" y="1816"/>
                      </a:cubicBezTo>
                      <a:cubicBezTo>
                        <a:pt x="2809" y="1812"/>
                        <a:pt x="2807" y="1807"/>
                        <a:pt x="2804" y="1804"/>
                      </a:cubicBezTo>
                      <a:cubicBezTo>
                        <a:pt x="2801" y="1801"/>
                        <a:pt x="2785" y="1799"/>
                        <a:pt x="2784" y="1794"/>
                      </a:cubicBezTo>
                      <a:cubicBezTo>
                        <a:pt x="2780" y="1779"/>
                        <a:pt x="2812" y="1752"/>
                        <a:pt x="2812" y="1752"/>
                      </a:cubicBezTo>
                      <a:cubicBezTo>
                        <a:pt x="2816" y="1685"/>
                        <a:pt x="2799" y="1668"/>
                        <a:pt x="2856" y="1676"/>
                      </a:cubicBezTo>
                      <a:cubicBezTo>
                        <a:pt x="2867" y="1692"/>
                        <a:pt x="2873" y="1695"/>
                        <a:pt x="2892" y="1700"/>
                      </a:cubicBezTo>
                      <a:cubicBezTo>
                        <a:pt x="2902" y="1729"/>
                        <a:pt x="2889" y="1757"/>
                        <a:pt x="2912" y="1780"/>
                      </a:cubicBezTo>
                      <a:cubicBezTo>
                        <a:pt x="2913" y="1784"/>
                        <a:pt x="2912" y="1790"/>
                        <a:pt x="2916" y="1792"/>
                      </a:cubicBezTo>
                      <a:cubicBezTo>
                        <a:pt x="2924" y="1796"/>
                        <a:pt x="2937" y="1778"/>
                        <a:pt x="2940" y="1776"/>
                      </a:cubicBezTo>
                      <a:cubicBezTo>
                        <a:pt x="2953" y="1768"/>
                        <a:pt x="2983" y="1766"/>
                        <a:pt x="2996" y="1764"/>
                      </a:cubicBezTo>
                      <a:cubicBezTo>
                        <a:pt x="3015" y="1736"/>
                        <a:pt x="3035" y="1749"/>
                        <a:pt x="3072" y="1752"/>
                      </a:cubicBezTo>
                      <a:cubicBezTo>
                        <a:pt x="3070" y="1767"/>
                        <a:pt x="3062" y="1781"/>
                        <a:pt x="3064" y="1796"/>
                      </a:cubicBezTo>
                      <a:cubicBezTo>
                        <a:pt x="3067" y="1822"/>
                        <a:pt x="3087" y="1850"/>
                        <a:pt x="3108" y="1864"/>
                      </a:cubicBezTo>
                      <a:cubicBezTo>
                        <a:pt x="3122" y="1860"/>
                        <a:pt x="3137" y="1861"/>
                        <a:pt x="3152" y="1860"/>
                      </a:cubicBezTo>
                      <a:cubicBezTo>
                        <a:pt x="3172" y="1859"/>
                        <a:pt x="3188" y="1841"/>
                        <a:pt x="3208" y="1840"/>
                      </a:cubicBezTo>
                      <a:cubicBezTo>
                        <a:pt x="3226" y="1812"/>
                        <a:pt x="3223" y="1804"/>
                        <a:pt x="3256" y="1788"/>
                      </a:cubicBezTo>
                      <a:cubicBezTo>
                        <a:pt x="3257" y="1788"/>
                        <a:pt x="3291" y="1809"/>
                        <a:pt x="3294" y="1810"/>
                      </a:cubicBezTo>
                      <a:cubicBezTo>
                        <a:pt x="3313" y="1819"/>
                        <a:pt x="3321" y="1830"/>
                        <a:pt x="3340" y="1836"/>
                      </a:cubicBezTo>
                      <a:cubicBezTo>
                        <a:pt x="3349" y="1833"/>
                        <a:pt x="3327" y="1794"/>
                        <a:pt x="3338" y="1784"/>
                      </a:cubicBezTo>
                      <a:cubicBezTo>
                        <a:pt x="3349" y="1774"/>
                        <a:pt x="3389" y="1768"/>
                        <a:pt x="3404" y="1776"/>
                      </a:cubicBezTo>
                      <a:cubicBezTo>
                        <a:pt x="3419" y="1798"/>
                        <a:pt x="3396" y="1843"/>
                        <a:pt x="3428" y="1832"/>
                      </a:cubicBezTo>
                      <a:cubicBezTo>
                        <a:pt x="3445" y="1807"/>
                        <a:pt x="3465" y="1801"/>
                        <a:pt x="3492" y="1796"/>
                      </a:cubicBezTo>
                      <a:cubicBezTo>
                        <a:pt x="3513" y="1797"/>
                        <a:pt x="3535" y="1795"/>
                        <a:pt x="3556" y="1800"/>
                      </a:cubicBezTo>
                      <a:cubicBezTo>
                        <a:pt x="3565" y="1802"/>
                        <a:pt x="3580" y="1816"/>
                        <a:pt x="3580" y="1816"/>
                      </a:cubicBezTo>
                      <a:cubicBezTo>
                        <a:pt x="3601" y="1812"/>
                        <a:pt x="3608" y="1810"/>
                        <a:pt x="3620" y="1792"/>
                      </a:cubicBezTo>
                      <a:cubicBezTo>
                        <a:pt x="3648" y="1795"/>
                        <a:pt x="3661" y="1790"/>
                        <a:pt x="3676" y="1812"/>
                      </a:cubicBezTo>
                      <a:cubicBezTo>
                        <a:pt x="3683" y="1854"/>
                        <a:pt x="3689" y="1844"/>
                        <a:pt x="3724" y="1856"/>
                      </a:cubicBezTo>
                      <a:cubicBezTo>
                        <a:pt x="3829" y="1821"/>
                        <a:pt x="3775" y="1856"/>
                        <a:pt x="3992" y="1852"/>
                      </a:cubicBezTo>
                      <a:cubicBezTo>
                        <a:pt x="3995" y="1842"/>
                        <a:pt x="3988" y="1814"/>
                        <a:pt x="3996" y="1806"/>
                      </a:cubicBezTo>
                      <a:cubicBezTo>
                        <a:pt x="4018" y="1784"/>
                        <a:pt x="4069" y="1798"/>
                        <a:pt x="4100" y="1796"/>
                      </a:cubicBezTo>
                      <a:cubicBezTo>
                        <a:pt x="4132" y="1788"/>
                        <a:pt x="4151" y="1787"/>
                        <a:pt x="4188" y="1786"/>
                      </a:cubicBezTo>
                      <a:cubicBezTo>
                        <a:pt x="4225" y="1785"/>
                        <a:pt x="4293" y="1804"/>
                        <a:pt x="4320" y="1788"/>
                      </a:cubicBezTo>
                      <a:cubicBezTo>
                        <a:pt x="4374" y="1779"/>
                        <a:pt x="4334" y="1780"/>
                        <a:pt x="4350" y="1690"/>
                      </a:cubicBezTo>
                      <a:cubicBezTo>
                        <a:pt x="4353" y="1672"/>
                        <a:pt x="4386" y="1689"/>
                        <a:pt x="4392" y="1688"/>
                      </a:cubicBezTo>
                      <a:cubicBezTo>
                        <a:pt x="4427" y="1635"/>
                        <a:pt x="4380" y="1650"/>
                        <a:pt x="4476" y="1644"/>
                      </a:cubicBezTo>
                      <a:cubicBezTo>
                        <a:pt x="4482" y="1372"/>
                        <a:pt x="4445" y="1441"/>
                        <a:pt x="4736" y="1436"/>
                      </a:cubicBezTo>
                      <a:cubicBezTo>
                        <a:pt x="4723" y="1397"/>
                        <a:pt x="4748" y="1367"/>
                        <a:pt x="4740" y="1324"/>
                      </a:cubicBezTo>
                      <a:cubicBezTo>
                        <a:pt x="4739" y="1320"/>
                        <a:pt x="4716" y="1320"/>
                        <a:pt x="4712" y="1320"/>
                      </a:cubicBezTo>
                      <a:cubicBezTo>
                        <a:pt x="4693" y="1318"/>
                        <a:pt x="4675" y="1317"/>
                        <a:pt x="4656" y="1316"/>
                      </a:cubicBezTo>
                      <a:cubicBezTo>
                        <a:pt x="4638" y="1262"/>
                        <a:pt x="4652" y="1203"/>
                        <a:pt x="4660" y="1148"/>
                      </a:cubicBezTo>
                      <a:cubicBezTo>
                        <a:pt x="4659" y="1113"/>
                        <a:pt x="4669" y="1072"/>
                        <a:pt x="4664" y="1038"/>
                      </a:cubicBezTo>
                      <a:cubicBezTo>
                        <a:pt x="4662" y="1024"/>
                        <a:pt x="4620" y="1064"/>
                        <a:pt x="4620" y="1064"/>
                      </a:cubicBezTo>
                      <a:cubicBezTo>
                        <a:pt x="4606" y="1085"/>
                        <a:pt x="4596" y="1090"/>
                        <a:pt x="4572" y="1096"/>
                      </a:cubicBezTo>
                      <a:cubicBezTo>
                        <a:pt x="4551" y="1095"/>
                        <a:pt x="4483" y="1079"/>
                        <a:pt x="4462" y="1076"/>
                      </a:cubicBezTo>
                      <a:cubicBezTo>
                        <a:pt x="4421" y="1070"/>
                        <a:pt x="4444" y="1045"/>
                        <a:pt x="4412" y="1024"/>
                      </a:cubicBezTo>
                      <a:cubicBezTo>
                        <a:pt x="4403" y="1011"/>
                        <a:pt x="4397" y="999"/>
                        <a:pt x="4392" y="984"/>
                      </a:cubicBezTo>
                      <a:cubicBezTo>
                        <a:pt x="4400" y="961"/>
                        <a:pt x="4389" y="981"/>
                        <a:pt x="4412" y="968"/>
                      </a:cubicBezTo>
                      <a:cubicBezTo>
                        <a:pt x="4457" y="942"/>
                        <a:pt x="4410" y="954"/>
                        <a:pt x="4500" y="948"/>
                      </a:cubicBezTo>
                      <a:cubicBezTo>
                        <a:pt x="4520" y="943"/>
                        <a:pt x="4536" y="945"/>
                        <a:pt x="4556" y="952"/>
                      </a:cubicBezTo>
                      <a:cubicBezTo>
                        <a:pt x="4584" y="943"/>
                        <a:pt x="4561" y="954"/>
                        <a:pt x="4572" y="904"/>
                      </a:cubicBezTo>
                      <a:cubicBezTo>
                        <a:pt x="4574" y="895"/>
                        <a:pt x="4581" y="888"/>
                        <a:pt x="4584" y="880"/>
                      </a:cubicBezTo>
                      <a:cubicBezTo>
                        <a:pt x="4578" y="862"/>
                        <a:pt x="4570" y="870"/>
                        <a:pt x="4564" y="852"/>
                      </a:cubicBezTo>
                      <a:cubicBezTo>
                        <a:pt x="4573" y="839"/>
                        <a:pt x="4583" y="833"/>
                        <a:pt x="4592" y="820"/>
                      </a:cubicBezTo>
                      <a:cubicBezTo>
                        <a:pt x="4591" y="803"/>
                        <a:pt x="4591" y="785"/>
                        <a:pt x="4588" y="768"/>
                      </a:cubicBezTo>
                      <a:cubicBezTo>
                        <a:pt x="4587" y="763"/>
                        <a:pt x="4580" y="761"/>
                        <a:pt x="4580" y="756"/>
                      </a:cubicBezTo>
                      <a:cubicBezTo>
                        <a:pt x="4580" y="750"/>
                        <a:pt x="4625" y="718"/>
                        <a:pt x="4636" y="704"/>
                      </a:cubicBezTo>
                      <a:cubicBezTo>
                        <a:pt x="4645" y="677"/>
                        <a:pt x="4626" y="674"/>
                        <a:pt x="4616" y="652"/>
                      </a:cubicBezTo>
                      <a:cubicBezTo>
                        <a:pt x="4613" y="644"/>
                        <a:pt x="4608" y="628"/>
                        <a:pt x="4608" y="628"/>
                      </a:cubicBezTo>
                      <a:cubicBezTo>
                        <a:pt x="4613" y="596"/>
                        <a:pt x="4622" y="563"/>
                        <a:pt x="4632" y="532"/>
                      </a:cubicBezTo>
                      <a:cubicBezTo>
                        <a:pt x="4626" y="479"/>
                        <a:pt x="4624" y="493"/>
                        <a:pt x="4568" y="488"/>
                      </a:cubicBezTo>
                      <a:cubicBezTo>
                        <a:pt x="4550" y="482"/>
                        <a:pt x="4534" y="467"/>
                        <a:pt x="4528" y="448"/>
                      </a:cubicBezTo>
                      <a:cubicBezTo>
                        <a:pt x="4525" y="439"/>
                        <a:pt x="4529" y="424"/>
                        <a:pt x="4520" y="420"/>
                      </a:cubicBezTo>
                      <a:cubicBezTo>
                        <a:pt x="4503" y="411"/>
                        <a:pt x="4465" y="413"/>
                        <a:pt x="4444" y="408"/>
                      </a:cubicBezTo>
                      <a:cubicBezTo>
                        <a:pt x="4426" y="396"/>
                        <a:pt x="4423" y="379"/>
                        <a:pt x="4408" y="364"/>
                      </a:cubicBezTo>
                      <a:cubicBezTo>
                        <a:pt x="4384" y="369"/>
                        <a:pt x="4387" y="376"/>
                        <a:pt x="4368" y="388"/>
                      </a:cubicBezTo>
                      <a:cubicBezTo>
                        <a:pt x="4357" y="405"/>
                        <a:pt x="4342" y="412"/>
                        <a:pt x="4336" y="430"/>
                      </a:cubicBezTo>
                      <a:cubicBezTo>
                        <a:pt x="4315" y="438"/>
                        <a:pt x="4273" y="421"/>
                        <a:pt x="4242" y="418"/>
                      </a:cubicBezTo>
                      <a:cubicBezTo>
                        <a:pt x="4211" y="415"/>
                        <a:pt x="4188" y="432"/>
                        <a:pt x="4148" y="412"/>
                      </a:cubicBezTo>
                      <a:cubicBezTo>
                        <a:pt x="4143" y="261"/>
                        <a:pt x="4181" y="291"/>
                        <a:pt x="4004" y="296"/>
                      </a:cubicBezTo>
                      <a:cubicBezTo>
                        <a:pt x="3998" y="296"/>
                        <a:pt x="3993" y="301"/>
                        <a:pt x="3988" y="304"/>
                      </a:cubicBezTo>
                      <a:cubicBezTo>
                        <a:pt x="3971" y="373"/>
                        <a:pt x="4005" y="451"/>
                        <a:pt x="3964" y="512"/>
                      </a:cubicBezTo>
                      <a:cubicBezTo>
                        <a:pt x="3856" y="510"/>
                        <a:pt x="3761" y="503"/>
                        <a:pt x="3656" y="496"/>
                      </a:cubicBezTo>
                      <a:cubicBezTo>
                        <a:pt x="3627" y="491"/>
                        <a:pt x="3600" y="486"/>
                        <a:pt x="3572" y="480"/>
                      </a:cubicBezTo>
                      <a:cubicBezTo>
                        <a:pt x="3546" y="441"/>
                        <a:pt x="3593" y="516"/>
                        <a:pt x="3560" y="416"/>
                      </a:cubicBezTo>
                      <a:cubicBezTo>
                        <a:pt x="3559" y="412"/>
                        <a:pt x="3552" y="419"/>
                        <a:pt x="3548" y="420"/>
                      </a:cubicBezTo>
                      <a:cubicBezTo>
                        <a:pt x="3539" y="422"/>
                        <a:pt x="3529" y="423"/>
                        <a:pt x="3520" y="424"/>
                      </a:cubicBezTo>
                      <a:cubicBezTo>
                        <a:pt x="3490" y="434"/>
                        <a:pt x="3457" y="430"/>
                        <a:pt x="3426" y="438"/>
                      </a:cubicBezTo>
                      <a:cubicBezTo>
                        <a:pt x="3425" y="442"/>
                        <a:pt x="3424" y="460"/>
                        <a:pt x="3424" y="464"/>
                      </a:cubicBezTo>
                      <a:cubicBezTo>
                        <a:pt x="3422" y="489"/>
                        <a:pt x="3425" y="515"/>
                        <a:pt x="3420" y="540"/>
                      </a:cubicBezTo>
                      <a:cubicBezTo>
                        <a:pt x="3418" y="553"/>
                        <a:pt x="3404" y="552"/>
                        <a:pt x="3396" y="556"/>
                      </a:cubicBezTo>
                      <a:cubicBezTo>
                        <a:pt x="3380" y="564"/>
                        <a:pt x="3363" y="578"/>
                        <a:pt x="3348" y="588"/>
                      </a:cubicBezTo>
                      <a:cubicBezTo>
                        <a:pt x="3335" y="607"/>
                        <a:pt x="3345" y="623"/>
                        <a:pt x="3328" y="640"/>
                      </a:cubicBezTo>
                      <a:cubicBezTo>
                        <a:pt x="3306" y="633"/>
                        <a:pt x="3257" y="626"/>
                        <a:pt x="3234" y="620"/>
                      </a:cubicBezTo>
                      <a:cubicBezTo>
                        <a:pt x="3179" y="624"/>
                        <a:pt x="3194" y="629"/>
                        <a:pt x="3168" y="668"/>
                      </a:cubicBezTo>
                      <a:cubicBezTo>
                        <a:pt x="3153" y="667"/>
                        <a:pt x="3151" y="654"/>
                        <a:pt x="3138" y="648"/>
                      </a:cubicBezTo>
                      <a:cubicBezTo>
                        <a:pt x="3122" y="640"/>
                        <a:pt x="3111" y="607"/>
                        <a:pt x="3102" y="594"/>
                      </a:cubicBezTo>
                      <a:cubicBezTo>
                        <a:pt x="3094" y="583"/>
                        <a:pt x="3066" y="582"/>
                        <a:pt x="3056" y="576"/>
                      </a:cubicBezTo>
                      <a:cubicBezTo>
                        <a:pt x="3049" y="571"/>
                        <a:pt x="3032" y="568"/>
                        <a:pt x="3032" y="568"/>
                      </a:cubicBezTo>
                      <a:cubicBezTo>
                        <a:pt x="3008" y="601"/>
                        <a:pt x="2986" y="637"/>
                        <a:pt x="2948" y="656"/>
                      </a:cubicBezTo>
                      <a:cubicBezTo>
                        <a:pt x="2914" y="653"/>
                        <a:pt x="2895" y="650"/>
                        <a:pt x="2864" y="640"/>
                      </a:cubicBezTo>
                      <a:cubicBezTo>
                        <a:pt x="2856" y="637"/>
                        <a:pt x="2848" y="635"/>
                        <a:pt x="2840" y="632"/>
                      </a:cubicBezTo>
                      <a:cubicBezTo>
                        <a:pt x="2836" y="631"/>
                        <a:pt x="2828" y="628"/>
                        <a:pt x="2828" y="628"/>
                      </a:cubicBezTo>
                      <a:cubicBezTo>
                        <a:pt x="2801" y="588"/>
                        <a:pt x="2716" y="632"/>
                        <a:pt x="2754" y="576"/>
                      </a:cubicBezTo>
                      <a:cubicBezTo>
                        <a:pt x="2749" y="533"/>
                        <a:pt x="2751" y="545"/>
                        <a:pt x="2712" y="552"/>
                      </a:cubicBezTo>
                      <a:cubicBezTo>
                        <a:pt x="2699" y="565"/>
                        <a:pt x="2689" y="570"/>
                        <a:pt x="2672" y="576"/>
                      </a:cubicBezTo>
                      <a:cubicBezTo>
                        <a:pt x="2618" y="570"/>
                        <a:pt x="2641" y="558"/>
                        <a:pt x="2584" y="564"/>
                      </a:cubicBezTo>
                      <a:cubicBezTo>
                        <a:pt x="2572" y="576"/>
                        <a:pt x="2564" y="588"/>
                        <a:pt x="2552" y="600"/>
                      </a:cubicBezTo>
                      <a:cubicBezTo>
                        <a:pt x="2547" y="616"/>
                        <a:pt x="2551" y="625"/>
                        <a:pt x="2556" y="640"/>
                      </a:cubicBezTo>
                      <a:cubicBezTo>
                        <a:pt x="2551" y="660"/>
                        <a:pt x="2539" y="676"/>
                        <a:pt x="2532" y="696"/>
                      </a:cubicBezTo>
                      <a:cubicBezTo>
                        <a:pt x="2531" y="715"/>
                        <a:pt x="2535" y="735"/>
                        <a:pt x="2528" y="752"/>
                      </a:cubicBezTo>
                      <a:cubicBezTo>
                        <a:pt x="2526" y="757"/>
                        <a:pt x="2517" y="747"/>
                        <a:pt x="2512" y="748"/>
                      </a:cubicBezTo>
                      <a:cubicBezTo>
                        <a:pt x="2499" y="749"/>
                        <a:pt x="2476" y="760"/>
                        <a:pt x="2476" y="760"/>
                      </a:cubicBezTo>
                      <a:cubicBezTo>
                        <a:pt x="2418" y="754"/>
                        <a:pt x="2444" y="753"/>
                        <a:pt x="2408" y="724"/>
                      </a:cubicBezTo>
                      <a:cubicBezTo>
                        <a:pt x="2397" y="715"/>
                        <a:pt x="2365" y="712"/>
                        <a:pt x="2352" y="708"/>
                      </a:cubicBezTo>
                      <a:cubicBezTo>
                        <a:pt x="2327" y="700"/>
                        <a:pt x="2328" y="660"/>
                        <a:pt x="2308" y="646"/>
                      </a:cubicBezTo>
                      <a:cubicBezTo>
                        <a:pt x="2287" y="660"/>
                        <a:pt x="2272" y="696"/>
                        <a:pt x="2248" y="704"/>
                      </a:cubicBezTo>
                      <a:cubicBezTo>
                        <a:pt x="2229" y="685"/>
                        <a:pt x="2228" y="665"/>
                        <a:pt x="2200" y="656"/>
                      </a:cubicBezTo>
                      <a:cubicBezTo>
                        <a:pt x="2185" y="661"/>
                        <a:pt x="2177" y="671"/>
                        <a:pt x="2164" y="680"/>
                      </a:cubicBezTo>
                      <a:cubicBezTo>
                        <a:pt x="2142" y="745"/>
                        <a:pt x="2098" y="733"/>
                        <a:pt x="2036" y="736"/>
                      </a:cubicBezTo>
                      <a:cubicBezTo>
                        <a:pt x="2018" y="742"/>
                        <a:pt x="2016" y="749"/>
                        <a:pt x="1996" y="744"/>
                      </a:cubicBezTo>
                      <a:cubicBezTo>
                        <a:pt x="1957" y="718"/>
                        <a:pt x="1953" y="688"/>
                        <a:pt x="1900" y="680"/>
                      </a:cubicBezTo>
                      <a:cubicBezTo>
                        <a:pt x="1897" y="678"/>
                        <a:pt x="1881" y="666"/>
                        <a:pt x="1876" y="668"/>
                      </a:cubicBezTo>
                      <a:cubicBezTo>
                        <a:pt x="1872" y="670"/>
                        <a:pt x="1871" y="676"/>
                        <a:pt x="1868" y="680"/>
                      </a:cubicBezTo>
                      <a:cubicBezTo>
                        <a:pt x="1857" y="693"/>
                        <a:pt x="1842" y="703"/>
                        <a:pt x="1828" y="712"/>
                      </a:cubicBezTo>
                      <a:cubicBezTo>
                        <a:pt x="1815" y="711"/>
                        <a:pt x="1801" y="712"/>
                        <a:pt x="1788" y="708"/>
                      </a:cubicBezTo>
                      <a:cubicBezTo>
                        <a:pt x="1779" y="705"/>
                        <a:pt x="1764" y="692"/>
                        <a:pt x="1764" y="692"/>
                      </a:cubicBezTo>
                      <a:cubicBezTo>
                        <a:pt x="1727" y="698"/>
                        <a:pt x="1741" y="719"/>
                        <a:pt x="1728" y="746"/>
                      </a:cubicBezTo>
                      <a:cubicBezTo>
                        <a:pt x="1724" y="755"/>
                        <a:pt x="1710" y="724"/>
                        <a:pt x="1710" y="724"/>
                      </a:cubicBezTo>
                      <a:cubicBezTo>
                        <a:pt x="1683" y="715"/>
                        <a:pt x="1664" y="672"/>
                        <a:pt x="1634" y="652"/>
                      </a:cubicBezTo>
                      <a:cubicBezTo>
                        <a:pt x="1610" y="657"/>
                        <a:pt x="1595" y="684"/>
                        <a:pt x="1572" y="692"/>
                      </a:cubicBezTo>
                      <a:cubicBezTo>
                        <a:pt x="1560" y="691"/>
                        <a:pt x="1547" y="692"/>
                        <a:pt x="1536" y="688"/>
                      </a:cubicBezTo>
                      <a:cubicBezTo>
                        <a:pt x="1527" y="685"/>
                        <a:pt x="1511" y="654"/>
                        <a:pt x="1508" y="652"/>
                      </a:cubicBezTo>
                      <a:cubicBezTo>
                        <a:pt x="1500" y="647"/>
                        <a:pt x="1494" y="624"/>
                        <a:pt x="1494" y="624"/>
                      </a:cubicBezTo>
                      <a:cubicBezTo>
                        <a:pt x="1485" y="610"/>
                        <a:pt x="1468" y="613"/>
                        <a:pt x="1452" y="608"/>
                      </a:cubicBezTo>
                      <a:cubicBezTo>
                        <a:pt x="1428" y="584"/>
                        <a:pt x="1430" y="541"/>
                        <a:pt x="1392" y="528"/>
                      </a:cubicBezTo>
                      <a:cubicBezTo>
                        <a:pt x="1383" y="515"/>
                        <a:pt x="1373" y="507"/>
                        <a:pt x="1368" y="492"/>
                      </a:cubicBezTo>
                      <a:cubicBezTo>
                        <a:pt x="1371" y="466"/>
                        <a:pt x="1372" y="448"/>
                        <a:pt x="1380" y="424"/>
                      </a:cubicBezTo>
                      <a:cubicBezTo>
                        <a:pt x="1373" y="367"/>
                        <a:pt x="1356" y="352"/>
                        <a:pt x="1300" y="35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8160">
                  <a:solidFill>
                    <a:srgbClr val="FFFFFF"/>
                  </a:solidFill>
                  <a:round/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" name="CustomShape 2">
                  <a:extLst>
                    <a:ext uri="{FF2B5EF4-FFF2-40B4-BE49-F238E27FC236}">
                      <a16:creationId xmlns:a16="http://schemas.microsoft.com/office/drawing/2014/main" id="{84FCEF2E-70B2-42BC-AA67-A18D79DEA33B}"/>
                    </a:ext>
                  </a:extLst>
                </p:cNvPr>
                <p:cNvSpPr/>
                <p:nvPr/>
              </p:nvSpPr>
              <p:spPr>
                <a:xfrm>
                  <a:off x="4389480" y="3370320"/>
                  <a:ext cx="1866960" cy="693720"/>
                </a:xfrm>
                <a:prstGeom prst="ellipse">
                  <a:avLst/>
                </a:prstGeom>
                <a:solidFill>
                  <a:srgbClr val="FFFFFF">
                    <a:alpha val="50000"/>
                  </a:srgb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" name="CustomShape 3">
                  <a:extLst>
                    <a:ext uri="{FF2B5EF4-FFF2-40B4-BE49-F238E27FC236}">
                      <a16:creationId xmlns:a16="http://schemas.microsoft.com/office/drawing/2014/main" id="{746D001A-D35E-4139-8ACA-33DA1BB68375}"/>
                    </a:ext>
                  </a:extLst>
                </p:cNvPr>
                <p:cNvSpPr/>
                <p:nvPr/>
              </p:nvSpPr>
              <p:spPr>
                <a:xfrm>
                  <a:off x="5016600" y="412920"/>
                  <a:ext cx="5046480" cy="3206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" h="2020">
                      <a:moveTo>
                        <a:pt x="0" y="1576"/>
                      </a:moveTo>
                      <a:lnTo>
                        <a:pt x="224" y="1504"/>
                      </a:lnTo>
                      <a:lnTo>
                        <a:pt x="241" y="1512"/>
                      </a:lnTo>
                      <a:lnTo>
                        <a:pt x="299" y="1606"/>
                      </a:lnTo>
                      <a:lnTo>
                        <a:pt x="549" y="1840"/>
                      </a:lnTo>
                      <a:lnTo>
                        <a:pt x="624" y="1832"/>
                      </a:lnTo>
                      <a:lnTo>
                        <a:pt x="683" y="1851"/>
                      </a:lnTo>
                      <a:lnTo>
                        <a:pt x="740" y="1944"/>
                      </a:lnTo>
                      <a:lnTo>
                        <a:pt x="730" y="1996"/>
                      </a:lnTo>
                      <a:lnTo>
                        <a:pt x="740" y="2020"/>
                      </a:lnTo>
                      <a:lnTo>
                        <a:pt x="787" y="1996"/>
                      </a:lnTo>
                      <a:lnTo>
                        <a:pt x="833" y="2004"/>
                      </a:lnTo>
                      <a:lnTo>
                        <a:pt x="876" y="1988"/>
                      </a:lnTo>
                      <a:lnTo>
                        <a:pt x="886" y="1954"/>
                      </a:lnTo>
                      <a:lnTo>
                        <a:pt x="930" y="1926"/>
                      </a:lnTo>
                      <a:lnTo>
                        <a:pt x="967" y="1907"/>
                      </a:lnTo>
                      <a:lnTo>
                        <a:pt x="1004" y="1939"/>
                      </a:lnTo>
                      <a:lnTo>
                        <a:pt x="1029" y="1951"/>
                      </a:lnTo>
                      <a:lnTo>
                        <a:pt x="1175" y="1932"/>
                      </a:lnTo>
                      <a:lnTo>
                        <a:pt x="1336" y="1869"/>
                      </a:lnTo>
                      <a:lnTo>
                        <a:pt x="1336" y="1824"/>
                      </a:lnTo>
                      <a:lnTo>
                        <a:pt x="1386" y="1747"/>
                      </a:lnTo>
                      <a:lnTo>
                        <a:pt x="1482" y="1738"/>
                      </a:lnTo>
                      <a:lnTo>
                        <a:pt x="1567" y="1661"/>
                      </a:lnTo>
                      <a:lnTo>
                        <a:pt x="1595" y="1626"/>
                      </a:lnTo>
                      <a:lnTo>
                        <a:pt x="1636" y="1504"/>
                      </a:lnTo>
                      <a:lnTo>
                        <a:pt x="1718" y="1489"/>
                      </a:lnTo>
                      <a:lnTo>
                        <a:pt x="1736" y="1454"/>
                      </a:lnTo>
                      <a:lnTo>
                        <a:pt x="1915" y="1390"/>
                      </a:lnTo>
                      <a:lnTo>
                        <a:pt x="1952" y="1332"/>
                      </a:lnTo>
                      <a:lnTo>
                        <a:pt x="2014" y="1325"/>
                      </a:lnTo>
                      <a:lnTo>
                        <a:pt x="2086" y="1283"/>
                      </a:lnTo>
                      <a:lnTo>
                        <a:pt x="2156" y="1181"/>
                      </a:lnTo>
                      <a:lnTo>
                        <a:pt x="2203" y="1137"/>
                      </a:lnTo>
                      <a:lnTo>
                        <a:pt x="2356" y="1081"/>
                      </a:lnTo>
                      <a:lnTo>
                        <a:pt x="2503" y="995"/>
                      </a:lnTo>
                      <a:lnTo>
                        <a:pt x="2718" y="988"/>
                      </a:lnTo>
                      <a:lnTo>
                        <a:pt x="2778" y="918"/>
                      </a:lnTo>
                      <a:lnTo>
                        <a:pt x="2858" y="920"/>
                      </a:lnTo>
                      <a:lnTo>
                        <a:pt x="2946" y="875"/>
                      </a:lnTo>
                      <a:lnTo>
                        <a:pt x="3023" y="705"/>
                      </a:lnTo>
                      <a:lnTo>
                        <a:pt x="3042" y="689"/>
                      </a:lnTo>
                      <a:lnTo>
                        <a:pt x="3179" y="0"/>
                      </a:lnTo>
                    </a:path>
                  </a:pathLst>
                </a:custGeom>
                <a:noFill/>
                <a:ln w="38160">
                  <a:solidFill>
                    <a:srgbClr val="0099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" name="CustomShape 4">
                  <a:extLst>
                    <a:ext uri="{FF2B5EF4-FFF2-40B4-BE49-F238E27FC236}">
                      <a16:creationId xmlns:a16="http://schemas.microsoft.com/office/drawing/2014/main" id="{70593509-E7B0-4BFB-998C-06970C0A530C}"/>
                    </a:ext>
                  </a:extLst>
                </p:cNvPr>
                <p:cNvSpPr/>
                <p:nvPr/>
              </p:nvSpPr>
              <p:spPr>
                <a:xfrm>
                  <a:off x="1677960" y="1365120"/>
                  <a:ext cx="3527280" cy="4219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2" h="2658">
                      <a:moveTo>
                        <a:pt x="0" y="202"/>
                      </a:moveTo>
                      <a:lnTo>
                        <a:pt x="596" y="36"/>
                      </a:lnTo>
                      <a:lnTo>
                        <a:pt x="844" y="0"/>
                      </a:lnTo>
                      <a:lnTo>
                        <a:pt x="996" y="6"/>
                      </a:lnTo>
                      <a:lnTo>
                        <a:pt x="1152" y="18"/>
                      </a:lnTo>
                      <a:lnTo>
                        <a:pt x="1264" y="22"/>
                      </a:lnTo>
                      <a:lnTo>
                        <a:pt x="1342" y="26"/>
                      </a:lnTo>
                      <a:lnTo>
                        <a:pt x="1408" y="48"/>
                      </a:lnTo>
                      <a:lnTo>
                        <a:pt x="1455" y="106"/>
                      </a:lnTo>
                      <a:lnTo>
                        <a:pt x="1477" y="149"/>
                      </a:lnTo>
                      <a:lnTo>
                        <a:pt x="1564" y="163"/>
                      </a:lnTo>
                      <a:lnTo>
                        <a:pt x="1641" y="219"/>
                      </a:lnTo>
                      <a:lnTo>
                        <a:pt x="1701" y="293"/>
                      </a:lnTo>
                      <a:lnTo>
                        <a:pt x="1701" y="394"/>
                      </a:lnTo>
                      <a:lnTo>
                        <a:pt x="1675" y="480"/>
                      </a:lnTo>
                      <a:lnTo>
                        <a:pt x="1701" y="594"/>
                      </a:lnTo>
                      <a:lnTo>
                        <a:pt x="1722" y="639"/>
                      </a:lnTo>
                      <a:lnTo>
                        <a:pt x="1993" y="795"/>
                      </a:lnTo>
                      <a:lnTo>
                        <a:pt x="2037" y="821"/>
                      </a:lnTo>
                      <a:lnTo>
                        <a:pt x="2033" y="901"/>
                      </a:lnTo>
                      <a:lnTo>
                        <a:pt x="2057" y="950"/>
                      </a:lnTo>
                      <a:lnTo>
                        <a:pt x="2094" y="970"/>
                      </a:lnTo>
                      <a:lnTo>
                        <a:pt x="2091" y="1007"/>
                      </a:lnTo>
                      <a:lnTo>
                        <a:pt x="2121" y="1037"/>
                      </a:lnTo>
                      <a:lnTo>
                        <a:pt x="2134" y="1083"/>
                      </a:lnTo>
                      <a:lnTo>
                        <a:pt x="2175" y="1116"/>
                      </a:lnTo>
                      <a:lnTo>
                        <a:pt x="2159" y="1214"/>
                      </a:lnTo>
                      <a:lnTo>
                        <a:pt x="2171" y="1265"/>
                      </a:lnTo>
                      <a:lnTo>
                        <a:pt x="2144" y="1308"/>
                      </a:lnTo>
                      <a:lnTo>
                        <a:pt x="2158" y="1362"/>
                      </a:lnTo>
                      <a:lnTo>
                        <a:pt x="2154" y="1427"/>
                      </a:lnTo>
                      <a:lnTo>
                        <a:pt x="2106" y="1498"/>
                      </a:lnTo>
                      <a:lnTo>
                        <a:pt x="2094" y="1505"/>
                      </a:lnTo>
                      <a:lnTo>
                        <a:pt x="2061" y="1485"/>
                      </a:lnTo>
                      <a:lnTo>
                        <a:pt x="2045" y="1488"/>
                      </a:lnTo>
                      <a:lnTo>
                        <a:pt x="2055" y="1525"/>
                      </a:lnTo>
                      <a:lnTo>
                        <a:pt x="2035" y="1540"/>
                      </a:lnTo>
                      <a:lnTo>
                        <a:pt x="2000" y="1525"/>
                      </a:lnTo>
                      <a:lnTo>
                        <a:pt x="1963" y="1487"/>
                      </a:lnTo>
                      <a:lnTo>
                        <a:pt x="1874" y="1495"/>
                      </a:lnTo>
                      <a:lnTo>
                        <a:pt x="1860" y="1530"/>
                      </a:lnTo>
                      <a:lnTo>
                        <a:pt x="1914" y="1603"/>
                      </a:lnTo>
                      <a:lnTo>
                        <a:pt x="2044" y="1796"/>
                      </a:lnTo>
                      <a:lnTo>
                        <a:pt x="2140" y="1986"/>
                      </a:lnTo>
                      <a:lnTo>
                        <a:pt x="2222" y="2658"/>
                      </a:lnTo>
                    </a:path>
                  </a:pathLst>
                </a:custGeom>
                <a:noFill/>
                <a:ln w="57240">
                  <a:solidFill>
                    <a:srgbClr val="0099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" name="CustomShape 5">
                  <a:extLst>
                    <a:ext uri="{FF2B5EF4-FFF2-40B4-BE49-F238E27FC236}">
                      <a16:creationId xmlns:a16="http://schemas.microsoft.com/office/drawing/2014/main" id="{AA3C4F50-6A95-4EE9-BEEA-B224C0AC8942}"/>
                    </a:ext>
                  </a:extLst>
                </p:cNvPr>
                <p:cNvSpPr/>
                <p:nvPr/>
              </p:nvSpPr>
              <p:spPr>
                <a:xfrm>
                  <a:off x="2646360" y="3025800"/>
                  <a:ext cx="561960" cy="256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1618">
                      <a:moveTo>
                        <a:pt x="0" y="1618"/>
                      </a:moveTo>
                      <a:lnTo>
                        <a:pt x="266" y="499"/>
                      </a:lnTo>
                      <a:lnTo>
                        <a:pt x="354" y="284"/>
                      </a:lnTo>
                      <a:lnTo>
                        <a:pt x="21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" name="CustomShape 6">
                  <a:extLst>
                    <a:ext uri="{FF2B5EF4-FFF2-40B4-BE49-F238E27FC236}">
                      <a16:creationId xmlns:a16="http://schemas.microsoft.com/office/drawing/2014/main" id="{4867283A-2B28-4206-B73F-5C9E96394429}"/>
                    </a:ext>
                  </a:extLst>
                </p:cNvPr>
                <p:cNvSpPr/>
                <p:nvPr/>
              </p:nvSpPr>
              <p:spPr>
                <a:xfrm>
                  <a:off x="6018120" y="3703680"/>
                  <a:ext cx="4829400" cy="1055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665">
                      <a:moveTo>
                        <a:pt x="3042" y="663"/>
                      </a:moveTo>
                      <a:lnTo>
                        <a:pt x="2414" y="665"/>
                      </a:lnTo>
                      <a:lnTo>
                        <a:pt x="1922" y="647"/>
                      </a:lnTo>
                      <a:lnTo>
                        <a:pt x="1558" y="607"/>
                      </a:lnTo>
                      <a:lnTo>
                        <a:pt x="1172" y="561"/>
                      </a:lnTo>
                      <a:lnTo>
                        <a:pt x="758" y="477"/>
                      </a:lnTo>
                      <a:lnTo>
                        <a:pt x="508" y="371"/>
                      </a:lnTo>
                      <a:lnTo>
                        <a:pt x="413" y="297"/>
                      </a:lnTo>
                      <a:lnTo>
                        <a:pt x="214" y="173"/>
                      </a:lnTo>
                      <a:lnTo>
                        <a:pt x="116" y="7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" name="CustomShape 7">
                  <a:extLst>
                    <a:ext uri="{FF2B5EF4-FFF2-40B4-BE49-F238E27FC236}">
                      <a16:creationId xmlns:a16="http://schemas.microsoft.com/office/drawing/2014/main" id="{681058D3-A725-483E-8625-A313E2AFEC1E}"/>
                    </a:ext>
                  </a:extLst>
                </p:cNvPr>
                <p:cNvSpPr/>
                <p:nvPr/>
              </p:nvSpPr>
              <p:spPr>
                <a:xfrm>
                  <a:off x="5751360" y="412920"/>
                  <a:ext cx="479520" cy="5184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266">
                      <a:moveTo>
                        <a:pt x="0" y="3266"/>
                      </a:moveTo>
                      <a:lnTo>
                        <a:pt x="282" y="2698"/>
                      </a:lnTo>
                      <a:lnTo>
                        <a:pt x="302" y="2590"/>
                      </a:lnTo>
                      <a:lnTo>
                        <a:pt x="275" y="2493"/>
                      </a:lnTo>
                      <a:lnTo>
                        <a:pt x="234" y="2443"/>
                      </a:lnTo>
                      <a:lnTo>
                        <a:pt x="271" y="2329"/>
                      </a:lnTo>
                      <a:lnTo>
                        <a:pt x="262" y="2159"/>
                      </a:lnTo>
                      <a:lnTo>
                        <a:pt x="145" y="2063"/>
                      </a:lnTo>
                      <a:lnTo>
                        <a:pt x="196" y="1930"/>
                      </a:lnTo>
                      <a:lnTo>
                        <a:pt x="240" y="1871"/>
                      </a:lnTo>
                      <a:lnTo>
                        <a:pt x="258" y="1720"/>
                      </a:lnTo>
                      <a:lnTo>
                        <a:pt x="258" y="1513"/>
                      </a:lnTo>
                      <a:lnTo>
                        <a:pt x="277" y="1100"/>
                      </a:lnTo>
                      <a:lnTo>
                        <a:pt x="282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" name="CustomShape 8">
                  <a:extLst>
                    <a:ext uri="{FF2B5EF4-FFF2-40B4-BE49-F238E27FC236}">
                      <a16:creationId xmlns:a16="http://schemas.microsoft.com/office/drawing/2014/main" id="{E2AF3BAE-D92E-40F4-B59C-66C73BD1AD11}"/>
                    </a:ext>
                  </a:extLst>
                </p:cNvPr>
                <p:cNvSpPr/>
                <p:nvPr/>
              </p:nvSpPr>
              <p:spPr>
                <a:xfrm>
                  <a:off x="1655640" y="2638440"/>
                  <a:ext cx="4326120" cy="1100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" h="693">
                      <a:moveTo>
                        <a:pt x="2725" y="643"/>
                      </a:moveTo>
                      <a:lnTo>
                        <a:pt x="2526" y="619"/>
                      </a:lnTo>
                      <a:lnTo>
                        <a:pt x="2303" y="665"/>
                      </a:lnTo>
                      <a:lnTo>
                        <a:pt x="2177" y="638"/>
                      </a:lnTo>
                      <a:lnTo>
                        <a:pt x="1991" y="693"/>
                      </a:lnTo>
                      <a:lnTo>
                        <a:pt x="1429" y="551"/>
                      </a:lnTo>
                      <a:lnTo>
                        <a:pt x="1369" y="473"/>
                      </a:lnTo>
                      <a:lnTo>
                        <a:pt x="1276" y="432"/>
                      </a:lnTo>
                      <a:lnTo>
                        <a:pt x="1238" y="432"/>
                      </a:lnTo>
                      <a:lnTo>
                        <a:pt x="1034" y="29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" name="CustomShape 9">
                  <a:extLst>
                    <a:ext uri="{FF2B5EF4-FFF2-40B4-BE49-F238E27FC236}">
                      <a16:creationId xmlns:a16="http://schemas.microsoft.com/office/drawing/2014/main" id="{AFAF25E6-86B6-403C-9FBA-52CBA9C460F5}"/>
                    </a:ext>
                  </a:extLst>
                </p:cNvPr>
                <p:cNvSpPr/>
                <p:nvPr/>
              </p:nvSpPr>
              <p:spPr>
                <a:xfrm>
                  <a:off x="2643120" y="3016080"/>
                  <a:ext cx="563760" cy="2590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1632">
                      <a:moveTo>
                        <a:pt x="0" y="1632"/>
                      </a:moveTo>
                      <a:lnTo>
                        <a:pt x="267" y="503"/>
                      </a:lnTo>
                      <a:lnTo>
                        <a:pt x="355" y="288"/>
                      </a:lnTo>
                      <a:lnTo>
                        <a:pt x="208" y="0"/>
                      </a:lnTo>
                    </a:path>
                  </a:pathLst>
                </a:custGeom>
                <a:noFill/>
                <a:ln w="19080">
                  <a:solidFill>
                    <a:srgbClr val="FFFFFF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" name="CustomShape 10">
                  <a:extLst>
                    <a:ext uri="{FF2B5EF4-FFF2-40B4-BE49-F238E27FC236}">
                      <a16:creationId xmlns:a16="http://schemas.microsoft.com/office/drawing/2014/main" id="{ABE98260-3DF9-441A-82F4-352765CDD151}"/>
                    </a:ext>
                  </a:extLst>
                </p:cNvPr>
                <p:cNvSpPr/>
                <p:nvPr/>
              </p:nvSpPr>
              <p:spPr>
                <a:xfrm>
                  <a:off x="6016680" y="3700440"/>
                  <a:ext cx="4830840" cy="1055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3" h="665">
                      <a:moveTo>
                        <a:pt x="3043" y="663"/>
                      </a:moveTo>
                      <a:lnTo>
                        <a:pt x="2563" y="665"/>
                      </a:lnTo>
                      <a:lnTo>
                        <a:pt x="2369" y="665"/>
                      </a:lnTo>
                      <a:lnTo>
                        <a:pt x="1925" y="647"/>
                      </a:lnTo>
                      <a:lnTo>
                        <a:pt x="1761" y="631"/>
                      </a:lnTo>
                      <a:lnTo>
                        <a:pt x="1567" y="609"/>
                      </a:lnTo>
                      <a:lnTo>
                        <a:pt x="1293" y="577"/>
                      </a:lnTo>
                      <a:lnTo>
                        <a:pt x="1165" y="559"/>
                      </a:lnTo>
                      <a:lnTo>
                        <a:pt x="767" y="479"/>
                      </a:lnTo>
                      <a:lnTo>
                        <a:pt x="513" y="375"/>
                      </a:lnTo>
                      <a:lnTo>
                        <a:pt x="413" y="297"/>
                      </a:lnTo>
                      <a:lnTo>
                        <a:pt x="214" y="173"/>
                      </a:lnTo>
                      <a:lnTo>
                        <a:pt x="116" y="7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80">
                  <a:solidFill>
                    <a:srgbClr val="FFFFFF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" name="CustomShape 11">
                  <a:extLst>
                    <a:ext uri="{FF2B5EF4-FFF2-40B4-BE49-F238E27FC236}">
                      <a16:creationId xmlns:a16="http://schemas.microsoft.com/office/drawing/2014/main" id="{E7D6E4EF-F498-42CD-A22D-DAD833BA2F98}"/>
                    </a:ext>
                  </a:extLst>
                </p:cNvPr>
                <p:cNvSpPr/>
                <p:nvPr/>
              </p:nvSpPr>
              <p:spPr>
                <a:xfrm>
                  <a:off x="5751360" y="399960"/>
                  <a:ext cx="479520" cy="5200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276">
                      <a:moveTo>
                        <a:pt x="0" y="3276"/>
                      </a:moveTo>
                      <a:lnTo>
                        <a:pt x="280" y="2706"/>
                      </a:lnTo>
                      <a:lnTo>
                        <a:pt x="302" y="2598"/>
                      </a:lnTo>
                      <a:lnTo>
                        <a:pt x="274" y="2499"/>
                      </a:lnTo>
                      <a:lnTo>
                        <a:pt x="233" y="2449"/>
                      </a:lnTo>
                      <a:lnTo>
                        <a:pt x="270" y="2335"/>
                      </a:lnTo>
                      <a:lnTo>
                        <a:pt x="261" y="2165"/>
                      </a:lnTo>
                      <a:lnTo>
                        <a:pt x="144" y="2069"/>
                      </a:lnTo>
                      <a:lnTo>
                        <a:pt x="195" y="1936"/>
                      </a:lnTo>
                      <a:lnTo>
                        <a:pt x="239" y="1877"/>
                      </a:lnTo>
                      <a:lnTo>
                        <a:pt x="257" y="1726"/>
                      </a:lnTo>
                      <a:lnTo>
                        <a:pt x="257" y="1519"/>
                      </a:lnTo>
                      <a:lnTo>
                        <a:pt x="276" y="1106"/>
                      </a:lnTo>
                      <a:lnTo>
                        <a:pt x="282" y="0"/>
                      </a:lnTo>
                    </a:path>
                  </a:pathLst>
                </a:custGeom>
                <a:noFill/>
                <a:ln w="19080">
                  <a:solidFill>
                    <a:srgbClr val="FFFFFF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" name="CustomShape 12">
                  <a:extLst>
                    <a:ext uri="{FF2B5EF4-FFF2-40B4-BE49-F238E27FC236}">
                      <a16:creationId xmlns:a16="http://schemas.microsoft.com/office/drawing/2014/main" id="{D7E50BE2-D86D-4591-846F-6B1A77A1B3CC}"/>
                    </a:ext>
                  </a:extLst>
                </p:cNvPr>
                <p:cNvSpPr/>
                <p:nvPr/>
              </p:nvSpPr>
              <p:spPr>
                <a:xfrm>
                  <a:off x="1677960" y="2651040"/>
                  <a:ext cx="4302000" cy="108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" h="683">
                      <a:moveTo>
                        <a:pt x="2710" y="633"/>
                      </a:moveTo>
                      <a:lnTo>
                        <a:pt x="2511" y="609"/>
                      </a:lnTo>
                      <a:lnTo>
                        <a:pt x="2288" y="655"/>
                      </a:lnTo>
                      <a:lnTo>
                        <a:pt x="2162" y="628"/>
                      </a:lnTo>
                      <a:lnTo>
                        <a:pt x="1976" y="683"/>
                      </a:lnTo>
                      <a:lnTo>
                        <a:pt x="1414" y="541"/>
                      </a:lnTo>
                      <a:lnTo>
                        <a:pt x="1354" y="463"/>
                      </a:lnTo>
                      <a:lnTo>
                        <a:pt x="1261" y="422"/>
                      </a:lnTo>
                      <a:lnTo>
                        <a:pt x="1223" y="422"/>
                      </a:lnTo>
                      <a:lnTo>
                        <a:pt x="1019" y="28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80">
                  <a:solidFill>
                    <a:srgbClr val="FFFFFF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" name="CustomShape 13">
                  <a:extLst>
                    <a:ext uri="{FF2B5EF4-FFF2-40B4-BE49-F238E27FC236}">
                      <a16:creationId xmlns:a16="http://schemas.microsoft.com/office/drawing/2014/main" id="{3CD22436-2A14-4E99-8C81-14176D188CF3}"/>
                    </a:ext>
                  </a:extLst>
                </p:cNvPr>
                <p:cNvSpPr/>
                <p:nvPr/>
              </p:nvSpPr>
              <p:spPr>
                <a:xfrm>
                  <a:off x="7610400" y="1766880"/>
                  <a:ext cx="2144880" cy="146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" h="1114">
                      <a:moveTo>
                        <a:pt x="1580" y="0"/>
                      </a:moveTo>
                      <a:lnTo>
                        <a:pt x="1542" y="116"/>
                      </a:lnTo>
                      <a:lnTo>
                        <a:pt x="1562" y="222"/>
                      </a:lnTo>
                      <a:lnTo>
                        <a:pt x="1610" y="298"/>
                      </a:lnTo>
                      <a:lnTo>
                        <a:pt x="1592" y="360"/>
                      </a:lnTo>
                      <a:lnTo>
                        <a:pt x="1529" y="471"/>
                      </a:lnTo>
                      <a:lnTo>
                        <a:pt x="1429" y="706"/>
                      </a:lnTo>
                      <a:lnTo>
                        <a:pt x="1325" y="762"/>
                      </a:lnTo>
                      <a:lnTo>
                        <a:pt x="1292" y="876"/>
                      </a:lnTo>
                      <a:lnTo>
                        <a:pt x="1338" y="1046"/>
                      </a:lnTo>
                      <a:lnTo>
                        <a:pt x="1293" y="1114"/>
                      </a:lnTo>
                      <a:lnTo>
                        <a:pt x="1208" y="936"/>
                      </a:lnTo>
                      <a:lnTo>
                        <a:pt x="1154" y="912"/>
                      </a:lnTo>
                      <a:lnTo>
                        <a:pt x="1115" y="855"/>
                      </a:lnTo>
                      <a:lnTo>
                        <a:pt x="1021" y="819"/>
                      </a:lnTo>
                      <a:lnTo>
                        <a:pt x="908" y="846"/>
                      </a:lnTo>
                      <a:lnTo>
                        <a:pt x="779" y="834"/>
                      </a:lnTo>
                      <a:lnTo>
                        <a:pt x="722" y="933"/>
                      </a:lnTo>
                      <a:lnTo>
                        <a:pt x="567" y="1046"/>
                      </a:lnTo>
                      <a:lnTo>
                        <a:pt x="506" y="1002"/>
                      </a:lnTo>
                      <a:lnTo>
                        <a:pt x="455" y="1014"/>
                      </a:lnTo>
                      <a:lnTo>
                        <a:pt x="407" y="999"/>
                      </a:lnTo>
                      <a:lnTo>
                        <a:pt x="359" y="1011"/>
                      </a:lnTo>
                      <a:lnTo>
                        <a:pt x="302" y="1014"/>
                      </a:lnTo>
                      <a:lnTo>
                        <a:pt x="272" y="993"/>
                      </a:lnTo>
                      <a:lnTo>
                        <a:pt x="200" y="966"/>
                      </a:lnTo>
                      <a:lnTo>
                        <a:pt x="136" y="910"/>
                      </a:lnTo>
                      <a:lnTo>
                        <a:pt x="98" y="855"/>
                      </a:lnTo>
                      <a:lnTo>
                        <a:pt x="56" y="777"/>
                      </a:lnTo>
                      <a:lnTo>
                        <a:pt x="0" y="751"/>
                      </a:lnTo>
                    </a:path>
                  </a:pathLst>
                </a:custGeom>
                <a:noFill/>
                <a:ln w="38160">
                  <a:solidFill>
                    <a:srgbClr val="333333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" name="Line 14">
                  <a:extLst>
                    <a:ext uri="{FF2B5EF4-FFF2-40B4-BE49-F238E27FC236}">
                      <a16:creationId xmlns:a16="http://schemas.microsoft.com/office/drawing/2014/main" id="{5CA1EAA3-7BE0-47CD-B696-A46F06303927}"/>
                    </a:ext>
                  </a:extLst>
                </p:cNvPr>
                <p:cNvSpPr/>
                <p:nvPr/>
              </p:nvSpPr>
              <p:spPr>
                <a:xfrm flipH="1">
                  <a:off x="5045040" y="2817720"/>
                  <a:ext cx="131760" cy="65160"/>
                </a:xfrm>
                <a:prstGeom prst="line">
                  <a:avLst/>
                </a:prstGeom>
                <a:ln w="38160">
                  <a:solidFill>
                    <a:srgbClr val="333333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" name="CustomShape 15">
                  <a:extLst>
                    <a:ext uri="{FF2B5EF4-FFF2-40B4-BE49-F238E27FC236}">
                      <a16:creationId xmlns:a16="http://schemas.microsoft.com/office/drawing/2014/main" id="{E5903403-6034-4C20-B89E-4E45479CE52F}"/>
                    </a:ext>
                  </a:extLst>
                </p:cNvPr>
                <p:cNvSpPr/>
                <p:nvPr/>
              </p:nvSpPr>
              <p:spPr>
                <a:xfrm>
                  <a:off x="4676760" y="415800"/>
                  <a:ext cx="887400" cy="1376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" h="867">
                      <a:moveTo>
                        <a:pt x="0" y="867"/>
                      </a:moveTo>
                      <a:lnTo>
                        <a:pt x="83" y="867"/>
                      </a:lnTo>
                      <a:lnTo>
                        <a:pt x="305" y="752"/>
                      </a:lnTo>
                      <a:lnTo>
                        <a:pt x="357" y="658"/>
                      </a:lnTo>
                      <a:lnTo>
                        <a:pt x="347" y="372"/>
                      </a:lnTo>
                      <a:lnTo>
                        <a:pt x="403" y="322"/>
                      </a:lnTo>
                      <a:lnTo>
                        <a:pt x="465" y="308"/>
                      </a:lnTo>
                      <a:lnTo>
                        <a:pt x="559" y="0"/>
                      </a:lnTo>
                    </a:path>
                  </a:pathLst>
                </a:custGeom>
                <a:noFill/>
                <a:ln w="38160">
                  <a:solidFill>
                    <a:srgbClr val="333333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" name="CustomShape 16">
                  <a:extLst>
                    <a:ext uri="{FF2B5EF4-FFF2-40B4-BE49-F238E27FC236}">
                      <a16:creationId xmlns:a16="http://schemas.microsoft.com/office/drawing/2014/main" id="{9A368346-75B4-4A08-9E9E-25F884665568}"/>
                    </a:ext>
                  </a:extLst>
                </p:cNvPr>
                <p:cNvSpPr/>
                <p:nvPr/>
              </p:nvSpPr>
              <p:spPr>
                <a:xfrm>
                  <a:off x="5821200" y="415800"/>
                  <a:ext cx="1463760" cy="5175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3260">
                      <a:moveTo>
                        <a:pt x="0" y="3260"/>
                      </a:moveTo>
                      <a:lnTo>
                        <a:pt x="266" y="2740"/>
                      </a:lnTo>
                      <a:lnTo>
                        <a:pt x="294" y="2648"/>
                      </a:lnTo>
                      <a:lnTo>
                        <a:pt x="296" y="2584"/>
                      </a:lnTo>
                      <a:lnTo>
                        <a:pt x="236" y="2414"/>
                      </a:lnTo>
                      <a:lnTo>
                        <a:pt x="87" y="2061"/>
                      </a:lnTo>
                      <a:lnTo>
                        <a:pt x="349" y="1726"/>
                      </a:lnTo>
                      <a:lnTo>
                        <a:pt x="465" y="1584"/>
                      </a:lnTo>
                      <a:lnTo>
                        <a:pt x="500" y="1492"/>
                      </a:lnTo>
                      <a:lnTo>
                        <a:pt x="575" y="1417"/>
                      </a:lnTo>
                      <a:lnTo>
                        <a:pt x="603" y="1332"/>
                      </a:lnTo>
                      <a:lnTo>
                        <a:pt x="709" y="1229"/>
                      </a:lnTo>
                      <a:lnTo>
                        <a:pt x="746" y="1042"/>
                      </a:lnTo>
                      <a:lnTo>
                        <a:pt x="789" y="963"/>
                      </a:lnTo>
                      <a:lnTo>
                        <a:pt x="832" y="934"/>
                      </a:lnTo>
                      <a:lnTo>
                        <a:pt x="895" y="844"/>
                      </a:lnTo>
                      <a:lnTo>
                        <a:pt x="922" y="776"/>
                      </a:lnTo>
                      <a:lnTo>
                        <a:pt x="852" y="0"/>
                      </a:lnTo>
                    </a:path>
                  </a:pathLst>
                </a:custGeom>
                <a:noFill/>
                <a:ln w="38160">
                  <a:solidFill>
                    <a:srgbClr val="333333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" name="CustomShape 17">
                  <a:extLst>
                    <a:ext uri="{FF2B5EF4-FFF2-40B4-BE49-F238E27FC236}">
                      <a16:creationId xmlns:a16="http://schemas.microsoft.com/office/drawing/2014/main" id="{F1C095C3-3E5A-4823-BA65-403548E70780}"/>
                    </a:ext>
                  </a:extLst>
                </p:cNvPr>
                <p:cNvSpPr/>
                <p:nvPr/>
              </p:nvSpPr>
              <p:spPr>
                <a:xfrm>
                  <a:off x="6362640" y="419040"/>
                  <a:ext cx="3630600" cy="28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7" h="1796">
                      <a:moveTo>
                        <a:pt x="0" y="1739"/>
                      </a:moveTo>
                      <a:lnTo>
                        <a:pt x="86" y="1756"/>
                      </a:lnTo>
                      <a:lnTo>
                        <a:pt x="184" y="1749"/>
                      </a:lnTo>
                      <a:lnTo>
                        <a:pt x="299" y="1796"/>
                      </a:lnTo>
                      <a:lnTo>
                        <a:pt x="473" y="1731"/>
                      </a:lnTo>
                      <a:lnTo>
                        <a:pt x="574" y="1679"/>
                      </a:lnTo>
                      <a:lnTo>
                        <a:pt x="652" y="1580"/>
                      </a:lnTo>
                      <a:lnTo>
                        <a:pt x="684" y="1515"/>
                      </a:lnTo>
                      <a:lnTo>
                        <a:pt x="786" y="1471"/>
                      </a:lnTo>
                      <a:lnTo>
                        <a:pt x="924" y="1408"/>
                      </a:lnTo>
                      <a:lnTo>
                        <a:pt x="1356" y="1133"/>
                      </a:lnTo>
                      <a:lnTo>
                        <a:pt x="1417" y="1095"/>
                      </a:lnTo>
                      <a:lnTo>
                        <a:pt x="1502" y="1095"/>
                      </a:lnTo>
                      <a:lnTo>
                        <a:pt x="1658" y="1013"/>
                      </a:lnTo>
                      <a:lnTo>
                        <a:pt x="1799" y="986"/>
                      </a:lnTo>
                      <a:lnTo>
                        <a:pt x="1834" y="993"/>
                      </a:lnTo>
                      <a:lnTo>
                        <a:pt x="1870" y="974"/>
                      </a:lnTo>
                      <a:lnTo>
                        <a:pt x="1945" y="986"/>
                      </a:lnTo>
                      <a:lnTo>
                        <a:pt x="2004" y="964"/>
                      </a:lnTo>
                      <a:lnTo>
                        <a:pt x="2076" y="862"/>
                      </a:lnTo>
                      <a:lnTo>
                        <a:pt x="2114" y="847"/>
                      </a:lnTo>
                      <a:lnTo>
                        <a:pt x="2152" y="790"/>
                      </a:lnTo>
                      <a:lnTo>
                        <a:pt x="2287" y="0"/>
                      </a:lnTo>
                    </a:path>
                  </a:pathLst>
                </a:custGeom>
                <a:noFill/>
                <a:ln w="38160">
                  <a:solidFill>
                    <a:srgbClr val="333333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" name="CustomShape 18">
                  <a:extLst>
                    <a:ext uri="{FF2B5EF4-FFF2-40B4-BE49-F238E27FC236}">
                      <a16:creationId xmlns:a16="http://schemas.microsoft.com/office/drawing/2014/main" id="{3CFDDB17-64C8-4B78-B831-2EB2D287D835}"/>
                    </a:ext>
                  </a:extLst>
                </p:cNvPr>
                <p:cNvSpPr/>
                <p:nvPr/>
              </p:nvSpPr>
              <p:spPr>
                <a:xfrm>
                  <a:off x="2808360" y="415800"/>
                  <a:ext cx="3151080" cy="323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2035">
                      <a:moveTo>
                        <a:pt x="0" y="0"/>
                      </a:moveTo>
                      <a:lnTo>
                        <a:pt x="80" y="96"/>
                      </a:lnTo>
                      <a:lnTo>
                        <a:pt x="170" y="240"/>
                      </a:lnTo>
                      <a:lnTo>
                        <a:pt x="278" y="302"/>
                      </a:lnTo>
                      <a:lnTo>
                        <a:pt x="360" y="382"/>
                      </a:lnTo>
                      <a:lnTo>
                        <a:pt x="426" y="482"/>
                      </a:lnTo>
                      <a:lnTo>
                        <a:pt x="414" y="576"/>
                      </a:lnTo>
                      <a:lnTo>
                        <a:pt x="342" y="666"/>
                      </a:lnTo>
                      <a:lnTo>
                        <a:pt x="334" y="720"/>
                      </a:lnTo>
                      <a:lnTo>
                        <a:pt x="392" y="780"/>
                      </a:lnTo>
                      <a:lnTo>
                        <a:pt x="496" y="816"/>
                      </a:lnTo>
                      <a:lnTo>
                        <a:pt x="538" y="816"/>
                      </a:lnTo>
                      <a:lnTo>
                        <a:pt x="580" y="816"/>
                      </a:lnTo>
                      <a:lnTo>
                        <a:pt x="621" y="735"/>
                      </a:lnTo>
                      <a:lnTo>
                        <a:pt x="663" y="693"/>
                      </a:lnTo>
                      <a:lnTo>
                        <a:pt x="745" y="693"/>
                      </a:lnTo>
                      <a:lnTo>
                        <a:pt x="787" y="735"/>
                      </a:lnTo>
                      <a:lnTo>
                        <a:pt x="869" y="775"/>
                      </a:lnTo>
                      <a:lnTo>
                        <a:pt x="953" y="816"/>
                      </a:lnTo>
                      <a:lnTo>
                        <a:pt x="994" y="857"/>
                      </a:lnTo>
                      <a:lnTo>
                        <a:pt x="1077" y="857"/>
                      </a:lnTo>
                      <a:lnTo>
                        <a:pt x="1160" y="857"/>
                      </a:lnTo>
                      <a:lnTo>
                        <a:pt x="1243" y="898"/>
                      </a:lnTo>
                      <a:lnTo>
                        <a:pt x="1243" y="940"/>
                      </a:lnTo>
                      <a:lnTo>
                        <a:pt x="1285" y="980"/>
                      </a:lnTo>
                      <a:lnTo>
                        <a:pt x="1243" y="1062"/>
                      </a:lnTo>
                      <a:lnTo>
                        <a:pt x="1243" y="1144"/>
                      </a:lnTo>
                      <a:lnTo>
                        <a:pt x="1285" y="1226"/>
                      </a:lnTo>
                      <a:lnTo>
                        <a:pt x="1368" y="1308"/>
                      </a:lnTo>
                      <a:lnTo>
                        <a:pt x="1450" y="1349"/>
                      </a:lnTo>
                      <a:lnTo>
                        <a:pt x="1492" y="1431"/>
                      </a:lnTo>
                      <a:lnTo>
                        <a:pt x="1492" y="1513"/>
                      </a:lnTo>
                      <a:lnTo>
                        <a:pt x="1574" y="1554"/>
                      </a:lnTo>
                      <a:lnTo>
                        <a:pt x="1782" y="1759"/>
                      </a:lnTo>
                      <a:lnTo>
                        <a:pt x="1865" y="1840"/>
                      </a:lnTo>
                      <a:lnTo>
                        <a:pt x="1906" y="1922"/>
                      </a:lnTo>
                      <a:lnTo>
                        <a:pt x="1906" y="1964"/>
                      </a:lnTo>
                      <a:lnTo>
                        <a:pt x="1985" y="2035"/>
                      </a:lnTo>
                    </a:path>
                  </a:pathLst>
                </a:custGeom>
                <a:noFill/>
                <a:ln w="38160">
                  <a:solidFill>
                    <a:srgbClr val="333333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" name="CustomShape 19">
                  <a:extLst>
                    <a:ext uri="{FF2B5EF4-FFF2-40B4-BE49-F238E27FC236}">
                      <a16:creationId xmlns:a16="http://schemas.microsoft.com/office/drawing/2014/main" id="{EBB08885-E6C0-4EAC-9C63-FB38714F749C}"/>
                    </a:ext>
                  </a:extLst>
                </p:cNvPr>
                <p:cNvSpPr/>
                <p:nvPr/>
              </p:nvSpPr>
              <p:spPr>
                <a:xfrm>
                  <a:off x="3990960" y="419040"/>
                  <a:ext cx="131760" cy="1082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682">
                      <a:moveTo>
                        <a:pt x="0" y="682"/>
                      </a:moveTo>
                      <a:lnTo>
                        <a:pt x="83" y="519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8160">
                  <a:solidFill>
                    <a:srgbClr val="333333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" name="CustomShape 20">
                  <a:extLst>
                    <a:ext uri="{FF2B5EF4-FFF2-40B4-BE49-F238E27FC236}">
                      <a16:creationId xmlns:a16="http://schemas.microsoft.com/office/drawing/2014/main" id="{6A8FB4D0-9D59-456A-BAE9-0EFBE2B4D960}"/>
                    </a:ext>
                  </a:extLst>
                </p:cNvPr>
                <p:cNvSpPr/>
                <p:nvPr/>
              </p:nvSpPr>
              <p:spPr>
                <a:xfrm>
                  <a:off x="1671480" y="2711520"/>
                  <a:ext cx="4303800" cy="1198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1" h="755">
                      <a:moveTo>
                        <a:pt x="2711" y="610"/>
                      </a:moveTo>
                      <a:lnTo>
                        <a:pt x="2618" y="626"/>
                      </a:lnTo>
                      <a:lnTo>
                        <a:pt x="2454" y="695"/>
                      </a:lnTo>
                      <a:lnTo>
                        <a:pt x="2379" y="705"/>
                      </a:lnTo>
                      <a:lnTo>
                        <a:pt x="2010" y="516"/>
                      </a:lnTo>
                      <a:lnTo>
                        <a:pt x="1934" y="554"/>
                      </a:lnTo>
                      <a:lnTo>
                        <a:pt x="1856" y="554"/>
                      </a:lnTo>
                      <a:lnTo>
                        <a:pt x="1760" y="588"/>
                      </a:lnTo>
                      <a:lnTo>
                        <a:pt x="1712" y="703"/>
                      </a:lnTo>
                      <a:lnTo>
                        <a:pt x="1672" y="755"/>
                      </a:lnTo>
                      <a:lnTo>
                        <a:pt x="1576" y="730"/>
                      </a:lnTo>
                      <a:lnTo>
                        <a:pt x="1526" y="742"/>
                      </a:lnTo>
                      <a:lnTo>
                        <a:pt x="1455" y="703"/>
                      </a:lnTo>
                      <a:lnTo>
                        <a:pt x="1317" y="695"/>
                      </a:lnTo>
                      <a:lnTo>
                        <a:pt x="1053" y="658"/>
                      </a:lnTo>
                      <a:lnTo>
                        <a:pt x="995" y="609"/>
                      </a:lnTo>
                      <a:lnTo>
                        <a:pt x="886" y="4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60">
                  <a:solidFill>
                    <a:srgbClr val="333333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" name="CustomShape 21">
                  <a:extLst>
                    <a:ext uri="{FF2B5EF4-FFF2-40B4-BE49-F238E27FC236}">
                      <a16:creationId xmlns:a16="http://schemas.microsoft.com/office/drawing/2014/main" id="{EE8732ED-334C-40AB-B0B7-DD5AE2FC421A}"/>
                    </a:ext>
                  </a:extLst>
                </p:cNvPr>
                <p:cNvSpPr/>
                <p:nvPr/>
              </p:nvSpPr>
              <p:spPr>
                <a:xfrm>
                  <a:off x="7607160" y="1766880"/>
                  <a:ext cx="2144880" cy="146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" h="1114">
                      <a:moveTo>
                        <a:pt x="1580" y="0"/>
                      </a:moveTo>
                      <a:lnTo>
                        <a:pt x="1542" y="116"/>
                      </a:lnTo>
                      <a:lnTo>
                        <a:pt x="1562" y="222"/>
                      </a:lnTo>
                      <a:lnTo>
                        <a:pt x="1610" y="298"/>
                      </a:lnTo>
                      <a:lnTo>
                        <a:pt x="1592" y="360"/>
                      </a:lnTo>
                      <a:lnTo>
                        <a:pt x="1529" y="471"/>
                      </a:lnTo>
                      <a:lnTo>
                        <a:pt x="1429" y="706"/>
                      </a:lnTo>
                      <a:lnTo>
                        <a:pt x="1325" y="762"/>
                      </a:lnTo>
                      <a:lnTo>
                        <a:pt x="1292" y="876"/>
                      </a:lnTo>
                      <a:lnTo>
                        <a:pt x="1338" y="1046"/>
                      </a:lnTo>
                      <a:lnTo>
                        <a:pt x="1293" y="1114"/>
                      </a:lnTo>
                      <a:lnTo>
                        <a:pt x="1208" y="936"/>
                      </a:lnTo>
                      <a:lnTo>
                        <a:pt x="1154" y="912"/>
                      </a:lnTo>
                      <a:lnTo>
                        <a:pt x="1115" y="855"/>
                      </a:lnTo>
                      <a:lnTo>
                        <a:pt x="1021" y="819"/>
                      </a:lnTo>
                      <a:lnTo>
                        <a:pt x="908" y="846"/>
                      </a:lnTo>
                      <a:lnTo>
                        <a:pt x="779" y="834"/>
                      </a:lnTo>
                      <a:lnTo>
                        <a:pt x="722" y="933"/>
                      </a:lnTo>
                      <a:lnTo>
                        <a:pt x="567" y="1046"/>
                      </a:lnTo>
                      <a:lnTo>
                        <a:pt x="506" y="1002"/>
                      </a:lnTo>
                      <a:lnTo>
                        <a:pt x="455" y="1014"/>
                      </a:lnTo>
                      <a:lnTo>
                        <a:pt x="407" y="999"/>
                      </a:lnTo>
                      <a:lnTo>
                        <a:pt x="359" y="1011"/>
                      </a:lnTo>
                      <a:lnTo>
                        <a:pt x="302" y="1014"/>
                      </a:lnTo>
                      <a:lnTo>
                        <a:pt x="272" y="993"/>
                      </a:lnTo>
                      <a:lnTo>
                        <a:pt x="200" y="966"/>
                      </a:lnTo>
                      <a:lnTo>
                        <a:pt x="136" y="910"/>
                      </a:lnTo>
                      <a:lnTo>
                        <a:pt x="98" y="855"/>
                      </a:lnTo>
                      <a:lnTo>
                        <a:pt x="56" y="777"/>
                      </a:lnTo>
                      <a:lnTo>
                        <a:pt x="0" y="751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" name="Line 22">
                  <a:extLst>
                    <a:ext uri="{FF2B5EF4-FFF2-40B4-BE49-F238E27FC236}">
                      <a16:creationId xmlns:a16="http://schemas.microsoft.com/office/drawing/2014/main" id="{70E386BD-B7C5-4BFB-9533-EA6DCE063696}"/>
                    </a:ext>
                  </a:extLst>
                </p:cNvPr>
                <p:cNvSpPr/>
                <p:nvPr/>
              </p:nvSpPr>
              <p:spPr>
                <a:xfrm flipH="1">
                  <a:off x="5041800" y="2817720"/>
                  <a:ext cx="131760" cy="651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prstDash val="dash"/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" name="CustomShape 23">
                  <a:extLst>
                    <a:ext uri="{FF2B5EF4-FFF2-40B4-BE49-F238E27FC236}">
                      <a16:creationId xmlns:a16="http://schemas.microsoft.com/office/drawing/2014/main" id="{5AD0C157-0BE9-49D6-B02B-BAD444D79465}"/>
                    </a:ext>
                  </a:extLst>
                </p:cNvPr>
                <p:cNvSpPr/>
                <p:nvPr/>
              </p:nvSpPr>
              <p:spPr>
                <a:xfrm>
                  <a:off x="4675320" y="414360"/>
                  <a:ext cx="893520" cy="1376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867">
                      <a:moveTo>
                        <a:pt x="0" y="867"/>
                      </a:moveTo>
                      <a:lnTo>
                        <a:pt x="83" y="867"/>
                      </a:lnTo>
                      <a:lnTo>
                        <a:pt x="301" y="754"/>
                      </a:lnTo>
                      <a:lnTo>
                        <a:pt x="357" y="654"/>
                      </a:lnTo>
                      <a:lnTo>
                        <a:pt x="349" y="374"/>
                      </a:lnTo>
                      <a:lnTo>
                        <a:pt x="407" y="320"/>
                      </a:lnTo>
                      <a:lnTo>
                        <a:pt x="465" y="308"/>
                      </a:lnTo>
                      <a:lnTo>
                        <a:pt x="563" y="0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" name="CustomShape 24">
                  <a:extLst>
                    <a:ext uri="{FF2B5EF4-FFF2-40B4-BE49-F238E27FC236}">
                      <a16:creationId xmlns:a16="http://schemas.microsoft.com/office/drawing/2014/main" id="{177F3906-8A86-4DCF-BCF2-0E5FC30651B2}"/>
                    </a:ext>
                  </a:extLst>
                </p:cNvPr>
                <p:cNvSpPr/>
                <p:nvPr/>
              </p:nvSpPr>
              <p:spPr>
                <a:xfrm>
                  <a:off x="5824440" y="412920"/>
                  <a:ext cx="1463760" cy="517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3260">
                      <a:moveTo>
                        <a:pt x="0" y="3260"/>
                      </a:moveTo>
                      <a:lnTo>
                        <a:pt x="242" y="2784"/>
                      </a:lnTo>
                      <a:lnTo>
                        <a:pt x="276" y="2704"/>
                      </a:lnTo>
                      <a:lnTo>
                        <a:pt x="292" y="2646"/>
                      </a:lnTo>
                      <a:lnTo>
                        <a:pt x="290" y="2574"/>
                      </a:lnTo>
                      <a:lnTo>
                        <a:pt x="232" y="2416"/>
                      </a:lnTo>
                      <a:lnTo>
                        <a:pt x="83" y="2063"/>
                      </a:lnTo>
                      <a:lnTo>
                        <a:pt x="345" y="1728"/>
                      </a:lnTo>
                      <a:lnTo>
                        <a:pt x="461" y="1586"/>
                      </a:lnTo>
                      <a:lnTo>
                        <a:pt x="496" y="1494"/>
                      </a:lnTo>
                      <a:lnTo>
                        <a:pt x="571" y="1419"/>
                      </a:lnTo>
                      <a:lnTo>
                        <a:pt x="599" y="1334"/>
                      </a:lnTo>
                      <a:lnTo>
                        <a:pt x="705" y="1231"/>
                      </a:lnTo>
                      <a:lnTo>
                        <a:pt x="742" y="1044"/>
                      </a:lnTo>
                      <a:lnTo>
                        <a:pt x="785" y="965"/>
                      </a:lnTo>
                      <a:lnTo>
                        <a:pt x="828" y="936"/>
                      </a:lnTo>
                      <a:lnTo>
                        <a:pt x="891" y="846"/>
                      </a:lnTo>
                      <a:lnTo>
                        <a:pt x="922" y="772"/>
                      </a:lnTo>
                      <a:lnTo>
                        <a:pt x="850" y="0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" name="CustomShape 25">
                  <a:extLst>
                    <a:ext uri="{FF2B5EF4-FFF2-40B4-BE49-F238E27FC236}">
                      <a16:creationId xmlns:a16="http://schemas.microsoft.com/office/drawing/2014/main" id="{519C0076-05BC-4884-BBB6-67FFA4E906FF}"/>
                    </a:ext>
                  </a:extLst>
                </p:cNvPr>
                <p:cNvSpPr/>
                <p:nvPr/>
              </p:nvSpPr>
              <p:spPr>
                <a:xfrm>
                  <a:off x="6359400" y="406440"/>
                  <a:ext cx="3633840" cy="286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9" h="1804">
                      <a:moveTo>
                        <a:pt x="0" y="1747"/>
                      </a:moveTo>
                      <a:lnTo>
                        <a:pt x="86" y="1764"/>
                      </a:lnTo>
                      <a:lnTo>
                        <a:pt x="184" y="1757"/>
                      </a:lnTo>
                      <a:lnTo>
                        <a:pt x="299" y="1804"/>
                      </a:lnTo>
                      <a:lnTo>
                        <a:pt x="473" y="1739"/>
                      </a:lnTo>
                      <a:lnTo>
                        <a:pt x="574" y="1687"/>
                      </a:lnTo>
                      <a:lnTo>
                        <a:pt x="652" y="1588"/>
                      </a:lnTo>
                      <a:lnTo>
                        <a:pt x="684" y="1523"/>
                      </a:lnTo>
                      <a:lnTo>
                        <a:pt x="786" y="1479"/>
                      </a:lnTo>
                      <a:lnTo>
                        <a:pt x="924" y="1416"/>
                      </a:lnTo>
                      <a:lnTo>
                        <a:pt x="1356" y="1141"/>
                      </a:lnTo>
                      <a:lnTo>
                        <a:pt x="1417" y="1103"/>
                      </a:lnTo>
                      <a:lnTo>
                        <a:pt x="1502" y="1103"/>
                      </a:lnTo>
                      <a:lnTo>
                        <a:pt x="1658" y="1021"/>
                      </a:lnTo>
                      <a:lnTo>
                        <a:pt x="1799" y="994"/>
                      </a:lnTo>
                      <a:lnTo>
                        <a:pt x="1834" y="1001"/>
                      </a:lnTo>
                      <a:lnTo>
                        <a:pt x="1870" y="982"/>
                      </a:lnTo>
                      <a:lnTo>
                        <a:pt x="1945" y="994"/>
                      </a:lnTo>
                      <a:lnTo>
                        <a:pt x="2004" y="972"/>
                      </a:lnTo>
                      <a:lnTo>
                        <a:pt x="2076" y="870"/>
                      </a:lnTo>
                      <a:lnTo>
                        <a:pt x="2114" y="855"/>
                      </a:lnTo>
                      <a:lnTo>
                        <a:pt x="2152" y="798"/>
                      </a:lnTo>
                      <a:lnTo>
                        <a:pt x="2289" y="0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" name="CustomShape 26">
                  <a:extLst>
                    <a:ext uri="{FF2B5EF4-FFF2-40B4-BE49-F238E27FC236}">
                      <a16:creationId xmlns:a16="http://schemas.microsoft.com/office/drawing/2014/main" id="{14646347-8854-48DD-B369-4D38A40ED3B5}"/>
                    </a:ext>
                  </a:extLst>
                </p:cNvPr>
                <p:cNvSpPr/>
                <p:nvPr/>
              </p:nvSpPr>
              <p:spPr>
                <a:xfrm>
                  <a:off x="2814480" y="409680"/>
                  <a:ext cx="3143520" cy="3236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9" h="2039">
                      <a:moveTo>
                        <a:pt x="0" y="0"/>
                      </a:moveTo>
                      <a:lnTo>
                        <a:pt x="98" y="134"/>
                      </a:lnTo>
                      <a:lnTo>
                        <a:pt x="160" y="240"/>
                      </a:lnTo>
                      <a:lnTo>
                        <a:pt x="274" y="304"/>
                      </a:lnTo>
                      <a:lnTo>
                        <a:pt x="346" y="372"/>
                      </a:lnTo>
                      <a:lnTo>
                        <a:pt x="420" y="484"/>
                      </a:lnTo>
                      <a:lnTo>
                        <a:pt x="410" y="572"/>
                      </a:lnTo>
                      <a:lnTo>
                        <a:pt x="366" y="638"/>
                      </a:lnTo>
                      <a:lnTo>
                        <a:pt x="340" y="668"/>
                      </a:lnTo>
                      <a:lnTo>
                        <a:pt x="328" y="726"/>
                      </a:lnTo>
                      <a:lnTo>
                        <a:pt x="386" y="780"/>
                      </a:lnTo>
                      <a:lnTo>
                        <a:pt x="490" y="820"/>
                      </a:lnTo>
                      <a:lnTo>
                        <a:pt x="532" y="820"/>
                      </a:lnTo>
                      <a:lnTo>
                        <a:pt x="574" y="820"/>
                      </a:lnTo>
                      <a:lnTo>
                        <a:pt x="615" y="739"/>
                      </a:lnTo>
                      <a:lnTo>
                        <a:pt x="657" y="697"/>
                      </a:lnTo>
                      <a:lnTo>
                        <a:pt x="739" y="697"/>
                      </a:lnTo>
                      <a:lnTo>
                        <a:pt x="781" y="739"/>
                      </a:lnTo>
                      <a:lnTo>
                        <a:pt x="863" y="779"/>
                      </a:lnTo>
                      <a:lnTo>
                        <a:pt x="947" y="820"/>
                      </a:lnTo>
                      <a:lnTo>
                        <a:pt x="988" y="861"/>
                      </a:lnTo>
                      <a:lnTo>
                        <a:pt x="1071" y="861"/>
                      </a:lnTo>
                      <a:lnTo>
                        <a:pt x="1154" y="861"/>
                      </a:lnTo>
                      <a:lnTo>
                        <a:pt x="1237" y="902"/>
                      </a:lnTo>
                      <a:lnTo>
                        <a:pt x="1237" y="944"/>
                      </a:lnTo>
                      <a:lnTo>
                        <a:pt x="1279" y="984"/>
                      </a:lnTo>
                      <a:lnTo>
                        <a:pt x="1237" y="1066"/>
                      </a:lnTo>
                      <a:lnTo>
                        <a:pt x="1237" y="1148"/>
                      </a:lnTo>
                      <a:lnTo>
                        <a:pt x="1279" y="1230"/>
                      </a:lnTo>
                      <a:lnTo>
                        <a:pt x="1362" y="1312"/>
                      </a:lnTo>
                      <a:lnTo>
                        <a:pt x="1444" y="1353"/>
                      </a:lnTo>
                      <a:lnTo>
                        <a:pt x="1486" y="1435"/>
                      </a:lnTo>
                      <a:lnTo>
                        <a:pt x="1486" y="1517"/>
                      </a:lnTo>
                      <a:lnTo>
                        <a:pt x="1568" y="1558"/>
                      </a:lnTo>
                      <a:lnTo>
                        <a:pt x="1776" y="1763"/>
                      </a:lnTo>
                      <a:lnTo>
                        <a:pt x="1859" y="1844"/>
                      </a:lnTo>
                      <a:lnTo>
                        <a:pt x="1900" y="1926"/>
                      </a:lnTo>
                      <a:lnTo>
                        <a:pt x="1900" y="1968"/>
                      </a:lnTo>
                      <a:lnTo>
                        <a:pt x="1979" y="2039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CustomShape 27">
                  <a:extLst>
                    <a:ext uri="{FF2B5EF4-FFF2-40B4-BE49-F238E27FC236}">
                      <a16:creationId xmlns:a16="http://schemas.microsoft.com/office/drawing/2014/main" id="{8FA15BDB-74AA-4495-9B1F-3BB396D54D53}"/>
                    </a:ext>
                  </a:extLst>
                </p:cNvPr>
                <p:cNvSpPr/>
                <p:nvPr/>
              </p:nvSpPr>
              <p:spPr>
                <a:xfrm>
                  <a:off x="3987720" y="406440"/>
                  <a:ext cx="131760" cy="109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" h="690">
                      <a:moveTo>
                        <a:pt x="0" y="690"/>
                      </a:moveTo>
                      <a:lnTo>
                        <a:pt x="83" y="527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CustomShape 28">
                  <a:extLst>
                    <a:ext uri="{FF2B5EF4-FFF2-40B4-BE49-F238E27FC236}">
                      <a16:creationId xmlns:a16="http://schemas.microsoft.com/office/drawing/2014/main" id="{55D20BD1-0D4B-4C09-816E-31099714732B}"/>
                    </a:ext>
                  </a:extLst>
                </p:cNvPr>
                <p:cNvSpPr/>
                <p:nvPr/>
              </p:nvSpPr>
              <p:spPr>
                <a:xfrm>
                  <a:off x="1674720" y="2714760"/>
                  <a:ext cx="4297320" cy="119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7" h="753">
                      <a:moveTo>
                        <a:pt x="2707" y="608"/>
                      </a:moveTo>
                      <a:lnTo>
                        <a:pt x="2614" y="624"/>
                      </a:lnTo>
                      <a:lnTo>
                        <a:pt x="2450" y="693"/>
                      </a:lnTo>
                      <a:lnTo>
                        <a:pt x="2375" y="703"/>
                      </a:lnTo>
                      <a:lnTo>
                        <a:pt x="2006" y="514"/>
                      </a:lnTo>
                      <a:lnTo>
                        <a:pt x="1930" y="552"/>
                      </a:lnTo>
                      <a:lnTo>
                        <a:pt x="1852" y="552"/>
                      </a:lnTo>
                      <a:lnTo>
                        <a:pt x="1756" y="586"/>
                      </a:lnTo>
                      <a:lnTo>
                        <a:pt x="1708" y="701"/>
                      </a:lnTo>
                      <a:lnTo>
                        <a:pt x="1668" y="753"/>
                      </a:lnTo>
                      <a:lnTo>
                        <a:pt x="1572" y="728"/>
                      </a:lnTo>
                      <a:lnTo>
                        <a:pt x="1522" y="740"/>
                      </a:lnTo>
                      <a:lnTo>
                        <a:pt x="1451" y="701"/>
                      </a:lnTo>
                      <a:lnTo>
                        <a:pt x="1313" y="693"/>
                      </a:lnTo>
                      <a:lnTo>
                        <a:pt x="1049" y="656"/>
                      </a:lnTo>
                      <a:lnTo>
                        <a:pt x="991" y="607"/>
                      </a:lnTo>
                      <a:lnTo>
                        <a:pt x="882" y="48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CustomShape 29">
                  <a:extLst>
                    <a:ext uri="{FF2B5EF4-FFF2-40B4-BE49-F238E27FC236}">
                      <a16:creationId xmlns:a16="http://schemas.microsoft.com/office/drawing/2014/main" id="{A52F553D-2DFB-454E-9887-316DEDC37D70}"/>
                    </a:ext>
                  </a:extLst>
                </p:cNvPr>
                <p:cNvSpPr/>
                <p:nvPr/>
              </p:nvSpPr>
              <p:spPr>
                <a:xfrm>
                  <a:off x="4681440" y="2665440"/>
                  <a:ext cx="90720" cy="8892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CC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CustomShape 30">
                  <a:extLst>
                    <a:ext uri="{FF2B5EF4-FFF2-40B4-BE49-F238E27FC236}">
                      <a16:creationId xmlns:a16="http://schemas.microsoft.com/office/drawing/2014/main" id="{EEE7AADC-0190-40A1-B962-318E91EEB1CB}"/>
                    </a:ext>
                  </a:extLst>
                </p:cNvPr>
                <p:cNvSpPr/>
                <p:nvPr/>
              </p:nvSpPr>
              <p:spPr>
                <a:xfrm>
                  <a:off x="9301320" y="3232080"/>
                  <a:ext cx="90360" cy="8892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CC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" name="CustomShape 31">
                  <a:extLst>
                    <a:ext uri="{FF2B5EF4-FFF2-40B4-BE49-F238E27FC236}">
                      <a16:creationId xmlns:a16="http://schemas.microsoft.com/office/drawing/2014/main" id="{D9EC39B7-A119-486D-8A63-8C812C2B1DAB}"/>
                    </a:ext>
                  </a:extLst>
                </p:cNvPr>
                <p:cNvSpPr/>
                <p:nvPr/>
              </p:nvSpPr>
              <p:spPr>
                <a:xfrm>
                  <a:off x="8454960" y="2128680"/>
                  <a:ext cx="92160" cy="9072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CC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" name="CustomShape 32">
                  <a:extLst>
                    <a:ext uri="{FF2B5EF4-FFF2-40B4-BE49-F238E27FC236}">
                      <a16:creationId xmlns:a16="http://schemas.microsoft.com/office/drawing/2014/main" id="{80F9F3F2-B41B-4160-8CDD-94B7DB81DEDA}"/>
                    </a:ext>
                  </a:extLst>
                </p:cNvPr>
                <p:cNvSpPr/>
                <p:nvPr/>
              </p:nvSpPr>
              <p:spPr>
                <a:xfrm>
                  <a:off x="9485280" y="2665440"/>
                  <a:ext cx="88920" cy="8892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CC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" name="CustomShape 33">
                  <a:extLst>
                    <a:ext uri="{FF2B5EF4-FFF2-40B4-BE49-F238E27FC236}">
                      <a16:creationId xmlns:a16="http://schemas.microsoft.com/office/drawing/2014/main" id="{F462EBEE-9BAF-4CED-B3B2-13F834DB2565}"/>
                    </a:ext>
                  </a:extLst>
                </p:cNvPr>
                <p:cNvSpPr/>
                <p:nvPr/>
              </p:nvSpPr>
              <p:spPr>
                <a:xfrm>
                  <a:off x="7853400" y="2994120"/>
                  <a:ext cx="90360" cy="8892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FF9966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CustomShape 34">
                  <a:extLst>
                    <a:ext uri="{FF2B5EF4-FFF2-40B4-BE49-F238E27FC236}">
                      <a16:creationId xmlns:a16="http://schemas.microsoft.com/office/drawing/2014/main" id="{B8D5BD14-69A5-41CD-BEE0-5116BE2B612C}"/>
                    </a:ext>
                  </a:extLst>
                </p:cNvPr>
                <p:cNvSpPr/>
                <p:nvPr/>
              </p:nvSpPr>
              <p:spPr>
                <a:xfrm>
                  <a:off x="7581960" y="2725560"/>
                  <a:ext cx="90360" cy="8892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CC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CustomShape 35">
                  <a:extLst>
                    <a:ext uri="{FF2B5EF4-FFF2-40B4-BE49-F238E27FC236}">
                      <a16:creationId xmlns:a16="http://schemas.microsoft.com/office/drawing/2014/main" id="{513BC198-6C97-43B2-A6C0-668DE9F889D2}"/>
                    </a:ext>
                  </a:extLst>
                </p:cNvPr>
                <p:cNvSpPr/>
                <p:nvPr/>
              </p:nvSpPr>
              <p:spPr>
                <a:xfrm>
                  <a:off x="3957480" y="1503360"/>
                  <a:ext cx="90720" cy="8892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CC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" name="CustomShape 36">
                  <a:extLst>
                    <a:ext uri="{FF2B5EF4-FFF2-40B4-BE49-F238E27FC236}">
                      <a16:creationId xmlns:a16="http://schemas.microsoft.com/office/drawing/2014/main" id="{6514B4CB-EF62-47F5-AD81-7915AAB06FFC}"/>
                    </a:ext>
                  </a:extLst>
                </p:cNvPr>
                <p:cNvSpPr/>
                <p:nvPr/>
              </p:nvSpPr>
              <p:spPr>
                <a:xfrm>
                  <a:off x="5014800" y="2874960"/>
                  <a:ext cx="90720" cy="8892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CC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CustomShape 37">
                  <a:extLst>
                    <a:ext uri="{FF2B5EF4-FFF2-40B4-BE49-F238E27FC236}">
                      <a16:creationId xmlns:a16="http://schemas.microsoft.com/office/drawing/2014/main" id="{35D446DB-E094-4560-BDD8-C875A7493E50}"/>
                    </a:ext>
                  </a:extLst>
                </p:cNvPr>
                <p:cNvSpPr/>
                <p:nvPr/>
              </p:nvSpPr>
              <p:spPr>
                <a:xfrm>
                  <a:off x="4802040" y="2338560"/>
                  <a:ext cx="92160" cy="9036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CC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" name="CustomShape 38">
                  <a:extLst>
                    <a:ext uri="{FF2B5EF4-FFF2-40B4-BE49-F238E27FC236}">
                      <a16:creationId xmlns:a16="http://schemas.microsoft.com/office/drawing/2014/main" id="{DDD5565B-8307-4201-B3D1-20133BE56BC3}"/>
                    </a:ext>
                  </a:extLst>
                </p:cNvPr>
                <p:cNvSpPr/>
                <p:nvPr/>
              </p:nvSpPr>
              <p:spPr>
                <a:xfrm>
                  <a:off x="6132600" y="2784600"/>
                  <a:ext cx="88920" cy="9036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CC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CustomShape 39">
                  <a:extLst>
                    <a:ext uri="{FF2B5EF4-FFF2-40B4-BE49-F238E27FC236}">
                      <a16:creationId xmlns:a16="http://schemas.microsoft.com/office/drawing/2014/main" id="{B61CF383-DD22-4776-8857-F291F5B43BE2}"/>
                    </a:ext>
                  </a:extLst>
                </p:cNvPr>
                <p:cNvSpPr/>
                <p:nvPr/>
              </p:nvSpPr>
              <p:spPr>
                <a:xfrm>
                  <a:off x="6132600" y="2158920"/>
                  <a:ext cx="88920" cy="9072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CC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CustomShape 40">
                  <a:extLst>
                    <a:ext uri="{FF2B5EF4-FFF2-40B4-BE49-F238E27FC236}">
                      <a16:creationId xmlns:a16="http://schemas.microsoft.com/office/drawing/2014/main" id="{29734392-52B4-42AF-A120-2060F6113336}"/>
                    </a:ext>
                  </a:extLst>
                </p:cNvPr>
                <p:cNvSpPr/>
                <p:nvPr/>
              </p:nvSpPr>
              <p:spPr>
                <a:xfrm>
                  <a:off x="6068880" y="3281400"/>
                  <a:ext cx="90720" cy="9036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CC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CustomShape 41">
                  <a:extLst>
                    <a:ext uri="{FF2B5EF4-FFF2-40B4-BE49-F238E27FC236}">
                      <a16:creationId xmlns:a16="http://schemas.microsoft.com/office/drawing/2014/main" id="{A98CD4B3-FAF7-4453-B255-2AF4081036D5}"/>
                    </a:ext>
                  </a:extLst>
                </p:cNvPr>
                <p:cNvSpPr/>
                <p:nvPr/>
              </p:nvSpPr>
              <p:spPr>
                <a:xfrm>
                  <a:off x="6129360" y="3994200"/>
                  <a:ext cx="88920" cy="9036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CC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" name="CustomShape 42">
                  <a:extLst>
                    <a:ext uri="{FF2B5EF4-FFF2-40B4-BE49-F238E27FC236}">
                      <a16:creationId xmlns:a16="http://schemas.microsoft.com/office/drawing/2014/main" id="{45E19738-627E-4AF1-BC20-0521D86C0907}"/>
                    </a:ext>
                  </a:extLst>
                </p:cNvPr>
                <p:cNvSpPr/>
                <p:nvPr/>
              </p:nvSpPr>
              <p:spPr>
                <a:xfrm>
                  <a:off x="3557520" y="3257640"/>
                  <a:ext cx="88920" cy="8892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CC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" name="CustomShape 43">
                  <a:extLst>
                    <a:ext uri="{FF2B5EF4-FFF2-40B4-BE49-F238E27FC236}">
                      <a16:creationId xmlns:a16="http://schemas.microsoft.com/office/drawing/2014/main" id="{C75C4CE2-6F97-4D18-8C47-6949EC25F308}"/>
                    </a:ext>
                  </a:extLst>
                </p:cNvPr>
                <p:cNvSpPr/>
                <p:nvPr/>
              </p:nvSpPr>
              <p:spPr>
                <a:xfrm>
                  <a:off x="3146400" y="3540240"/>
                  <a:ext cx="90360" cy="8892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CC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" name="CustomShape 44">
                  <a:extLst>
                    <a:ext uri="{FF2B5EF4-FFF2-40B4-BE49-F238E27FC236}">
                      <a16:creationId xmlns:a16="http://schemas.microsoft.com/office/drawing/2014/main" id="{E0259074-08FB-4CEB-BF12-530D1F19E70D}"/>
                    </a:ext>
                  </a:extLst>
                </p:cNvPr>
                <p:cNvSpPr/>
                <p:nvPr/>
              </p:nvSpPr>
              <p:spPr>
                <a:xfrm>
                  <a:off x="5985488" y="3593594"/>
                  <a:ext cx="725617" cy="22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>
                  <a:outerShdw dist="17819" dir="2700000">
                    <a:srgbClr val="000000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600" b="1" strike="noStrike" spc="-1" dirty="0">
                      <a:solidFill>
                        <a:srgbClr val="3071A6"/>
                      </a:solidFill>
                      <a:latin typeface="Calibri"/>
                    </a:rPr>
                    <a:t>Вологда</a:t>
                  </a:r>
                  <a:endParaRPr lang="ru-RU" sz="1600" b="0" strike="noStrike" spc="-1" dirty="0">
                    <a:solidFill>
                      <a:srgbClr val="3071A6"/>
                    </a:solidFill>
                    <a:latin typeface="Arial"/>
                  </a:endParaRPr>
                </a:p>
              </p:txBody>
            </p:sp>
            <p:sp>
              <p:nvSpPr>
                <p:cNvPr id="123" name="CustomShape 45">
                  <a:extLst>
                    <a:ext uri="{FF2B5EF4-FFF2-40B4-BE49-F238E27FC236}">
                      <a16:creationId xmlns:a16="http://schemas.microsoft.com/office/drawing/2014/main" id="{291FA1F4-BB93-4A21-B114-8B2AFD1AE65F}"/>
                    </a:ext>
                  </a:extLst>
                </p:cNvPr>
                <p:cNvSpPr/>
                <p:nvPr/>
              </p:nvSpPr>
              <p:spPr>
                <a:xfrm>
                  <a:off x="3945960" y="3333600"/>
                  <a:ext cx="1143720" cy="28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>
                  <a:outerShdw dist="17819" dir="2700000">
                    <a:srgbClr val="000000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600" b="1" strike="noStrike" spc="-1">
                      <a:solidFill>
                        <a:srgbClr val="FFFFFF"/>
                      </a:solidFill>
                      <a:latin typeface="Calibri"/>
                    </a:rPr>
                    <a:t>Череповец</a:t>
                  </a:r>
                  <a:endParaRPr lang="ru-RU" sz="16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24" name="CustomShape 46">
                  <a:extLst>
                    <a:ext uri="{FF2B5EF4-FFF2-40B4-BE49-F238E27FC236}">
                      <a16:creationId xmlns:a16="http://schemas.microsoft.com/office/drawing/2014/main" id="{187BE187-0D2D-473A-BF00-079EAA371AB5}"/>
                    </a:ext>
                  </a:extLst>
                </p:cNvPr>
                <p:cNvSpPr/>
                <p:nvPr/>
              </p:nvSpPr>
              <p:spPr>
                <a:xfrm rot="283200">
                  <a:off x="3303720" y="3671640"/>
                  <a:ext cx="503280" cy="18864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401" h="528">
                      <a:moveTo>
                        <a:pt x="88" y="2"/>
                      </a:moveTo>
                      <a:lnTo>
                        <a:pt x="88" y="2"/>
                      </a:lnTo>
                      <a:cubicBezTo>
                        <a:pt x="73" y="1"/>
                        <a:pt x="57" y="6"/>
                        <a:pt x="45" y="14"/>
                      </a:cubicBezTo>
                      <a:cubicBezTo>
                        <a:pt x="31" y="21"/>
                        <a:pt x="20" y="32"/>
                        <a:pt x="12" y="46"/>
                      </a:cubicBezTo>
                      <a:cubicBezTo>
                        <a:pt x="4" y="59"/>
                        <a:pt x="0" y="74"/>
                        <a:pt x="1" y="90"/>
                      </a:cubicBezTo>
                      <a:lnTo>
                        <a:pt x="1" y="439"/>
                      </a:lnTo>
                      <a:lnTo>
                        <a:pt x="1" y="439"/>
                      </a:lnTo>
                      <a:cubicBezTo>
                        <a:pt x="1" y="455"/>
                        <a:pt x="5" y="470"/>
                        <a:pt x="13" y="483"/>
                      </a:cubicBezTo>
                      <a:cubicBezTo>
                        <a:pt x="21" y="497"/>
                        <a:pt x="32" y="508"/>
                        <a:pt x="45" y="516"/>
                      </a:cubicBezTo>
                      <a:cubicBezTo>
                        <a:pt x="58" y="523"/>
                        <a:pt x="74" y="527"/>
                        <a:pt x="89" y="527"/>
                      </a:cubicBezTo>
                      <a:lnTo>
                        <a:pt x="1312" y="525"/>
                      </a:lnTo>
                      <a:lnTo>
                        <a:pt x="1313" y="526"/>
                      </a:lnTo>
                      <a:cubicBezTo>
                        <a:pt x="1328" y="525"/>
                        <a:pt x="1343" y="521"/>
                        <a:pt x="1356" y="513"/>
                      </a:cubicBezTo>
                      <a:cubicBezTo>
                        <a:pt x="1369" y="506"/>
                        <a:pt x="1381" y="495"/>
                        <a:pt x="1388" y="481"/>
                      </a:cubicBezTo>
                      <a:cubicBezTo>
                        <a:pt x="1396" y="468"/>
                        <a:pt x="1400" y="453"/>
                        <a:pt x="1400" y="438"/>
                      </a:cubicBezTo>
                      <a:lnTo>
                        <a:pt x="1398" y="87"/>
                      </a:lnTo>
                      <a:lnTo>
                        <a:pt x="1400" y="88"/>
                      </a:lnTo>
                      <a:lnTo>
                        <a:pt x="1400" y="88"/>
                      </a:lnTo>
                      <a:cubicBezTo>
                        <a:pt x="1399" y="72"/>
                        <a:pt x="1395" y="57"/>
                        <a:pt x="1388" y="44"/>
                      </a:cubicBezTo>
                      <a:cubicBezTo>
                        <a:pt x="1380" y="30"/>
                        <a:pt x="1369" y="19"/>
                        <a:pt x="1356" y="12"/>
                      </a:cubicBezTo>
                      <a:cubicBezTo>
                        <a:pt x="1342" y="4"/>
                        <a:pt x="1327" y="1"/>
                        <a:pt x="1312" y="0"/>
                      </a:cubicBezTo>
                      <a:lnTo>
                        <a:pt x="88" y="2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360">
                  <a:solidFill>
                    <a:srgbClr val="FFFFFF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000" b="1" strike="noStrike" spc="-1" dirty="0">
                      <a:solidFill>
                        <a:srgbClr val="FFFFFF"/>
                      </a:solidFill>
                      <a:latin typeface="Calibri"/>
                    </a:rPr>
                    <a:t>А-114</a:t>
                  </a:r>
                  <a:endParaRPr lang="ru-RU" sz="10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25" name="CustomShape 47">
                  <a:extLst>
                    <a:ext uri="{FF2B5EF4-FFF2-40B4-BE49-F238E27FC236}">
                      <a16:creationId xmlns:a16="http://schemas.microsoft.com/office/drawing/2014/main" id="{E4D1D661-3E26-4721-8223-E72E4EE910FC}"/>
                    </a:ext>
                  </a:extLst>
                </p:cNvPr>
                <p:cNvSpPr/>
                <p:nvPr/>
              </p:nvSpPr>
              <p:spPr>
                <a:xfrm rot="17827800">
                  <a:off x="6491105" y="2582354"/>
                  <a:ext cx="362160" cy="18899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009" h="528">
                      <a:moveTo>
                        <a:pt x="88" y="1"/>
                      </a:moveTo>
                      <a:lnTo>
                        <a:pt x="88" y="2"/>
                      </a:lnTo>
                      <a:cubicBezTo>
                        <a:pt x="73" y="1"/>
                        <a:pt x="57" y="5"/>
                        <a:pt x="44" y="13"/>
                      </a:cubicBezTo>
                      <a:cubicBezTo>
                        <a:pt x="31" y="20"/>
                        <a:pt x="20" y="32"/>
                        <a:pt x="12" y="45"/>
                      </a:cubicBezTo>
                      <a:cubicBezTo>
                        <a:pt x="5" y="58"/>
                        <a:pt x="0" y="74"/>
                        <a:pt x="0" y="89"/>
                      </a:cubicBezTo>
                      <a:lnTo>
                        <a:pt x="1" y="439"/>
                      </a:lnTo>
                      <a:lnTo>
                        <a:pt x="1" y="440"/>
                      </a:lnTo>
                      <a:cubicBezTo>
                        <a:pt x="0" y="455"/>
                        <a:pt x="5" y="470"/>
                        <a:pt x="13" y="483"/>
                      </a:cubicBezTo>
                      <a:cubicBezTo>
                        <a:pt x="21" y="496"/>
                        <a:pt x="31" y="508"/>
                        <a:pt x="45" y="515"/>
                      </a:cubicBezTo>
                      <a:cubicBezTo>
                        <a:pt x="58" y="523"/>
                        <a:pt x="74" y="527"/>
                        <a:pt x="88" y="527"/>
                      </a:cubicBezTo>
                      <a:lnTo>
                        <a:pt x="920" y="526"/>
                      </a:lnTo>
                      <a:lnTo>
                        <a:pt x="921" y="526"/>
                      </a:lnTo>
                      <a:cubicBezTo>
                        <a:pt x="935" y="526"/>
                        <a:pt x="951" y="521"/>
                        <a:pt x="964" y="514"/>
                      </a:cubicBezTo>
                      <a:cubicBezTo>
                        <a:pt x="977" y="507"/>
                        <a:pt x="988" y="496"/>
                        <a:pt x="996" y="483"/>
                      </a:cubicBezTo>
                      <a:cubicBezTo>
                        <a:pt x="1004" y="469"/>
                        <a:pt x="1008" y="454"/>
                        <a:pt x="1008" y="438"/>
                      </a:cubicBezTo>
                      <a:lnTo>
                        <a:pt x="1008" y="87"/>
                      </a:lnTo>
                      <a:lnTo>
                        <a:pt x="1008" y="87"/>
                      </a:lnTo>
                      <a:lnTo>
                        <a:pt x="1008" y="87"/>
                      </a:lnTo>
                      <a:cubicBezTo>
                        <a:pt x="1008" y="72"/>
                        <a:pt x="1004" y="57"/>
                        <a:pt x="995" y="43"/>
                      </a:cubicBezTo>
                      <a:cubicBezTo>
                        <a:pt x="988" y="30"/>
                        <a:pt x="976" y="19"/>
                        <a:pt x="963" y="11"/>
                      </a:cubicBezTo>
                      <a:cubicBezTo>
                        <a:pt x="950" y="4"/>
                        <a:pt x="935" y="0"/>
                        <a:pt x="919" y="0"/>
                      </a:cubicBezTo>
                      <a:lnTo>
                        <a:pt x="88" y="1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360">
                  <a:solidFill>
                    <a:srgbClr val="FFFFFF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000" b="1" strike="noStrike" spc="-1" dirty="0">
                      <a:solidFill>
                        <a:srgbClr val="FFFFFF"/>
                      </a:solidFill>
                      <a:latin typeface="Calibri"/>
                    </a:rPr>
                    <a:t>М-8</a:t>
                  </a:r>
                  <a:endParaRPr lang="ru-RU" sz="10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26" name="CustomShape 48">
                  <a:extLst>
                    <a:ext uri="{FF2B5EF4-FFF2-40B4-BE49-F238E27FC236}">
                      <a16:creationId xmlns:a16="http://schemas.microsoft.com/office/drawing/2014/main" id="{162431E8-3735-48E9-904A-FF677F9B4FC0}"/>
                    </a:ext>
                  </a:extLst>
                </p:cNvPr>
                <p:cNvSpPr/>
                <p:nvPr/>
              </p:nvSpPr>
              <p:spPr>
                <a:xfrm>
                  <a:off x="6235679" y="3242705"/>
                  <a:ext cx="509520" cy="20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>
                  <a:outerShdw dist="17819" dir="2700000">
                    <a:srgbClr val="000000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0" strike="noStrike" spc="-1" dirty="0">
                      <a:solidFill>
                        <a:srgbClr val="3071A6"/>
                      </a:solidFill>
                      <a:latin typeface="Calibri"/>
                    </a:rPr>
                    <a:t>Сокол</a:t>
                  </a:r>
                  <a:endParaRPr lang="ru-RU" sz="1400" b="0" strike="noStrike" spc="-1" dirty="0">
                    <a:solidFill>
                      <a:srgbClr val="3071A6"/>
                    </a:solidFill>
                    <a:latin typeface="Arial"/>
                  </a:endParaRPr>
                </a:p>
              </p:txBody>
            </p:sp>
            <p:sp>
              <p:nvSpPr>
                <p:cNvPr id="127" name="CustomShape 49">
                  <a:extLst>
                    <a:ext uri="{FF2B5EF4-FFF2-40B4-BE49-F238E27FC236}">
                      <a16:creationId xmlns:a16="http://schemas.microsoft.com/office/drawing/2014/main" id="{B74F1407-2E92-4DD1-A1A4-5A9941DDDFE1}"/>
                    </a:ext>
                  </a:extLst>
                </p:cNvPr>
                <p:cNvSpPr/>
                <p:nvPr/>
              </p:nvSpPr>
              <p:spPr>
                <a:xfrm>
                  <a:off x="9003600" y="1494000"/>
                  <a:ext cx="828360" cy="434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>
                  <a:outerShdw dist="17819" dir="2700000">
                    <a:srgbClr val="000000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0" strike="noStrike" spc="-1">
                      <a:solidFill>
                        <a:srgbClr val="FFFFFF"/>
                      </a:solidFill>
                      <a:latin typeface="Calibri"/>
                    </a:rPr>
                    <a:t>Великий</a:t>
                  </a:r>
                  <a:endParaRPr lang="ru-RU" sz="1400" b="0" strike="noStrike" spc="-1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ru-RU" sz="1400" b="0" strike="noStrike" spc="-1">
                      <a:solidFill>
                        <a:srgbClr val="FFFFFF"/>
                      </a:solidFill>
                      <a:latin typeface="Calibri"/>
                    </a:rPr>
                    <a:t>Устюг</a:t>
                  </a:r>
                  <a:endParaRPr lang="ru-RU" sz="14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28" name="CustomShape 50">
                  <a:extLst>
                    <a:ext uri="{FF2B5EF4-FFF2-40B4-BE49-F238E27FC236}">
                      <a16:creationId xmlns:a16="http://schemas.microsoft.com/office/drawing/2014/main" id="{7B134839-468B-4368-911D-F6E03A24D2B2}"/>
                    </a:ext>
                  </a:extLst>
                </p:cNvPr>
                <p:cNvSpPr/>
                <p:nvPr/>
              </p:nvSpPr>
              <p:spPr>
                <a:xfrm>
                  <a:off x="1685880" y="1482840"/>
                  <a:ext cx="1684440" cy="734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463">
                      <a:moveTo>
                        <a:pt x="1061" y="65"/>
                      </a:moveTo>
                      <a:lnTo>
                        <a:pt x="891" y="0"/>
                      </a:lnTo>
                      <a:lnTo>
                        <a:pt x="659" y="20"/>
                      </a:lnTo>
                      <a:lnTo>
                        <a:pt x="415" y="74"/>
                      </a:lnTo>
                      <a:lnTo>
                        <a:pt x="0" y="463"/>
                      </a:lnTo>
                    </a:path>
                  </a:pathLst>
                </a:custGeom>
                <a:noFill/>
                <a:ln w="38160">
                  <a:solidFill>
                    <a:srgbClr val="333333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9" name="CustomShape 51">
                  <a:extLst>
                    <a:ext uri="{FF2B5EF4-FFF2-40B4-BE49-F238E27FC236}">
                      <a16:creationId xmlns:a16="http://schemas.microsoft.com/office/drawing/2014/main" id="{1243523A-C02C-4599-8F23-3E21BAA03F16}"/>
                    </a:ext>
                  </a:extLst>
                </p:cNvPr>
                <p:cNvSpPr/>
                <p:nvPr/>
              </p:nvSpPr>
              <p:spPr>
                <a:xfrm>
                  <a:off x="1690560" y="1484280"/>
                  <a:ext cx="1684440" cy="735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" h="463">
                      <a:moveTo>
                        <a:pt x="1061" y="65"/>
                      </a:moveTo>
                      <a:lnTo>
                        <a:pt x="891" y="0"/>
                      </a:lnTo>
                      <a:lnTo>
                        <a:pt x="659" y="20"/>
                      </a:lnTo>
                      <a:lnTo>
                        <a:pt x="415" y="74"/>
                      </a:lnTo>
                      <a:lnTo>
                        <a:pt x="0" y="463"/>
                      </a:lnTo>
                    </a:path>
                  </a:pathLst>
                </a:custGeom>
                <a:noFill/>
                <a:ln w="9360">
                  <a:solidFill>
                    <a:srgbClr val="FFFFFF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0" name="Line 52">
                  <a:extLst>
                    <a:ext uri="{FF2B5EF4-FFF2-40B4-BE49-F238E27FC236}">
                      <a16:creationId xmlns:a16="http://schemas.microsoft.com/office/drawing/2014/main" id="{0097B92B-1884-4D72-99E1-929476A5F52E}"/>
                    </a:ext>
                  </a:extLst>
                </p:cNvPr>
                <p:cNvSpPr/>
                <p:nvPr/>
              </p:nvSpPr>
              <p:spPr>
                <a:xfrm flipV="1">
                  <a:off x="6184800" y="1118880"/>
                  <a:ext cx="4643640" cy="431640"/>
                </a:xfrm>
                <a:prstGeom prst="line">
                  <a:avLst/>
                </a:prstGeom>
                <a:ln w="2844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1" name="CustomShape 53">
                  <a:extLst>
                    <a:ext uri="{FF2B5EF4-FFF2-40B4-BE49-F238E27FC236}">
                      <a16:creationId xmlns:a16="http://schemas.microsoft.com/office/drawing/2014/main" id="{61E696A0-0C20-47A2-AE76-8FFE35136F42}"/>
                    </a:ext>
                  </a:extLst>
                </p:cNvPr>
                <p:cNvSpPr/>
                <p:nvPr/>
              </p:nvSpPr>
              <p:spPr>
                <a:xfrm>
                  <a:off x="9790200" y="1219320"/>
                  <a:ext cx="28440" cy="32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204">
                      <a:moveTo>
                        <a:pt x="0" y="0"/>
                      </a:moveTo>
                      <a:lnTo>
                        <a:pt x="18" y="204"/>
                      </a:lnTo>
                    </a:path>
                  </a:pathLst>
                </a:custGeom>
                <a:noFill/>
                <a:ln w="28440">
                  <a:solidFill>
                    <a:srgbClr val="000000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" name="Line 54">
                  <a:extLst>
                    <a:ext uri="{FF2B5EF4-FFF2-40B4-BE49-F238E27FC236}">
                      <a16:creationId xmlns:a16="http://schemas.microsoft.com/office/drawing/2014/main" id="{F06B6318-4801-4258-B7E8-D9665B90E71E}"/>
                    </a:ext>
                  </a:extLst>
                </p:cNvPr>
                <p:cNvSpPr/>
                <p:nvPr/>
              </p:nvSpPr>
              <p:spPr>
                <a:xfrm flipV="1">
                  <a:off x="6184800" y="1118880"/>
                  <a:ext cx="4643640" cy="431640"/>
                </a:xfrm>
                <a:prstGeom prst="line">
                  <a:avLst/>
                </a:prstGeom>
                <a:ln w="19080">
                  <a:solidFill>
                    <a:srgbClr val="FFFFFF"/>
                  </a:solidFill>
                  <a:prstDash val="dash"/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" name="CustomShape 55">
                  <a:extLst>
                    <a:ext uri="{FF2B5EF4-FFF2-40B4-BE49-F238E27FC236}">
                      <a16:creationId xmlns:a16="http://schemas.microsoft.com/office/drawing/2014/main" id="{549A3ABB-8766-4FE1-99E7-E6B745975B8C}"/>
                    </a:ext>
                  </a:extLst>
                </p:cNvPr>
                <p:cNvSpPr/>
                <p:nvPr/>
              </p:nvSpPr>
              <p:spPr>
                <a:xfrm>
                  <a:off x="9790200" y="1219320"/>
                  <a:ext cx="28440" cy="323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" h="204">
                      <a:moveTo>
                        <a:pt x="0" y="0"/>
                      </a:moveTo>
                      <a:lnTo>
                        <a:pt x="18" y="204"/>
                      </a:lnTo>
                    </a:path>
                  </a:pathLst>
                </a:custGeom>
                <a:noFill/>
                <a:ln w="19080">
                  <a:solidFill>
                    <a:srgbClr val="FFFFFF"/>
                  </a:solidFill>
                  <a:prstDash val="dash"/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" name="CustomShape 56">
                  <a:extLst>
                    <a:ext uri="{FF2B5EF4-FFF2-40B4-BE49-F238E27FC236}">
                      <a16:creationId xmlns:a16="http://schemas.microsoft.com/office/drawing/2014/main" id="{58A718E0-AE78-4690-98B7-3C171B402429}"/>
                    </a:ext>
                  </a:extLst>
                </p:cNvPr>
                <p:cNvSpPr/>
                <p:nvPr/>
              </p:nvSpPr>
              <p:spPr>
                <a:xfrm>
                  <a:off x="3808440" y="1930320"/>
                  <a:ext cx="841320" cy="25560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339" h="7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10"/>
                      </a:lnTo>
                      <a:lnTo>
                        <a:pt x="0" y="711"/>
                      </a:lnTo>
                      <a:lnTo>
                        <a:pt x="0" y="711"/>
                      </a:lnTo>
                      <a:lnTo>
                        <a:pt x="0" y="711"/>
                      </a:lnTo>
                      <a:lnTo>
                        <a:pt x="0" y="711"/>
                      </a:lnTo>
                      <a:lnTo>
                        <a:pt x="2338" y="710"/>
                      </a:lnTo>
                      <a:lnTo>
                        <a:pt x="2338" y="711"/>
                      </a:lnTo>
                      <a:lnTo>
                        <a:pt x="2338" y="711"/>
                      </a:lnTo>
                      <a:lnTo>
                        <a:pt x="2338" y="711"/>
                      </a:lnTo>
                      <a:lnTo>
                        <a:pt x="2338" y="711"/>
                      </a:lnTo>
                      <a:lnTo>
                        <a:pt x="2338" y="711"/>
                      </a:lnTo>
                      <a:lnTo>
                        <a:pt x="2338" y="0"/>
                      </a:lnTo>
                      <a:lnTo>
                        <a:pt x="2338" y="0"/>
                      </a:lnTo>
                      <a:lnTo>
                        <a:pt x="2338" y="0"/>
                      </a:lnTo>
                      <a:lnTo>
                        <a:pt x="2338" y="0"/>
                      </a:lnTo>
                      <a:lnTo>
                        <a:pt x="233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Calibri"/>
                    </a:rPr>
                    <a:t>Волго-Балт</a:t>
                  </a:r>
                  <a:endParaRPr lang="ru-RU" sz="10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35" name="CustomShape 57">
                  <a:extLst>
                    <a:ext uri="{FF2B5EF4-FFF2-40B4-BE49-F238E27FC236}">
                      <a16:creationId xmlns:a16="http://schemas.microsoft.com/office/drawing/2014/main" id="{40F02E92-FA1C-4A74-A597-5010C7E5C98B}"/>
                    </a:ext>
                  </a:extLst>
                </p:cNvPr>
                <p:cNvSpPr/>
                <p:nvPr/>
              </p:nvSpPr>
              <p:spPr>
                <a:xfrm>
                  <a:off x="5570096" y="1328449"/>
                  <a:ext cx="768240" cy="47160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36" h="13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311"/>
                      </a:lnTo>
                      <a:lnTo>
                        <a:pt x="0" y="1311"/>
                      </a:lnTo>
                      <a:lnTo>
                        <a:pt x="0" y="1311"/>
                      </a:lnTo>
                      <a:lnTo>
                        <a:pt x="0" y="1311"/>
                      </a:lnTo>
                      <a:lnTo>
                        <a:pt x="0" y="1311"/>
                      </a:lnTo>
                      <a:lnTo>
                        <a:pt x="2135" y="1311"/>
                      </a:lnTo>
                      <a:lnTo>
                        <a:pt x="2135" y="1311"/>
                      </a:lnTo>
                      <a:lnTo>
                        <a:pt x="2135" y="1311"/>
                      </a:lnTo>
                      <a:lnTo>
                        <a:pt x="2135" y="1311"/>
                      </a:lnTo>
                      <a:lnTo>
                        <a:pt x="2135" y="1311"/>
                      </a:lnTo>
                      <a:lnTo>
                        <a:pt x="2135" y="1311"/>
                      </a:lnTo>
                      <a:lnTo>
                        <a:pt x="2135" y="0"/>
                      </a:lnTo>
                      <a:lnTo>
                        <a:pt x="2135" y="0"/>
                      </a:lnTo>
                      <a:lnTo>
                        <a:pt x="2135" y="0"/>
                      </a:lnTo>
                      <a:lnTo>
                        <a:pt x="2135" y="0"/>
                      </a:lnTo>
                      <a:lnTo>
                        <a:pt x="213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Calibri"/>
                    </a:rPr>
                    <a:t>Северная </a:t>
                  </a:r>
                  <a:endParaRPr lang="ru-RU" sz="10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Calibri"/>
                    </a:rPr>
                    <a:t>железная </a:t>
                  </a:r>
                  <a:endParaRPr lang="ru-RU" sz="10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  <a:p>
                  <a:pPr algn="ctr">
                    <a:lnSpc>
                      <a:spcPct val="80000"/>
                    </a:lnSpc>
                  </a:pPr>
                  <a:r>
                    <a:rPr lang="ru-RU" sz="1000" b="0" strike="noStrike" spc="-1" dirty="0">
                      <a:solidFill>
                        <a:srgbClr val="000000"/>
                      </a:solidFill>
                      <a:latin typeface="Calibri"/>
                    </a:rPr>
                    <a:t>дорога</a:t>
                  </a:r>
                  <a:endParaRPr lang="ru-RU" sz="10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36" name="CustomShape 58">
                  <a:extLst>
                    <a:ext uri="{FF2B5EF4-FFF2-40B4-BE49-F238E27FC236}">
                      <a16:creationId xmlns:a16="http://schemas.microsoft.com/office/drawing/2014/main" id="{5AC8C479-94E2-4EDB-9A3D-B9C891349FF9}"/>
                    </a:ext>
                  </a:extLst>
                </p:cNvPr>
                <p:cNvSpPr/>
                <p:nvPr/>
              </p:nvSpPr>
              <p:spPr>
                <a:xfrm>
                  <a:off x="7313760" y="2467080"/>
                  <a:ext cx="720360" cy="264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>
                  <a:outerShdw dist="17819" dir="2700000">
                    <a:srgbClr val="000000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0" strike="noStrike" spc="-1">
                      <a:solidFill>
                        <a:srgbClr val="FFFFFF"/>
                      </a:solidFill>
                      <a:latin typeface="Calibri"/>
                    </a:rPr>
                    <a:t>Тотьма</a:t>
                  </a:r>
                  <a:endParaRPr lang="ru-RU" sz="14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37" name="CustomShape 59">
                  <a:extLst>
                    <a:ext uri="{FF2B5EF4-FFF2-40B4-BE49-F238E27FC236}">
                      <a16:creationId xmlns:a16="http://schemas.microsoft.com/office/drawing/2014/main" id="{CD53E86F-3528-488A-A060-1F624E3D82DA}"/>
                    </a:ext>
                  </a:extLst>
                </p:cNvPr>
                <p:cNvSpPr/>
                <p:nvPr/>
              </p:nvSpPr>
              <p:spPr>
                <a:xfrm>
                  <a:off x="4116240" y="2789280"/>
                  <a:ext cx="925920" cy="264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>
                  <a:outerShdw dist="17819" dir="2700000">
                    <a:srgbClr val="000000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0" strike="noStrike" spc="-1" dirty="0">
                      <a:solidFill>
                        <a:srgbClr val="FFFFFF"/>
                      </a:solidFill>
                      <a:latin typeface="Calibri"/>
                    </a:rPr>
                    <a:t>Кириллов</a:t>
                  </a:r>
                  <a:endParaRPr lang="ru-RU" sz="14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38" name="CustomShape 60">
                  <a:extLst>
                    <a:ext uri="{FF2B5EF4-FFF2-40B4-BE49-F238E27FC236}">
                      <a16:creationId xmlns:a16="http://schemas.microsoft.com/office/drawing/2014/main" id="{EA3F5F7C-78A7-465C-9361-A6F21DBF7C06}"/>
                    </a:ext>
                  </a:extLst>
                </p:cNvPr>
                <p:cNvSpPr/>
                <p:nvPr/>
              </p:nvSpPr>
              <p:spPr>
                <a:xfrm>
                  <a:off x="3739680" y="2571840"/>
                  <a:ext cx="964080" cy="264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>
                  <a:outerShdw dist="17819" dir="2700000">
                    <a:srgbClr val="000000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0" strike="noStrike" spc="-1" dirty="0">
                      <a:solidFill>
                        <a:srgbClr val="FFFFFF"/>
                      </a:solidFill>
                      <a:latin typeface="Calibri"/>
                    </a:rPr>
                    <a:t>Белозерск</a:t>
                  </a:r>
                  <a:endParaRPr lang="ru-RU" sz="14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39" name="CustomShape 61">
                  <a:extLst>
                    <a:ext uri="{FF2B5EF4-FFF2-40B4-BE49-F238E27FC236}">
                      <a16:creationId xmlns:a16="http://schemas.microsoft.com/office/drawing/2014/main" id="{7EA13CFD-2133-4374-9FC9-A5A30329FAC2}"/>
                    </a:ext>
                  </a:extLst>
                </p:cNvPr>
                <p:cNvSpPr/>
                <p:nvPr/>
              </p:nvSpPr>
              <p:spPr>
                <a:xfrm>
                  <a:off x="3820320" y="1235160"/>
                  <a:ext cx="793440" cy="264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>
                  <a:outerShdw dist="17819" dir="2700000">
                    <a:srgbClr val="000000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0" strike="noStrike" spc="-1" dirty="0">
                      <a:solidFill>
                        <a:srgbClr val="FFFFFF"/>
                      </a:solidFill>
                      <a:latin typeface="Calibri"/>
                    </a:rPr>
                    <a:t>Вытегра</a:t>
                  </a:r>
                  <a:endParaRPr lang="ru-RU" sz="14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40" name="CustomShape 62">
                  <a:extLst>
                    <a:ext uri="{FF2B5EF4-FFF2-40B4-BE49-F238E27FC236}">
                      <a16:creationId xmlns:a16="http://schemas.microsoft.com/office/drawing/2014/main" id="{4F89A0D3-C033-4902-A4E2-EBD1FF78E910}"/>
                    </a:ext>
                  </a:extLst>
                </p:cNvPr>
                <p:cNvSpPr/>
                <p:nvPr/>
              </p:nvSpPr>
              <p:spPr>
                <a:xfrm rot="7099200">
                  <a:off x="5751000" y="4743360"/>
                  <a:ext cx="720720" cy="2890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7098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CustomShape 63">
                  <a:extLst>
                    <a:ext uri="{FF2B5EF4-FFF2-40B4-BE49-F238E27FC236}">
                      <a16:creationId xmlns:a16="http://schemas.microsoft.com/office/drawing/2014/main" id="{899A5C3C-8BCA-4A9B-828D-A34ADC078A00}"/>
                    </a:ext>
                  </a:extLst>
                </p:cNvPr>
                <p:cNvSpPr/>
                <p:nvPr/>
              </p:nvSpPr>
              <p:spPr>
                <a:xfrm rot="5015400">
                  <a:off x="4698360" y="4489200"/>
                  <a:ext cx="648000" cy="2890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5016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CustomShape 64">
                  <a:extLst>
                    <a:ext uri="{FF2B5EF4-FFF2-40B4-BE49-F238E27FC236}">
                      <a16:creationId xmlns:a16="http://schemas.microsoft.com/office/drawing/2014/main" id="{8A206426-B804-404C-853A-84E236755ADE}"/>
                    </a:ext>
                  </a:extLst>
                </p:cNvPr>
                <p:cNvSpPr/>
                <p:nvPr/>
              </p:nvSpPr>
              <p:spPr>
                <a:xfrm rot="939600">
                  <a:off x="6829200" y="4286160"/>
                  <a:ext cx="576000" cy="2890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942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" name="CustomShape 65">
                  <a:extLst>
                    <a:ext uri="{FF2B5EF4-FFF2-40B4-BE49-F238E27FC236}">
                      <a16:creationId xmlns:a16="http://schemas.microsoft.com/office/drawing/2014/main" id="{E604E878-3C5E-4579-B453-5B5786DCD865}"/>
                    </a:ext>
                  </a:extLst>
                </p:cNvPr>
                <p:cNvSpPr/>
                <p:nvPr/>
              </p:nvSpPr>
              <p:spPr>
                <a:xfrm rot="21231600">
                  <a:off x="10000800" y="926640"/>
                  <a:ext cx="505080" cy="2890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2124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" name="CustomShape 66">
                  <a:extLst>
                    <a:ext uri="{FF2B5EF4-FFF2-40B4-BE49-F238E27FC236}">
                      <a16:creationId xmlns:a16="http://schemas.microsoft.com/office/drawing/2014/main" id="{8548D526-74F4-4F35-8FFE-465F3B94B8A1}"/>
                    </a:ext>
                  </a:extLst>
                </p:cNvPr>
                <p:cNvSpPr/>
                <p:nvPr/>
              </p:nvSpPr>
              <p:spPr>
                <a:xfrm rot="16783200">
                  <a:off x="9675000" y="743040"/>
                  <a:ext cx="506520" cy="2890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788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CustomShape 67">
                  <a:extLst>
                    <a:ext uri="{FF2B5EF4-FFF2-40B4-BE49-F238E27FC236}">
                      <a16:creationId xmlns:a16="http://schemas.microsoft.com/office/drawing/2014/main" id="{7492FAEE-7A24-4E83-A034-F86EBC553521}"/>
                    </a:ext>
                  </a:extLst>
                </p:cNvPr>
                <p:cNvSpPr/>
                <p:nvPr/>
              </p:nvSpPr>
              <p:spPr>
                <a:xfrm rot="16783200">
                  <a:off x="9807480" y="318240"/>
                  <a:ext cx="358920" cy="2890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6" name="CustomShape 68">
                  <a:extLst>
                    <a:ext uri="{FF2B5EF4-FFF2-40B4-BE49-F238E27FC236}">
                      <a16:creationId xmlns:a16="http://schemas.microsoft.com/office/drawing/2014/main" id="{D96E0D47-B803-442E-A82A-87C570AB1C7A}"/>
                    </a:ext>
                  </a:extLst>
                </p:cNvPr>
                <p:cNvSpPr/>
                <p:nvPr/>
              </p:nvSpPr>
              <p:spPr>
                <a:xfrm>
                  <a:off x="10514160" y="976320"/>
                  <a:ext cx="287280" cy="2890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7" name="CustomShape 69">
                  <a:extLst>
                    <a:ext uri="{FF2B5EF4-FFF2-40B4-BE49-F238E27FC236}">
                      <a16:creationId xmlns:a16="http://schemas.microsoft.com/office/drawing/2014/main" id="{935D1BE9-C930-457E-8DC9-2661E5286DF6}"/>
                    </a:ext>
                  </a:extLst>
                </p:cNvPr>
                <p:cNvSpPr/>
                <p:nvPr/>
              </p:nvSpPr>
              <p:spPr>
                <a:xfrm>
                  <a:off x="7764478" y="4483080"/>
                  <a:ext cx="3265564" cy="405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8" name="CustomShape 70">
                  <a:extLst>
                    <a:ext uri="{FF2B5EF4-FFF2-40B4-BE49-F238E27FC236}">
                      <a16:creationId xmlns:a16="http://schemas.microsoft.com/office/drawing/2014/main" id="{1572EA7B-1741-4178-A322-9DF72A8B004F}"/>
                    </a:ext>
                  </a:extLst>
                </p:cNvPr>
                <p:cNvSpPr/>
                <p:nvPr/>
              </p:nvSpPr>
              <p:spPr>
                <a:xfrm rot="1677600">
                  <a:off x="5643360" y="5175000"/>
                  <a:ext cx="358560" cy="5666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9" name="CustomShape 71">
                  <a:extLst>
                    <a:ext uri="{FF2B5EF4-FFF2-40B4-BE49-F238E27FC236}">
                      <a16:creationId xmlns:a16="http://schemas.microsoft.com/office/drawing/2014/main" id="{8C5EA5F6-BE8F-4772-9F79-9D5419996128}"/>
                    </a:ext>
                  </a:extLst>
                </p:cNvPr>
                <p:cNvSpPr/>
                <p:nvPr/>
              </p:nvSpPr>
              <p:spPr>
                <a:xfrm rot="21315000">
                  <a:off x="4963680" y="4938480"/>
                  <a:ext cx="358920" cy="6667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0" name="CustomShape 72">
                  <a:extLst>
                    <a:ext uri="{FF2B5EF4-FFF2-40B4-BE49-F238E27FC236}">
                      <a16:creationId xmlns:a16="http://schemas.microsoft.com/office/drawing/2014/main" id="{5089BF12-876F-4AFE-B38A-D44986F2DACF}"/>
                    </a:ext>
                  </a:extLst>
                </p:cNvPr>
                <p:cNvSpPr/>
                <p:nvPr/>
              </p:nvSpPr>
              <p:spPr>
                <a:xfrm rot="6331200">
                  <a:off x="2584080" y="4311720"/>
                  <a:ext cx="720720" cy="28872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633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1" name="CustomShape 73">
                  <a:extLst>
                    <a:ext uri="{FF2B5EF4-FFF2-40B4-BE49-F238E27FC236}">
                      <a16:creationId xmlns:a16="http://schemas.microsoft.com/office/drawing/2014/main" id="{6EE5BA52-1087-4C57-9FB3-F3D51FD67300}"/>
                    </a:ext>
                  </a:extLst>
                </p:cNvPr>
                <p:cNvSpPr/>
                <p:nvPr/>
              </p:nvSpPr>
              <p:spPr>
                <a:xfrm rot="886800">
                  <a:off x="2576160" y="4789440"/>
                  <a:ext cx="358920" cy="8827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2" name="CustomShape 75">
                  <a:extLst>
                    <a:ext uri="{FF2B5EF4-FFF2-40B4-BE49-F238E27FC236}">
                      <a16:creationId xmlns:a16="http://schemas.microsoft.com/office/drawing/2014/main" id="{CE952030-3E30-4896-AD69-6242C1650D1A}"/>
                    </a:ext>
                  </a:extLst>
                </p:cNvPr>
                <p:cNvSpPr/>
                <p:nvPr/>
              </p:nvSpPr>
              <p:spPr>
                <a:xfrm rot="12530400">
                  <a:off x="2363400" y="3104640"/>
                  <a:ext cx="647640" cy="2890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2534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" name="CustomShape 76">
                  <a:extLst>
                    <a:ext uri="{FF2B5EF4-FFF2-40B4-BE49-F238E27FC236}">
                      <a16:creationId xmlns:a16="http://schemas.microsoft.com/office/drawing/2014/main" id="{1088C5DA-8498-4782-9C59-F965F9E32419}"/>
                    </a:ext>
                  </a:extLst>
                </p:cNvPr>
                <p:cNvSpPr/>
                <p:nvPr/>
              </p:nvSpPr>
              <p:spPr>
                <a:xfrm rot="886800">
                  <a:off x="1584000" y="2445840"/>
                  <a:ext cx="861840" cy="8827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" name="CustomShape 77">
                  <a:extLst>
                    <a:ext uri="{FF2B5EF4-FFF2-40B4-BE49-F238E27FC236}">
                      <a16:creationId xmlns:a16="http://schemas.microsoft.com/office/drawing/2014/main" id="{9EF5C68A-B974-430D-9AF2-2844A9CB4409}"/>
                    </a:ext>
                  </a:extLst>
                </p:cNvPr>
                <p:cNvSpPr/>
                <p:nvPr/>
              </p:nvSpPr>
              <p:spPr>
                <a:xfrm rot="11761800">
                  <a:off x="2449080" y="2812320"/>
                  <a:ext cx="649440" cy="2890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1766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" name="CustomShape 80">
                  <a:extLst>
                    <a:ext uri="{FF2B5EF4-FFF2-40B4-BE49-F238E27FC236}">
                      <a16:creationId xmlns:a16="http://schemas.microsoft.com/office/drawing/2014/main" id="{FF8A4366-A4EC-4299-BC83-01610C29A034}"/>
                    </a:ext>
                  </a:extLst>
                </p:cNvPr>
                <p:cNvSpPr/>
                <p:nvPr/>
              </p:nvSpPr>
              <p:spPr>
                <a:xfrm rot="10150800">
                  <a:off x="2499480" y="1287000"/>
                  <a:ext cx="647640" cy="40320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0152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CustomShape 81">
                  <a:extLst>
                    <a:ext uri="{FF2B5EF4-FFF2-40B4-BE49-F238E27FC236}">
                      <a16:creationId xmlns:a16="http://schemas.microsoft.com/office/drawing/2014/main" id="{A408A438-B45F-44FD-AEB4-E9D84144F261}"/>
                    </a:ext>
                  </a:extLst>
                </p:cNvPr>
                <p:cNvSpPr/>
                <p:nvPr/>
              </p:nvSpPr>
              <p:spPr>
                <a:xfrm rot="20877000">
                  <a:off x="1576440" y="1341000"/>
                  <a:ext cx="974520" cy="8827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CustomShape 82">
                  <a:extLst>
                    <a:ext uri="{FF2B5EF4-FFF2-40B4-BE49-F238E27FC236}">
                      <a16:creationId xmlns:a16="http://schemas.microsoft.com/office/drawing/2014/main" id="{205F9B42-873F-462E-9963-D78650495031}"/>
                    </a:ext>
                  </a:extLst>
                </p:cNvPr>
                <p:cNvSpPr/>
                <p:nvPr/>
              </p:nvSpPr>
              <p:spPr>
                <a:xfrm rot="13981200">
                  <a:off x="2962080" y="894960"/>
                  <a:ext cx="648000" cy="21600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3986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8" name="CustomShape 83">
                  <a:extLst>
                    <a:ext uri="{FF2B5EF4-FFF2-40B4-BE49-F238E27FC236}">
                      <a16:creationId xmlns:a16="http://schemas.microsoft.com/office/drawing/2014/main" id="{E2FC4A47-EA8C-4845-A241-9D10C7DD639E}"/>
                    </a:ext>
                  </a:extLst>
                </p:cNvPr>
                <p:cNvSpPr/>
                <p:nvPr/>
              </p:nvSpPr>
              <p:spPr>
                <a:xfrm rot="15530400">
                  <a:off x="3803400" y="512640"/>
                  <a:ext cx="432000" cy="21564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5534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" name="CustomShape 84">
                  <a:extLst>
                    <a:ext uri="{FF2B5EF4-FFF2-40B4-BE49-F238E27FC236}">
                      <a16:creationId xmlns:a16="http://schemas.microsoft.com/office/drawing/2014/main" id="{1AF7EEA9-7FAB-4689-8577-76C0C3B7F8A0}"/>
                    </a:ext>
                  </a:extLst>
                </p:cNvPr>
                <p:cNvSpPr/>
                <p:nvPr/>
              </p:nvSpPr>
              <p:spPr>
                <a:xfrm rot="17482200">
                  <a:off x="4975200" y="893880"/>
                  <a:ext cx="712800" cy="32832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749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CustomShape 85">
                  <a:extLst>
                    <a:ext uri="{FF2B5EF4-FFF2-40B4-BE49-F238E27FC236}">
                      <a16:creationId xmlns:a16="http://schemas.microsoft.com/office/drawing/2014/main" id="{7029A2C6-120F-4EC5-8383-24F27E97D669}"/>
                    </a:ext>
                  </a:extLst>
                </p:cNvPr>
                <p:cNvSpPr/>
                <p:nvPr/>
              </p:nvSpPr>
              <p:spPr>
                <a:xfrm rot="3155400">
                  <a:off x="2539080" y="268920"/>
                  <a:ext cx="614520" cy="5587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" name="CustomShape 86">
                  <a:extLst>
                    <a:ext uri="{FF2B5EF4-FFF2-40B4-BE49-F238E27FC236}">
                      <a16:creationId xmlns:a16="http://schemas.microsoft.com/office/drawing/2014/main" id="{793576BD-346C-4319-85D5-8BAC477FBDB9}"/>
                    </a:ext>
                  </a:extLst>
                </p:cNvPr>
                <p:cNvSpPr/>
                <p:nvPr/>
              </p:nvSpPr>
              <p:spPr>
                <a:xfrm rot="931200">
                  <a:off x="5262480" y="195120"/>
                  <a:ext cx="614520" cy="5590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" name="CustomShape 87">
                  <a:extLst>
                    <a:ext uri="{FF2B5EF4-FFF2-40B4-BE49-F238E27FC236}">
                      <a16:creationId xmlns:a16="http://schemas.microsoft.com/office/drawing/2014/main" id="{9BB3EA27-4011-41E3-B90B-31A62AA8E62B}"/>
                    </a:ext>
                  </a:extLst>
                </p:cNvPr>
                <p:cNvSpPr/>
                <p:nvPr/>
              </p:nvSpPr>
              <p:spPr>
                <a:xfrm rot="16031400">
                  <a:off x="5848200" y="903240"/>
                  <a:ext cx="712800" cy="3286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038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" name="CustomShape 88">
                  <a:extLst>
                    <a:ext uri="{FF2B5EF4-FFF2-40B4-BE49-F238E27FC236}">
                      <a16:creationId xmlns:a16="http://schemas.microsoft.com/office/drawing/2014/main" id="{3FE81587-700F-4C9C-BED5-E086E3DDDBC5}"/>
                    </a:ext>
                  </a:extLst>
                </p:cNvPr>
                <p:cNvSpPr/>
                <p:nvPr/>
              </p:nvSpPr>
              <p:spPr>
                <a:xfrm rot="16031400">
                  <a:off x="6884640" y="874440"/>
                  <a:ext cx="712800" cy="32832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038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" name="CustomShape 89">
                  <a:extLst>
                    <a:ext uri="{FF2B5EF4-FFF2-40B4-BE49-F238E27FC236}">
                      <a16:creationId xmlns:a16="http://schemas.microsoft.com/office/drawing/2014/main" id="{E84E64F3-BE0F-41BD-897D-CBD02FF948F9}"/>
                    </a:ext>
                  </a:extLst>
                </p:cNvPr>
                <p:cNvSpPr/>
                <p:nvPr/>
              </p:nvSpPr>
              <p:spPr>
                <a:xfrm rot="21399600">
                  <a:off x="6040080" y="336240"/>
                  <a:ext cx="360360" cy="37944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" name="CustomShape 90">
                  <a:extLst>
                    <a:ext uri="{FF2B5EF4-FFF2-40B4-BE49-F238E27FC236}">
                      <a16:creationId xmlns:a16="http://schemas.microsoft.com/office/drawing/2014/main" id="{249E20D3-7156-4058-AA76-3F6945E1C058}"/>
                    </a:ext>
                  </a:extLst>
                </p:cNvPr>
                <p:cNvSpPr/>
                <p:nvPr/>
              </p:nvSpPr>
              <p:spPr>
                <a:xfrm rot="21399600">
                  <a:off x="6945480" y="205920"/>
                  <a:ext cx="360360" cy="486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" name="CustomShape 91">
                  <a:extLst>
                    <a:ext uri="{FF2B5EF4-FFF2-40B4-BE49-F238E27FC236}">
                      <a16:creationId xmlns:a16="http://schemas.microsoft.com/office/drawing/2014/main" id="{AEBDF0E0-27A8-41C5-BD2A-DCCDF6FCD5F6}"/>
                    </a:ext>
                  </a:extLst>
                </p:cNvPr>
                <p:cNvSpPr/>
                <p:nvPr/>
              </p:nvSpPr>
              <p:spPr>
                <a:xfrm rot="10800000">
                  <a:off x="2232000" y="2536560"/>
                  <a:ext cx="866880" cy="5032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080000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" name="CustomShape 92">
                  <a:extLst>
                    <a:ext uri="{FF2B5EF4-FFF2-40B4-BE49-F238E27FC236}">
                      <a16:creationId xmlns:a16="http://schemas.microsoft.com/office/drawing/2014/main" id="{C532EF90-49B8-41BC-A7B0-813DC732EA04}"/>
                    </a:ext>
                  </a:extLst>
                </p:cNvPr>
                <p:cNvSpPr/>
                <p:nvPr/>
              </p:nvSpPr>
              <p:spPr>
                <a:xfrm>
                  <a:off x="10369440" y="2583000"/>
                  <a:ext cx="441360" cy="503280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0"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" name="CustomShape 93">
                  <a:extLst>
                    <a:ext uri="{FF2B5EF4-FFF2-40B4-BE49-F238E27FC236}">
                      <a16:creationId xmlns:a16="http://schemas.microsoft.com/office/drawing/2014/main" id="{7A754906-96F8-4D2D-B29C-524D5225D0E6}"/>
                    </a:ext>
                  </a:extLst>
                </p:cNvPr>
                <p:cNvSpPr/>
                <p:nvPr/>
              </p:nvSpPr>
              <p:spPr>
                <a:xfrm>
                  <a:off x="7389720" y="4375080"/>
                  <a:ext cx="503280" cy="432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" name="CustomShape 94">
                  <a:extLst>
                    <a:ext uri="{FF2B5EF4-FFF2-40B4-BE49-F238E27FC236}">
                      <a16:creationId xmlns:a16="http://schemas.microsoft.com/office/drawing/2014/main" id="{FB5B0823-3EF9-4DBE-921C-0A18EB130D46}"/>
                    </a:ext>
                  </a:extLst>
                </p:cNvPr>
                <p:cNvSpPr/>
                <p:nvPr/>
              </p:nvSpPr>
              <p:spPr>
                <a:xfrm>
                  <a:off x="4990680" y="3367080"/>
                  <a:ext cx="762840" cy="264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ffectLst>
                  <a:outerShdw dist="17819" dir="2700000">
                    <a:srgbClr val="000000"/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400" b="0" strike="noStrike" spc="-1">
                      <a:solidFill>
                        <a:srgbClr val="FFFFFF"/>
                      </a:solidFill>
                      <a:latin typeface="Calibri"/>
                    </a:rPr>
                    <a:t>Шексна</a:t>
                  </a:r>
                  <a:endParaRPr lang="ru-RU" sz="1400" b="0" strike="noStrike" spc="-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174" name="Group 95">
                  <a:extLst>
                    <a:ext uri="{FF2B5EF4-FFF2-40B4-BE49-F238E27FC236}">
                      <a16:creationId xmlns:a16="http://schemas.microsoft.com/office/drawing/2014/main" id="{A6BA33A2-15C3-42FA-A250-39451EC313B9}"/>
                    </a:ext>
                  </a:extLst>
                </p:cNvPr>
                <p:cNvGrpSpPr/>
                <p:nvPr/>
              </p:nvGrpSpPr>
              <p:grpSpPr>
                <a:xfrm>
                  <a:off x="4635360" y="3860640"/>
                  <a:ext cx="184320" cy="183960"/>
                  <a:chOff x="4635360" y="3860640"/>
                  <a:chExt cx="184320" cy="183960"/>
                </a:xfrm>
              </p:grpSpPr>
              <p:sp>
                <p:nvSpPr>
                  <p:cNvPr id="208" name="CustomShape 96">
                    <a:extLst>
                      <a:ext uri="{FF2B5EF4-FFF2-40B4-BE49-F238E27FC236}">
                        <a16:creationId xmlns:a16="http://schemas.microsoft.com/office/drawing/2014/main" id="{F6214F5D-E691-4603-9B5C-C89D0DA5DD80}"/>
                      </a:ext>
                    </a:extLst>
                  </p:cNvPr>
                  <p:cNvSpPr/>
                  <p:nvPr/>
                </p:nvSpPr>
                <p:spPr>
                  <a:xfrm>
                    <a:off x="4635360" y="3860640"/>
                    <a:ext cx="184320" cy="183960"/>
                  </a:xfrm>
                  <a:prstGeom prst="ellipse">
                    <a:avLst/>
                  </a:prstGeom>
                  <a:solidFill>
                    <a:srgbClr val="336699"/>
                  </a:solidFill>
                  <a:ln w="9360">
                    <a:solidFill>
                      <a:srgbClr val="FFFFFF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ru-RU"/>
                  </a:p>
                </p:txBody>
              </p:sp>
              <p:pic>
                <p:nvPicPr>
                  <p:cNvPr id="209" name="Picture 100" descr="anchor_silhouette">
                    <a:extLst>
                      <a:ext uri="{FF2B5EF4-FFF2-40B4-BE49-F238E27FC236}">
                        <a16:creationId xmlns:a16="http://schemas.microsoft.com/office/drawing/2014/main" id="{BE5654E9-FA41-4D36-93F5-205E3F933FF4}"/>
                      </a:ext>
                    </a:extLst>
                  </p:cNvPr>
                  <p:cNvPicPr/>
                  <p:nvPr/>
                </p:nvPicPr>
                <p:blipFill>
                  <a:blip r:embed="rId3" cstate="print">
                    <a:lum bright="100000"/>
                  </a:blip>
                  <a:stretch/>
                </p:blipFill>
                <p:spPr>
                  <a:xfrm>
                    <a:off x="4684680" y="3895560"/>
                    <a:ext cx="84240" cy="1173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176" name="Group 97">
                  <a:extLst>
                    <a:ext uri="{FF2B5EF4-FFF2-40B4-BE49-F238E27FC236}">
                      <a16:creationId xmlns:a16="http://schemas.microsoft.com/office/drawing/2014/main" id="{96EDE3D0-107B-4BB8-807F-9B549ACF6E11}"/>
                    </a:ext>
                  </a:extLst>
                </p:cNvPr>
                <p:cNvGrpSpPr/>
                <p:nvPr/>
              </p:nvGrpSpPr>
              <p:grpSpPr>
                <a:xfrm>
                  <a:off x="5884920" y="3803760"/>
                  <a:ext cx="183960" cy="183960"/>
                  <a:chOff x="5884920" y="3803760"/>
                  <a:chExt cx="183960" cy="183960"/>
                </a:xfrm>
              </p:grpSpPr>
              <p:sp>
                <p:nvSpPr>
                  <p:cNvPr id="206" name="CustomShape 98">
                    <a:extLst>
                      <a:ext uri="{FF2B5EF4-FFF2-40B4-BE49-F238E27FC236}">
                        <a16:creationId xmlns:a16="http://schemas.microsoft.com/office/drawing/2014/main" id="{91E44638-6E8B-447F-9422-022E83E23296}"/>
                      </a:ext>
                    </a:extLst>
                  </p:cNvPr>
                  <p:cNvSpPr/>
                  <p:nvPr/>
                </p:nvSpPr>
                <p:spPr>
                  <a:xfrm>
                    <a:off x="5884920" y="3803760"/>
                    <a:ext cx="183960" cy="183960"/>
                  </a:xfrm>
                  <a:prstGeom prst="ellipse">
                    <a:avLst/>
                  </a:prstGeom>
                  <a:solidFill>
                    <a:srgbClr val="336699"/>
                  </a:solidFill>
                  <a:ln w="9360">
                    <a:solidFill>
                      <a:srgbClr val="FFFFFF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ru-RU"/>
                  </a:p>
                </p:txBody>
              </p:sp>
              <p:pic>
                <p:nvPicPr>
                  <p:cNvPr id="207" name="Picture 141" descr="air-plane-airport">
                    <a:extLst>
                      <a:ext uri="{FF2B5EF4-FFF2-40B4-BE49-F238E27FC236}">
                        <a16:creationId xmlns:a16="http://schemas.microsoft.com/office/drawing/2014/main" id="{EE201D3F-F964-413A-8F82-8BD098A2E0B4}"/>
                      </a:ext>
                    </a:extLst>
                  </p:cNvPr>
                  <p:cNvPicPr/>
                  <p:nvPr/>
                </p:nvPicPr>
                <p:blipFill>
                  <a:blip r:embed="rId4" cstate="print">
                    <a:lum bright="100000"/>
                  </a:blip>
                  <a:stretch/>
                </p:blipFill>
                <p:spPr>
                  <a:xfrm>
                    <a:off x="5919120" y="3841920"/>
                    <a:ext cx="111240" cy="1098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178" name="Group 99">
                  <a:extLst>
                    <a:ext uri="{FF2B5EF4-FFF2-40B4-BE49-F238E27FC236}">
                      <a16:creationId xmlns:a16="http://schemas.microsoft.com/office/drawing/2014/main" id="{A0DCF08F-BCCC-4392-BE63-E1F3665D090A}"/>
                    </a:ext>
                  </a:extLst>
                </p:cNvPr>
                <p:cNvGrpSpPr/>
                <p:nvPr/>
              </p:nvGrpSpPr>
              <p:grpSpPr>
                <a:xfrm>
                  <a:off x="5692680" y="3801960"/>
                  <a:ext cx="184320" cy="184320"/>
                  <a:chOff x="5692680" y="3801960"/>
                  <a:chExt cx="184320" cy="184320"/>
                </a:xfrm>
              </p:grpSpPr>
              <p:sp>
                <p:nvSpPr>
                  <p:cNvPr id="204" name="CustomShape 100">
                    <a:extLst>
                      <a:ext uri="{FF2B5EF4-FFF2-40B4-BE49-F238E27FC236}">
                        <a16:creationId xmlns:a16="http://schemas.microsoft.com/office/drawing/2014/main" id="{0CB227D5-1061-440B-B349-3DE7F67FF185}"/>
                      </a:ext>
                    </a:extLst>
                  </p:cNvPr>
                  <p:cNvSpPr/>
                  <p:nvPr/>
                </p:nvSpPr>
                <p:spPr>
                  <a:xfrm>
                    <a:off x="5692680" y="3801960"/>
                    <a:ext cx="184320" cy="184320"/>
                  </a:xfrm>
                  <a:prstGeom prst="ellipse">
                    <a:avLst/>
                  </a:prstGeom>
                  <a:solidFill>
                    <a:srgbClr val="336699"/>
                  </a:solidFill>
                  <a:ln w="9360">
                    <a:solidFill>
                      <a:srgbClr val="FFFFFF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ru-RU"/>
                  </a:p>
                </p:txBody>
              </p:sp>
              <p:pic>
                <p:nvPicPr>
                  <p:cNvPr id="205" name="Picture 106" descr="anchor_silhouette">
                    <a:extLst>
                      <a:ext uri="{FF2B5EF4-FFF2-40B4-BE49-F238E27FC236}">
                        <a16:creationId xmlns:a16="http://schemas.microsoft.com/office/drawing/2014/main" id="{B8ACF83E-91F7-44F7-9AB4-A245C7CC1DA6}"/>
                      </a:ext>
                    </a:extLst>
                  </p:cNvPr>
                  <p:cNvPicPr/>
                  <p:nvPr/>
                </p:nvPicPr>
                <p:blipFill>
                  <a:blip r:embed="rId3" cstate="print">
                    <a:lum bright="100000"/>
                  </a:blip>
                  <a:stretch/>
                </p:blipFill>
                <p:spPr>
                  <a:xfrm>
                    <a:off x="5742000" y="3837240"/>
                    <a:ext cx="83880" cy="11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179" name="Group 101">
                  <a:extLst>
                    <a:ext uri="{FF2B5EF4-FFF2-40B4-BE49-F238E27FC236}">
                      <a16:creationId xmlns:a16="http://schemas.microsoft.com/office/drawing/2014/main" id="{768C5F72-75F1-481D-9B6D-BC30450025E1}"/>
                    </a:ext>
                  </a:extLst>
                </p:cNvPr>
                <p:cNvGrpSpPr/>
                <p:nvPr/>
              </p:nvGrpSpPr>
              <p:grpSpPr>
                <a:xfrm>
                  <a:off x="9750600" y="1692360"/>
                  <a:ext cx="183960" cy="183960"/>
                  <a:chOff x="9750600" y="1692360"/>
                  <a:chExt cx="183960" cy="183960"/>
                </a:xfrm>
              </p:grpSpPr>
              <p:sp>
                <p:nvSpPr>
                  <p:cNvPr id="202" name="CustomShape 102">
                    <a:extLst>
                      <a:ext uri="{FF2B5EF4-FFF2-40B4-BE49-F238E27FC236}">
                        <a16:creationId xmlns:a16="http://schemas.microsoft.com/office/drawing/2014/main" id="{A80EFE36-4136-4CEC-AD37-30F7F723477D}"/>
                      </a:ext>
                    </a:extLst>
                  </p:cNvPr>
                  <p:cNvSpPr/>
                  <p:nvPr/>
                </p:nvSpPr>
                <p:spPr>
                  <a:xfrm>
                    <a:off x="9750600" y="1692360"/>
                    <a:ext cx="183960" cy="183960"/>
                  </a:xfrm>
                  <a:prstGeom prst="ellipse">
                    <a:avLst/>
                  </a:prstGeom>
                  <a:solidFill>
                    <a:srgbClr val="336699"/>
                  </a:solidFill>
                  <a:ln w="9360">
                    <a:solidFill>
                      <a:srgbClr val="FFFFFF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ru-RU"/>
                  </a:p>
                </p:txBody>
              </p:sp>
              <p:pic>
                <p:nvPicPr>
                  <p:cNvPr id="203" name="Picture 109" descr="anchor_silhouette">
                    <a:extLst>
                      <a:ext uri="{FF2B5EF4-FFF2-40B4-BE49-F238E27FC236}">
                        <a16:creationId xmlns:a16="http://schemas.microsoft.com/office/drawing/2014/main" id="{17D36601-D424-4BAF-9732-01ED1A2D54EF}"/>
                      </a:ext>
                    </a:extLst>
                  </p:cNvPr>
                  <p:cNvPicPr/>
                  <p:nvPr/>
                </p:nvPicPr>
                <p:blipFill>
                  <a:blip r:embed="rId3" cstate="print">
                    <a:lum bright="100000"/>
                  </a:blip>
                  <a:stretch/>
                </p:blipFill>
                <p:spPr>
                  <a:xfrm>
                    <a:off x="9799920" y="1727640"/>
                    <a:ext cx="83880" cy="116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180" name="Group 103">
                  <a:extLst>
                    <a:ext uri="{FF2B5EF4-FFF2-40B4-BE49-F238E27FC236}">
                      <a16:creationId xmlns:a16="http://schemas.microsoft.com/office/drawing/2014/main" id="{136063F8-3847-4519-B5A9-468DFDFA95B9}"/>
                    </a:ext>
                  </a:extLst>
                </p:cNvPr>
                <p:cNvGrpSpPr/>
                <p:nvPr/>
              </p:nvGrpSpPr>
              <p:grpSpPr>
                <a:xfrm>
                  <a:off x="4794120" y="2573280"/>
                  <a:ext cx="184320" cy="184320"/>
                  <a:chOff x="4794120" y="2573280"/>
                  <a:chExt cx="184320" cy="184320"/>
                </a:xfrm>
              </p:grpSpPr>
              <p:sp>
                <p:nvSpPr>
                  <p:cNvPr id="200" name="CustomShape 104">
                    <a:extLst>
                      <a:ext uri="{FF2B5EF4-FFF2-40B4-BE49-F238E27FC236}">
                        <a16:creationId xmlns:a16="http://schemas.microsoft.com/office/drawing/2014/main" id="{E0813983-8B03-43EF-879B-C6F315E3819A}"/>
                      </a:ext>
                    </a:extLst>
                  </p:cNvPr>
                  <p:cNvSpPr/>
                  <p:nvPr/>
                </p:nvSpPr>
                <p:spPr>
                  <a:xfrm>
                    <a:off x="4794120" y="2573280"/>
                    <a:ext cx="184320" cy="184320"/>
                  </a:xfrm>
                  <a:prstGeom prst="ellipse">
                    <a:avLst/>
                  </a:prstGeom>
                  <a:solidFill>
                    <a:srgbClr val="336699"/>
                  </a:solidFill>
                  <a:ln w="9360">
                    <a:solidFill>
                      <a:srgbClr val="FFFFFF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ru-RU"/>
                  </a:p>
                </p:txBody>
              </p:sp>
              <p:pic>
                <p:nvPicPr>
                  <p:cNvPr id="201" name="Picture 112" descr="anchor_silhouette">
                    <a:extLst>
                      <a:ext uri="{FF2B5EF4-FFF2-40B4-BE49-F238E27FC236}">
                        <a16:creationId xmlns:a16="http://schemas.microsoft.com/office/drawing/2014/main" id="{8A849B06-F91F-4D7B-92E5-8DCE47F3545F}"/>
                      </a:ext>
                    </a:extLst>
                  </p:cNvPr>
                  <p:cNvPicPr/>
                  <p:nvPr/>
                </p:nvPicPr>
                <p:blipFill>
                  <a:blip r:embed="rId3" cstate="print">
                    <a:lum bright="100000"/>
                  </a:blip>
                  <a:stretch/>
                </p:blipFill>
                <p:spPr>
                  <a:xfrm>
                    <a:off x="4843440" y="2608560"/>
                    <a:ext cx="83880" cy="11664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181" name="Group 105">
                  <a:extLst>
                    <a:ext uri="{FF2B5EF4-FFF2-40B4-BE49-F238E27FC236}">
                      <a16:creationId xmlns:a16="http://schemas.microsoft.com/office/drawing/2014/main" id="{F3F3C431-B410-4275-9756-4FB400DD4C8E}"/>
                    </a:ext>
                  </a:extLst>
                </p:cNvPr>
                <p:cNvGrpSpPr/>
                <p:nvPr/>
              </p:nvGrpSpPr>
              <p:grpSpPr>
                <a:xfrm>
                  <a:off x="4098960" y="1452600"/>
                  <a:ext cx="183960" cy="183960"/>
                  <a:chOff x="4098960" y="1452600"/>
                  <a:chExt cx="183960" cy="183960"/>
                </a:xfrm>
              </p:grpSpPr>
              <p:sp>
                <p:nvSpPr>
                  <p:cNvPr id="198" name="CustomShape 106">
                    <a:extLst>
                      <a:ext uri="{FF2B5EF4-FFF2-40B4-BE49-F238E27FC236}">
                        <a16:creationId xmlns:a16="http://schemas.microsoft.com/office/drawing/2014/main" id="{7B8C79CE-A8DC-4672-807C-A0884F951701}"/>
                      </a:ext>
                    </a:extLst>
                  </p:cNvPr>
                  <p:cNvSpPr/>
                  <p:nvPr/>
                </p:nvSpPr>
                <p:spPr>
                  <a:xfrm>
                    <a:off x="4098960" y="1452600"/>
                    <a:ext cx="183960" cy="183960"/>
                  </a:xfrm>
                  <a:prstGeom prst="ellipse">
                    <a:avLst/>
                  </a:prstGeom>
                  <a:solidFill>
                    <a:srgbClr val="336699"/>
                  </a:solidFill>
                  <a:ln w="9360">
                    <a:solidFill>
                      <a:srgbClr val="FFFFFF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ru-RU"/>
                  </a:p>
                </p:txBody>
              </p:sp>
              <p:pic>
                <p:nvPicPr>
                  <p:cNvPr id="199" name="Picture 115" descr="anchor_silhouette">
                    <a:extLst>
                      <a:ext uri="{FF2B5EF4-FFF2-40B4-BE49-F238E27FC236}">
                        <a16:creationId xmlns:a16="http://schemas.microsoft.com/office/drawing/2014/main" id="{33D89C76-1791-4A1F-ACE7-C53B4ED54BD5}"/>
                      </a:ext>
                    </a:extLst>
                  </p:cNvPr>
                  <p:cNvPicPr/>
                  <p:nvPr/>
                </p:nvPicPr>
                <p:blipFill>
                  <a:blip r:embed="rId3" cstate="print">
                    <a:lum bright="100000"/>
                  </a:blip>
                  <a:stretch/>
                </p:blipFill>
                <p:spPr>
                  <a:xfrm>
                    <a:off x="4148280" y="1487880"/>
                    <a:ext cx="83880" cy="116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sp>
              <p:nvSpPr>
                <p:cNvPr id="182" name="CustomShape 119">
                  <a:extLst>
                    <a:ext uri="{FF2B5EF4-FFF2-40B4-BE49-F238E27FC236}">
                      <a16:creationId xmlns:a16="http://schemas.microsoft.com/office/drawing/2014/main" id="{E6603544-7A7A-4673-A975-889C33DD67AC}"/>
                    </a:ext>
                  </a:extLst>
                </p:cNvPr>
                <p:cNvSpPr/>
                <p:nvPr/>
              </p:nvSpPr>
              <p:spPr>
                <a:xfrm>
                  <a:off x="9785520" y="1503360"/>
                  <a:ext cx="90360" cy="8892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CC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3" name="CustomShape 120">
                  <a:extLst>
                    <a:ext uri="{FF2B5EF4-FFF2-40B4-BE49-F238E27FC236}">
                      <a16:creationId xmlns:a16="http://schemas.microsoft.com/office/drawing/2014/main" id="{0B11BBA8-7DC3-4473-81C1-9D016D447A85}"/>
                    </a:ext>
                  </a:extLst>
                </p:cNvPr>
                <p:cNvSpPr/>
                <p:nvPr/>
              </p:nvSpPr>
              <p:spPr>
                <a:xfrm>
                  <a:off x="4653000" y="3657600"/>
                  <a:ext cx="144360" cy="144360"/>
                </a:xfrm>
                <a:prstGeom prst="ellipse">
                  <a:avLst/>
                </a:prstGeom>
                <a:solidFill>
                  <a:srgbClr val="FF5353"/>
                </a:solidFill>
                <a:ln w="19080">
                  <a:solidFill>
                    <a:srgbClr val="FFFFFF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" name="CustomShape 121">
                  <a:extLst>
                    <a:ext uri="{FF2B5EF4-FFF2-40B4-BE49-F238E27FC236}">
                      <a16:creationId xmlns:a16="http://schemas.microsoft.com/office/drawing/2014/main" id="{0CD68B6E-232B-4ED4-BA40-46A24EC1900B}"/>
                    </a:ext>
                  </a:extLst>
                </p:cNvPr>
                <p:cNvSpPr/>
                <p:nvPr/>
              </p:nvSpPr>
              <p:spPr>
                <a:xfrm>
                  <a:off x="5877000" y="3625920"/>
                  <a:ext cx="144360" cy="144360"/>
                </a:xfrm>
                <a:prstGeom prst="ellipse">
                  <a:avLst/>
                </a:prstGeom>
                <a:solidFill>
                  <a:srgbClr val="CC0000"/>
                </a:solidFill>
                <a:ln w="19080">
                  <a:solidFill>
                    <a:srgbClr val="FFFFFF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CustomShape 122">
                  <a:extLst>
                    <a:ext uri="{FF2B5EF4-FFF2-40B4-BE49-F238E27FC236}">
                      <a16:creationId xmlns:a16="http://schemas.microsoft.com/office/drawing/2014/main" id="{A9C84C09-D4EC-4572-84CB-770C171309EE}"/>
                    </a:ext>
                  </a:extLst>
                </p:cNvPr>
                <p:cNvSpPr/>
                <p:nvPr/>
              </p:nvSpPr>
              <p:spPr>
                <a:xfrm>
                  <a:off x="5054760" y="3619440"/>
                  <a:ext cx="91800" cy="88920"/>
                </a:xfrm>
                <a:prstGeom prst="ellipse">
                  <a:avLst/>
                </a:prstGeom>
                <a:solidFill>
                  <a:srgbClr val="FFFFFF"/>
                </a:solidFill>
                <a:ln w="19080">
                  <a:solidFill>
                    <a:srgbClr val="CC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87" name="Group 123">
                  <a:extLst>
                    <a:ext uri="{FF2B5EF4-FFF2-40B4-BE49-F238E27FC236}">
                      <a16:creationId xmlns:a16="http://schemas.microsoft.com/office/drawing/2014/main" id="{67EF8B12-D853-4401-8A5D-FE06F1410724}"/>
                    </a:ext>
                  </a:extLst>
                </p:cNvPr>
                <p:cNvGrpSpPr/>
                <p:nvPr/>
              </p:nvGrpSpPr>
              <p:grpSpPr>
                <a:xfrm>
                  <a:off x="9748800" y="1898640"/>
                  <a:ext cx="184320" cy="184320"/>
                  <a:chOff x="9748800" y="1898640"/>
                  <a:chExt cx="184320" cy="184320"/>
                </a:xfrm>
              </p:grpSpPr>
              <p:sp>
                <p:nvSpPr>
                  <p:cNvPr id="196" name="CustomShape 124">
                    <a:extLst>
                      <a:ext uri="{FF2B5EF4-FFF2-40B4-BE49-F238E27FC236}">
                        <a16:creationId xmlns:a16="http://schemas.microsoft.com/office/drawing/2014/main" id="{399A1F77-28D5-41BC-8EE5-D17DB95440D7}"/>
                      </a:ext>
                    </a:extLst>
                  </p:cNvPr>
                  <p:cNvSpPr/>
                  <p:nvPr/>
                </p:nvSpPr>
                <p:spPr>
                  <a:xfrm>
                    <a:off x="9748800" y="1898640"/>
                    <a:ext cx="184320" cy="184320"/>
                  </a:xfrm>
                  <a:prstGeom prst="ellipse">
                    <a:avLst/>
                  </a:prstGeom>
                  <a:solidFill>
                    <a:srgbClr val="336699"/>
                  </a:solidFill>
                  <a:ln w="9360">
                    <a:solidFill>
                      <a:srgbClr val="FFFFFF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ru-RU"/>
                  </a:p>
                </p:txBody>
              </p:sp>
              <p:pic>
                <p:nvPicPr>
                  <p:cNvPr id="197" name="Picture 141" descr="air-plane-airport">
                    <a:extLst>
                      <a:ext uri="{FF2B5EF4-FFF2-40B4-BE49-F238E27FC236}">
                        <a16:creationId xmlns:a16="http://schemas.microsoft.com/office/drawing/2014/main" id="{DA63FA33-EF5E-4D21-A055-4445D0A7FE01}"/>
                      </a:ext>
                    </a:extLst>
                  </p:cNvPr>
                  <p:cNvPicPr/>
                  <p:nvPr/>
                </p:nvPicPr>
                <p:blipFill>
                  <a:blip r:embed="rId4" cstate="print">
                    <a:lum bright="100000"/>
                  </a:blip>
                  <a:stretch/>
                </p:blipFill>
                <p:spPr>
                  <a:xfrm>
                    <a:off x="9783000" y="1937160"/>
                    <a:ext cx="111240" cy="1101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188" name="Group 125">
                  <a:extLst>
                    <a:ext uri="{FF2B5EF4-FFF2-40B4-BE49-F238E27FC236}">
                      <a16:creationId xmlns:a16="http://schemas.microsoft.com/office/drawing/2014/main" id="{73BC636A-0E1B-4792-8D1A-3DCE38C2E62D}"/>
                    </a:ext>
                  </a:extLst>
                </p:cNvPr>
                <p:cNvGrpSpPr/>
                <p:nvPr/>
              </p:nvGrpSpPr>
              <p:grpSpPr>
                <a:xfrm>
                  <a:off x="5145120" y="3687840"/>
                  <a:ext cx="183960" cy="183960"/>
                  <a:chOff x="5145120" y="3687840"/>
                  <a:chExt cx="183960" cy="183960"/>
                </a:xfrm>
              </p:grpSpPr>
              <p:sp>
                <p:nvSpPr>
                  <p:cNvPr id="194" name="CustomShape 126">
                    <a:extLst>
                      <a:ext uri="{FF2B5EF4-FFF2-40B4-BE49-F238E27FC236}">
                        <a16:creationId xmlns:a16="http://schemas.microsoft.com/office/drawing/2014/main" id="{C53CC14E-E514-4FFD-B4C7-55A5D6E14519}"/>
                      </a:ext>
                    </a:extLst>
                  </p:cNvPr>
                  <p:cNvSpPr/>
                  <p:nvPr/>
                </p:nvSpPr>
                <p:spPr>
                  <a:xfrm>
                    <a:off x="5145120" y="3687840"/>
                    <a:ext cx="183960" cy="183960"/>
                  </a:xfrm>
                  <a:prstGeom prst="ellipse">
                    <a:avLst/>
                  </a:prstGeom>
                  <a:solidFill>
                    <a:srgbClr val="336699"/>
                  </a:solidFill>
                  <a:ln w="9360">
                    <a:solidFill>
                      <a:srgbClr val="FFFFFF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ru-RU"/>
                  </a:p>
                </p:txBody>
              </p:sp>
              <p:pic>
                <p:nvPicPr>
                  <p:cNvPr id="195" name="Picture 139" descr="anchor_silhouette">
                    <a:extLst>
                      <a:ext uri="{FF2B5EF4-FFF2-40B4-BE49-F238E27FC236}">
                        <a16:creationId xmlns:a16="http://schemas.microsoft.com/office/drawing/2014/main" id="{7FEA8A2C-9A7F-4FB6-A776-E2A234EB4D1E}"/>
                      </a:ext>
                    </a:extLst>
                  </p:cNvPr>
                  <p:cNvPicPr/>
                  <p:nvPr/>
                </p:nvPicPr>
                <p:blipFill>
                  <a:blip r:embed="rId3" cstate="print">
                    <a:lum bright="100000"/>
                  </a:blip>
                  <a:stretch/>
                </p:blipFill>
                <p:spPr>
                  <a:xfrm>
                    <a:off x="5194440" y="3723120"/>
                    <a:ext cx="83880" cy="11628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grpSp>
              <p:nvGrpSpPr>
                <p:cNvPr id="189" name="Group 127">
                  <a:extLst>
                    <a:ext uri="{FF2B5EF4-FFF2-40B4-BE49-F238E27FC236}">
                      <a16:creationId xmlns:a16="http://schemas.microsoft.com/office/drawing/2014/main" id="{8929E2F3-86CD-4614-9E45-4E6A0971499A}"/>
                    </a:ext>
                  </a:extLst>
                </p:cNvPr>
                <p:cNvGrpSpPr/>
                <p:nvPr/>
              </p:nvGrpSpPr>
              <p:grpSpPr>
                <a:xfrm>
                  <a:off x="4827600" y="3862440"/>
                  <a:ext cx="183960" cy="183960"/>
                  <a:chOff x="4827600" y="3862440"/>
                  <a:chExt cx="183960" cy="183960"/>
                </a:xfrm>
              </p:grpSpPr>
              <p:sp>
                <p:nvSpPr>
                  <p:cNvPr id="192" name="CustomShape 128">
                    <a:extLst>
                      <a:ext uri="{FF2B5EF4-FFF2-40B4-BE49-F238E27FC236}">
                        <a16:creationId xmlns:a16="http://schemas.microsoft.com/office/drawing/2014/main" id="{57CC8DCD-E501-41F7-B7F7-8FCE4DFEEC37}"/>
                      </a:ext>
                    </a:extLst>
                  </p:cNvPr>
                  <p:cNvSpPr/>
                  <p:nvPr/>
                </p:nvSpPr>
                <p:spPr>
                  <a:xfrm>
                    <a:off x="4827600" y="3862440"/>
                    <a:ext cx="183960" cy="183960"/>
                  </a:xfrm>
                  <a:prstGeom prst="ellipse">
                    <a:avLst/>
                  </a:prstGeom>
                  <a:solidFill>
                    <a:srgbClr val="336699"/>
                  </a:solidFill>
                  <a:ln w="9360">
                    <a:solidFill>
                      <a:srgbClr val="FFFFFF"/>
                    </a:solidFill>
                    <a:miter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ru-RU"/>
                  </a:p>
                </p:txBody>
              </p:sp>
              <p:pic>
                <p:nvPicPr>
                  <p:cNvPr id="193" name="Picture 141" descr="air-plane-airport">
                    <a:extLst>
                      <a:ext uri="{FF2B5EF4-FFF2-40B4-BE49-F238E27FC236}">
                        <a16:creationId xmlns:a16="http://schemas.microsoft.com/office/drawing/2014/main" id="{88AFA252-C250-4740-9C33-0C005FA629C6}"/>
                      </a:ext>
                    </a:extLst>
                  </p:cNvPr>
                  <p:cNvPicPr/>
                  <p:nvPr/>
                </p:nvPicPr>
                <p:blipFill>
                  <a:blip r:embed="rId4" cstate="print">
                    <a:lum bright="100000"/>
                  </a:blip>
                  <a:stretch/>
                </p:blipFill>
                <p:spPr>
                  <a:xfrm>
                    <a:off x="4861800" y="3900600"/>
                    <a:ext cx="111240" cy="10980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sp>
              <p:nvSpPr>
                <p:cNvPr id="190" name="CustomShape 129">
                  <a:extLst>
                    <a:ext uri="{FF2B5EF4-FFF2-40B4-BE49-F238E27FC236}">
                      <a16:creationId xmlns:a16="http://schemas.microsoft.com/office/drawing/2014/main" id="{7F6150B8-22F8-4946-8212-EF7BA493516E}"/>
                    </a:ext>
                  </a:extLst>
                </p:cNvPr>
                <p:cNvSpPr/>
                <p:nvPr/>
              </p:nvSpPr>
              <p:spPr>
                <a:xfrm rot="10800000">
                  <a:off x="1377720" y="2482560"/>
                  <a:ext cx="865080" cy="5032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" name="CustomShape 132">
                  <a:extLst>
                    <a:ext uri="{FF2B5EF4-FFF2-40B4-BE49-F238E27FC236}">
                      <a16:creationId xmlns:a16="http://schemas.microsoft.com/office/drawing/2014/main" id="{048FE1F0-290C-4DED-9A45-E1EB88337529}"/>
                    </a:ext>
                  </a:extLst>
                </p:cNvPr>
                <p:cNvSpPr/>
                <p:nvPr/>
              </p:nvSpPr>
              <p:spPr>
                <a:xfrm rot="2838600">
                  <a:off x="4956120" y="2587680"/>
                  <a:ext cx="503280" cy="18864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401" h="527">
                      <a:moveTo>
                        <a:pt x="88" y="1"/>
                      </a:moveTo>
                      <a:lnTo>
                        <a:pt x="88" y="1"/>
                      </a:lnTo>
                      <a:cubicBezTo>
                        <a:pt x="73" y="1"/>
                        <a:pt x="57" y="5"/>
                        <a:pt x="44" y="13"/>
                      </a:cubicBezTo>
                      <a:cubicBezTo>
                        <a:pt x="31" y="21"/>
                        <a:pt x="19" y="32"/>
                        <a:pt x="12" y="46"/>
                      </a:cubicBezTo>
                      <a:cubicBezTo>
                        <a:pt x="4" y="59"/>
                        <a:pt x="0" y="73"/>
                        <a:pt x="0" y="89"/>
                      </a:cubicBezTo>
                      <a:lnTo>
                        <a:pt x="1" y="439"/>
                      </a:lnTo>
                      <a:lnTo>
                        <a:pt x="1" y="439"/>
                      </a:lnTo>
                      <a:cubicBezTo>
                        <a:pt x="1" y="454"/>
                        <a:pt x="5" y="470"/>
                        <a:pt x="12" y="482"/>
                      </a:cubicBezTo>
                      <a:cubicBezTo>
                        <a:pt x="20" y="496"/>
                        <a:pt x="32" y="507"/>
                        <a:pt x="45" y="515"/>
                      </a:cubicBezTo>
                      <a:cubicBezTo>
                        <a:pt x="58" y="523"/>
                        <a:pt x="74" y="526"/>
                        <a:pt x="89" y="526"/>
                      </a:cubicBezTo>
                      <a:lnTo>
                        <a:pt x="1312" y="524"/>
                      </a:lnTo>
                      <a:lnTo>
                        <a:pt x="1313" y="525"/>
                      </a:lnTo>
                      <a:cubicBezTo>
                        <a:pt x="1328" y="525"/>
                        <a:pt x="1343" y="520"/>
                        <a:pt x="1356" y="513"/>
                      </a:cubicBezTo>
                      <a:cubicBezTo>
                        <a:pt x="1369" y="505"/>
                        <a:pt x="1381" y="494"/>
                        <a:pt x="1389" y="480"/>
                      </a:cubicBezTo>
                      <a:cubicBezTo>
                        <a:pt x="1396" y="467"/>
                        <a:pt x="1400" y="452"/>
                        <a:pt x="1400" y="437"/>
                      </a:cubicBezTo>
                      <a:lnTo>
                        <a:pt x="1399" y="86"/>
                      </a:lnTo>
                      <a:lnTo>
                        <a:pt x="1399" y="87"/>
                      </a:lnTo>
                      <a:lnTo>
                        <a:pt x="1399" y="87"/>
                      </a:lnTo>
                      <a:cubicBezTo>
                        <a:pt x="1399" y="72"/>
                        <a:pt x="1396" y="56"/>
                        <a:pt x="1388" y="43"/>
                      </a:cubicBezTo>
                      <a:cubicBezTo>
                        <a:pt x="1380" y="29"/>
                        <a:pt x="1369" y="19"/>
                        <a:pt x="1356" y="11"/>
                      </a:cubicBezTo>
                      <a:cubicBezTo>
                        <a:pt x="1343" y="3"/>
                        <a:pt x="1327" y="0"/>
                        <a:pt x="1312" y="0"/>
                      </a:cubicBezTo>
                      <a:lnTo>
                        <a:pt x="88" y="1"/>
                      </a:ln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360">
                  <a:solidFill>
                    <a:srgbClr val="FFFFFF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ru-RU" sz="1000" b="1" strike="noStrike" spc="-1" dirty="0">
                      <a:solidFill>
                        <a:srgbClr val="FFFFFF"/>
                      </a:solidFill>
                      <a:latin typeface="Calibri"/>
                    </a:rPr>
                    <a:t>А-119</a:t>
                  </a:r>
                  <a:endParaRPr lang="ru-RU" sz="1000" b="0" strike="noStrike" spc="-1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78" name="Прямоугольник 77">
                <a:extLst>
                  <a:ext uri="{FF2B5EF4-FFF2-40B4-BE49-F238E27FC236}">
                    <a16:creationId xmlns:a16="http://schemas.microsoft.com/office/drawing/2014/main" id="{84950E25-9998-4270-9CD7-EC3C436F8935}"/>
                  </a:ext>
                </a:extLst>
              </p:cNvPr>
              <p:cNvSpPr/>
              <p:nvPr/>
            </p:nvSpPr>
            <p:spPr>
              <a:xfrm>
                <a:off x="-47318" y="128412"/>
                <a:ext cx="10848050" cy="6355811"/>
              </a:xfrm>
              <a:prstGeom prst="rect">
                <a:avLst/>
              </a:prstGeom>
              <a:solidFill>
                <a:schemeClr val="bg1">
                  <a:alpha val="3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EBD7802-ED76-404A-AFD3-0C704CCF0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0104">
              <a:off x="6925529" y="5356608"/>
              <a:ext cx="626019" cy="626018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8EF179C-2183-4486-B934-E19FA1BF7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405"/>
                      </a14:imgEffect>
                      <a14:imgEffect>
                        <a14:saturation sat="151000"/>
                      </a14:imgEffect>
                      <a14:imgEffect>
                        <a14:brightnessContrast bright="8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0104">
              <a:off x="4608652" y="2661576"/>
              <a:ext cx="543986" cy="543987"/>
            </a:xfrm>
            <a:prstGeom prst="rect">
              <a:avLst/>
            </a:prstGeom>
          </p:spPr>
        </p:pic>
      </p:grpSp>
      <p:cxnSp>
        <p:nvCxnSpPr>
          <p:cNvPr id="214" name="Прямая соединительная линия 213">
            <a:extLst>
              <a:ext uri="{FF2B5EF4-FFF2-40B4-BE49-F238E27FC236}">
                <a16:creationId xmlns:a16="http://schemas.microsoft.com/office/drawing/2014/main" id="{7D9B9392-A8D4-4938-890D-0617E518F568}"/>
              </a:ext>
            </a:extLst>
          </p:cNvPr>
          <p:cNvCxnSpPr>
            <a:cxnSpLocks/>
            <a:stCxn id="215" idx="6"/>
            <a:endCxn id="261" idx="1"/>
          </p:cNvCxnSpPr>
          <p:nvPr/>
        </p:nvCxnSpPr>
        <p:spPr>
          <a:xfrm>
            <a:off x="6824200" y="3986345"/>
            <a:ext cx="2128548" cy="1283482"/>
          </a:xfrm>
          <a:prstGeom prst="line">
            <a:avLst/>
          </a:prstGeom>
          <a:solidFill>
            <a:srgbClr val="0070C0"/>
          </a:solidFill>
          <a:ln w="19050" cap="flat">
            <a:gradFill>
              <a:gsLst>
                <a:gs pos="24000">
                  <a:srgbClr val="3F6A9D"/>
                </a:gs>
                <a:gs pos="100000">
                  <a:srgbClr val="339A87"/>
                </a:gs>
              </a:gsLst>
              <a:lin ang="5400000" scaled="1"/>
            </a:gradFill>
            <a:prstDash val="solid"/>
            <a:miter/>
          </a:ln>
        </p:spPr>
      </p:cxnSp>
      <p:sp>
        <p:nvSpPr>
          <p:cNvPr id="215" name="CustomShape 120">
            <a:extLst>
              <a:ext uri="{FF2B5EF4-FFF2-40B4-BE49-F238E27FC236}">
                <a16:creationId xmlns:a16="http://schemas.microsoft.com/office/drawing/2014/main" id="{D5FB33D8-2B75-4F71-BA49-AA0AEDC87D04}"/>
              </a:ext>
            </a:extLst>
          </p:cNvPr>
          <p:cNvSpPr>
            <a:spLocks noChangeAspect="1"/>
          </p:cNvSpPr>
          <p:nvPr/>
        </p:nvSpPr>
        <p:spPr>
          <a:xfrm rot="1190403">
            <a:off x="6715967" y="3909523"/>
            <a:ext cx="111544" cy="11578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>
                <a:lumMod val="65000"/>
                <a:lumOff val="3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/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0D0AC3C4-E6CF-4F93-B1E0-560F7F7AFDB0}"/>
              </a:ext>
            </a:extLst>
          </p:cNvPr>
          <p:cNvGrpSpPr/>
          <p:nvPr/>
        </p:nvGrpSpPr>
        <p:grpSpPr>
          <a:xfrm>
            <a:off x="394677" y="3513886"/>
            <a:ext cx="3319714" cy="931024"/>
            <a:chOff x="394677" y="2314798"/>
            <a:chExt cx="3319714" cy="931024"/>
          </a:xfrm>
        </p:grpSpPr>
        <p:sp>
          <p:nvSpPr>
            <p:cNvPr id="175" name="Прямоугольник 174">
              <a:extLst>
                <a:ext uri="{FF2B5EF4-FFF2-40B4-BE49-F238E27FC236}">
                  <a16:creationId xmlns:a16="http://schemas.microsoft.com/office/drawing/2014/main" id="{388D8AA9-9B97-41BF-8B2E-502DD807A8D7}"/>
                </a:ext>
              </a:extLst>
            </p:cNvPr>
            <p:cNvSpPr/>
            <p:nvPr/>
          </p:nvSpPr>
          <p:spPr>
            <a:xfrm>
              <a:off x="960455" y="2314798"/>
              <a:ext cx="2753936" cy="931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Железнодорожные линии на пересечении сети</a:t>
              </a:r>
            </a:p>
            <a:p>
              <a:endParaRPr 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11021" indent="-211021">
                <a:buClr>
                  <a:srgbClr val="0072A9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Северная железная дорога</a:t>
              </a:r>
            </a:p>
            <a:p>
              <a:pPr marL="211021" indent="-211021">
                <a:buClr>
                  <a:srgbClr val="0072A9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Октябрьская железная дорога</a:t>
              </a:r>
            </a:p>
          </p:txBody>
        </p:sp>
        <p:grpSp>
          <p:nvGrpSpPr>
            <p:cNvPr id="41" name="Рисунок 257">
              <a:extLst>
                <a:ext uri="{FF2B5EF4-FFF2-40B4-BE49-F238E27FC236}">
                  <a16:creationId xmlns:a16="http://schemas.microsoft.com/office/drawing/2014/main" id="{AFD0381B-D848-437C-AF8C-B3CF304CEA53}"/>
                </a:ext>
              </a:extLst>
            </p:cNvPr>
            <p:cNvGrpSpPr/>
            <p:nvPr/>
          </p:nvGrpSpPr>
          <p:grpSpPr>
            <a:xfrm>
              <a:off x="394677" y="2395912"/>
              <a:ext cx="338484" cy="419418"/>
              <a:chOff x="430720" y="2384483"/>
              <a:chExt cx="338484" cy="419418"/>
            </a:xfrm>
            <a:noFill/>
          </p:grpSpPr>
          <p:grpSp>
            <p:nvGrpSpPr>
              <p:cNvPr id="42" name="Рисунок 257">
                <a:extLst>
                  <a:ext uri="{FF2B5EF4-FFF2-40B4-BE49-F238E27FC236}">
                    <a16:creationId xmlns:a16="http://schemas.microsoft.com/office/drawing/2014/main" id="{AFD0381B-D848-437C-AF8C-B3CF304CEA53}"/>
                  </a:ext>
                </a:extLst>
              </p:cNvPr>
              <p:cNvGrpSpPr/>
              <p:nvPr/>
            </p:nvGrpSpPr>
            <p:grpSpPr>
              <a:xfrm>
                <a:off x="437728" y="2717543"/>
                <a:ext cx="324466" cy="86357"/>
                <a:chOff x="437728" y="2717543"/>
                <a:chExt cx="324466" cy="86357"/>
              </a:xfrm>
              <a:grpFill/>
            </p:grpSpPr>
            <p:grpSp>
              <p:nvGrpSpPr>
                <p:cNvPr id="44" name="Рисунок 257">
                  <a:extLst>
                    <a:ext uri="{FF2B5EF4-FFF2-40B4-BE49-F238E27FC236}">
                      <a16:creationId xmlns:a16="http://schemas.microsoft.com/office/drawing/2014/main" id="{AFD0381B-D848-437C-AF8C-B3CF304CEA53}"/>
                    </a:ext>
                  </a:extLst>
                </p:cNvPr>
                <p:cNvGrpSpPr/>
                <p:nvPr/>
              </p:nvGrpSpPr>
              <p:grpSpPr>
                <a:xfrm>
                  <a:off x="667532" y="2717543"/>
                  <a:ext cx="94662" cy="86357"/>
                  <a:chOff x="667532" y="2717543"/>
                  <a:chExt cx="94662" cy="86357"/>
                </a:xfrm>
                <a:grpFill/>
              </p:grpSpPr>
              <p:sp>
                <p:nvSpPr>
                  <p:cNvPr id="46" name="Полилиния: фигура 45">
                    <a:extLst>
                      <a:ext uri="{FF2B5EF4-FFF2-40B4-BE49-F238E27FC236}">
                        <a16:creationId xmlns:a16="http://schemas.microsoft.com/office/drawing/2014/main" id="{5414F31A-FB86-4047-AB0B-A6BE6F1DFABC}"/>
                      </a:ext>
                    </a:extLst>
                  </p:cNvPr>
                  <p:cNvSpPr/>
                  <p:nvPr/>
                </p:nvSpPr>
                <p:spPr>
                  <a:xfrm>
                    <a:off x="700456" y="2717543"/>
                    <a:ext cx="22349" cy="29412"/>
                  </a:xfrm>
                  <a:custGeom>
                    <a:avLst/>
                    <a:gdLst>
                      <a:gd name="connsiteX0" fmla="*/ 0 w 22349"/>
                      <a:gd name="connsiteY0" fmla="*/ 0 h 29412"/>
                      <a:gd name="connsiteX1" fmla="*/ 22349 w 22349"/>
                      <a:gd name="connsiteY1" fmla="*/ 29412 h 29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349" h="29412">
                        <a:moveTo>
                          <a:pt x="0" y="0"/>
                        </a:moveTo>
                        <a:lnTo>
                          <a:pt x="22349" y="29412"/>
                        </a:lnTo>
                      </a:path>
                    </a:pathLst>
                  </a:custGeom>
                  <a:grpFill/>
                  <a:ln w="14510" cap="rnd">
                    <a:gradFill>
                      <a:gsLst>
                        <a:gs pos="32000">
                          <a:srgbClr val="3F6A9D"/>
                        </a:gs>
                        <a:gs pos="100000">
                          <a:srgbClr val="339A87"/>
                        </a:gs>
                      </a:gsLst>
                      <a:lin ang="5400000" scaled="1"/>
                    </a:gra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7" name="Полилиния: фигура 46">
                    <a:extLst>
                      <a:ext uri="{FF2B5EF4-FFF2-40B4-BE49-F238E27FC236}">
                        <a16:creationId xmlns:a16="http://schemas.microsoft.com/office/drawing/2014/main" id="{885CEA60-AC04-4307-A2D5-708FF7AB528A}"/>
                      </a:ext>
                    </a:extLst>
                  </p:cNvPr>
                  <p:cNvSpPr/>
                  <p:nvPr/>
                </p:nvSpPr>
                <p:spPr>
                  <a:xfrm>
                    <a:off x="667532" y="2726356"/>
                    <a:ext cx="94662" cy="77544"/>
                  </a:xfrm>
                  <a:custGeom>
                    <a:avLst/>
                    <a:gdLst>
                      <a:gd name="connsiteX0" fmla="*/ 74268 w 94662"/>
                      <a:gd name="connsiteY0" fmla="*/ 45597 h 77544"/>
                      <a:gd name="connsiteX1" fmla="*/ 93906 w 94662"/>
                      <a:gd name="connsiteY1" fmla="*/ 71442 h 77544"/>
                      <a:gd name="connsiteX2" fmla="*/ 90102 w 94662"/>
                      <a:gd name="connsiteY2" fmla="*/ 77545 h 77544"/>
                      <a:gd name="connsiteX3" fmla="*/ 60977 w 94662"/>
                      <a:gd name="connsiteY3" fmla="*/ 77545 h 77544"/>
                      <a:gd name="connsiteX4" fmla="*/ 57165 w 94662"/>
                      <a:gd name="connsiteY4" fmla="*/ 75759 h 77544"/>
                      <a:gd name="connsiteX5" fmla="*/ 0 w 94662"/>
                      <a:gd name="connsiteY5" fmla="*/ 0 h 77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662" h="77544">
                        <a:moveTo>
                          <a:pt x="74268" y="45597"/>
                        </a:moveTo>
                        <a:lnTo>
                          <a:pt x="93906" y="71442"/>
                        </a:lnTo>
                        <a:cubicBezTo>
                          <a:pt x="95897" y="74061"/>
                          <a:pt x="93725" y="77545"/>
                          <a:pt x="90102" y="77545"/>
                        </a:cubicBezTo>
                        <a:lnTo>
                          <a:pt x="60977" y="77545"/>
                        </a:lnTo>
                        <a:cubicBezTo>
                          <a:pt x="59438" y="77545"/>
                          <a:pt x="58005" y="76873"/>
                          <a:pt x="57165" y="75759"/>
                        </a:cubicBezTo>
                        <a:lnTo>
                          <a:pt x="0" y="0"/>
                        </a:lnTo>
                      </a:path>
                    </a:pathLst>
                  </a:custGeom>
                  <a:grpFill/>
                  <a:ln w="14510" cap="rnd">
                    <a:gradFill>
                      <a:gsLst>
                        <a:gs pos="32000">
                          <a:srgbClr val="3F6A9D"/>
                        </a:gs>
                        <a:gs pos="100000">
                          <a:srgbClr val="339A87"/>
                        </a:gs>
                      </a:gsLst>
                      <a:lin ang="5400000" scaled="1"/>
                    </a:gra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8" name="Полилиния: фигура 47">
                  <a:extLst>
                    <a:ext uri="{FF2B5EF4-FFF2-40B4-BE49-F238E27FC236}">
                      <a16:creationId xmlns:a16="http://schemas.microsoft.com/office/drawing/2014/main" id="{E79D03D7-3A2C-4330-A25F-41B8DE8FD8B7}"/>
                    </a:ext>
                  </a:extLst>
                </p:cNvPr>
                <p:cNvSpPr/>
                <p:nvPr/>
              </p:nvSpPr>
              <p:spPr>
                <a:xfrm>
                  <a:off x="437728" y="2717543"/>
                  <a:ext cx="96043" cy="86356"/>
                </a:xfrm>
                <a:custGeom>
                  <a:avLst/>
                  <a:gdLst>
                    <a:gd name="connsiteX0" fmla="*/ 61739 w 96043"/>
                    <a:gd name="connsiteY0" fmla="*/ 0 h 86356"/>
                    <a:gd name="connsiteX1" fmla="*/ 756 w 96043"/>
                    <a:gd name="connsiteY1" fmla="*/ 80254 h 86356"/>
                    <a:gd name="connsiteX2" fmla="*/ 4560 w 96043"/>
                    <a:gd name="connsiteY2" fmla="*/ 86357 h 86356"/>
                    <a:gd name="connsiteX3" fmla="*/ 33686 w 96043"/>
                    <a:gd name="connsiteY3" fmla="*/ 86357 h 86356"/>
                    <a:gd name="connsiteX4" fmla="*/ 37497 w 96043"/>
                    <a:gd name="connsiteY4" fmla="*/ 84571 h 86356"/>
                    <a:gd name="connsiteX5" fmla="*/ 96043 w 96043"/>
                    <a:gd name="connsiteY5" fmla="*/ 6982 h 86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043" h="86356">
                      <a:moveTo>
                        <a:pt x="61739" y="0"/>
                      </a:moveTo>
                      <a:lnTo>
                        <a:pt x="756" y="80254"/>
                      </a:lnTo>
                      <a:cubicBezTo>
                        <a:pt x="-1234" y="82873"/>
                        <a:pt x="938" y="86357"/>
                        <a:pt x="4560" y="86357"/>
                      </a:cubicBezTo>
                      <a:lnTo>
                        <a:pt x="33686" y="86357"/>
                      </a:lnTo>
                      <a:cubicBezTo>
                        <a:pt x="35224" y="86357"/>
                        <a:pt x="36657" y="85685"/>
                        <a:pt x="37497" y="84571"/>
                      </a:cubicBezTo>
                      <a:lnTo>
                        <a:pt x="96043" y="6982"/>
                      </a:lnTo>
                    </a:path>
                  </a:pathLst>
                </a:custGeom>
                <a:grpFill/>
                <a:ln w="14510" cap="rnd">
                  <a:gradFill>
                    <a:gsLst>
                      <a:gs pos="32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07C3A44C-9807-4C82-9CE4-0FCAFBF4ED47}"/>
                  </a:ext>
                </a:extLst>
              </p:cNvPr>
              <p:cNvSpPr/>
              <p:nvPr/>
            </p:nvSpPr>
            <p:spPr>
              <a:xfrm>
                <a:off x="493995" y="2782027"/>
                <a:ext cx="211932" cy="843"/>
              </a:xfrm>
              <a:custGeom>
                <a:avLst/>
                <a:gdLst>
                  <a:gd name="connsiteX0" fmla="*/ 0 w 211932"/>
                  <a:gd name="connsiteY0" fmla="*/ 0 h 843"/>
                  <a:gd name="connsiteX1" fmla="*/ 211932 w 211932"/>
                  <a:gd name="connsiteY1" fmla="*/ 0 h 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1932" h="843">
                    <a:moveTo>
                      <a:pt x="0" y="0"/>
                    </a:moveTo>
                    <a:lnTo>
                      <a:pt x="211932" y="0"/>
                    </a:lnTo>
                  </a:path>
                </a:pathLst>
              </a:custGeom>
              <a:grpFill/>
              <a:ln w="14510" cap="rnd">
                <a:gradFill>
                  <a:gsLst>
                    <a:gs pos="32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96F763FC-9CF4-46F3-A549-AE1B820E8BF3}"/>
                  </a:ext>
                </a:extLst>
              </p:cNvPr>
              <p:cNvSpPr/>
              <p:nvPr/>
            </p:nvSpPr>
            <p:spPr>
              <a:xfrm>
                <a:off x="513453" y="2753765"/>
                <a:ext cx="173016" cy="843"/>
              </a:xfrm>
              <a:custGeom>
                <a:avLst/>
                <a:gdLst>
                  <a:gd name="connsiteX0" fmla="*/ 0 w 173016"/>
                  <a:gd name="connsiteY0" fmla="*/ 0 h 843"/>
                  <a:gd name="connsiteX1" fmla="*/ 173016 w 173016"/>
                  <a:gd name="connsiteY1" fmla="*/ 0 h 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3016" h="843">
                    <a:moveTo>
                      <a:pt x="0" y="0"/>
                    </a:moveTo>
                    <a:lnTo>
                      <a:pt x="173016" y="0"/>
                    </a:lnTo>
                  </a:path>
                </a:pathLst>
              </a:custGeom>
              <a:grpFill/>
              <a:ln w="14510" cap="rnd">
                <a:gradFill>
                  <a:gsLst>
                    <a:gs pos="32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4F28DB01-CCE3-4679-9CFB-E815D4D8F01C}"/>
                  </a:ext>
                </a:extLst>
              </p:cNvPr>
              <p:cNvSpPr/>
              <p:nvPr/>
            </p:nvSpPr>
            <p:spPr>
              <a:xfrm>
                <a:off x="430720" y="2384483"/>
                <a:ext cx="338484" cy="340202"/>
              </a:xfrm>
              <a:custGeom>
                <a:avLst/>
                <a:gdLst>
                  <a:gd name="connsiteX0" fmla="*/ 3599 w 338484"/>
                  <a:gd name="connsiteY0" fmla="*/ 257935 h 340202"/>
                  <a:gd name="connsiteX1" fmla="*/ 19395 w 338484"/>
                  <a:gd name="connsiteY1" fmla="*/ 294371 h 340202"/>
                  <a:gd name="connsiteX2" fmla="*/ 19395 w 338484"/>
                  <a:gd name="connsiteY2" fmla="*/ 294371 h 340202"/>
                  <a:gd name="connsiteX3" fmla="*/ 108989 w 338484"/>
                  <a:gd name="connsiteY3" fmla="*/ 340202 h 340202"/>
                  <a:gd name="connsiteX4" fmla="*/ 229496 w 338484"/>
                  <a:gd name="connsiteY4" fmla="*/ 340202 h 340202"/>
                  <a:gd name="connsiteX5" fmla="*/ 319091 w 338484"/>
                  <a:gd name="connsiteY5" fmla="*/ 294371 h 340202"/>
                  <a:gd name="connsiteX6" fmla="*/ 319091 w 338484"/>
                  <a:gd name="connsiteY6" fmla="*/ 294371 h 340202"/>
                  <a:gd name="connsiteX7" fmla="*/ 337158 w 338484"/>
                  <a:gd name="connsiteY7" fmla="*/ 211455 h 340202"/>
                  <a:gd name="connsiteX8" fmla="*/ 310194 w 338484"/>
                  <a:gd name="connsiteY8" fmla="*/ 33346 h 340202"/>
                  <a:gd name="connsiteX9" fmla="*/ 266279 w 338484"/>
                  <a:gd name="connsiteY9" fmla="*/ 0 h 340202"/>
                  <a:gd name="connsiteX10" fmla="*/ 72205 w 338484"/>
                  <a:gd name="connsiteY10" fmla="*/ 0 h 340202"/>
                  <a:gd name="connsiteX11" fmla="*/ 28289 w 338484"/>
                  <a:gd name="connsiteY11" fmla="*/ 33346 h 340202"/>
                  <a:gd name="connsiteX12" fmla="*/ 1326 w 338484"/>
                  <a:gd name="connsiteY12" fmla="*/ 211455 h 340202"/>
                  <a:gd name="connsiteX13" fmla="*/ 0 w 338484"/>
                  <a:gd name="connsiteY13" fmla="*/ 228799 h 34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8484" h="340202">
                    <a:moveTo>
                      <a:pt x="3599" y="257935"/>
                    </a:moveTo>
                    <a:cubicBezTo>
                      <a:pt x="6791" y="270597"/>
                      <a:pt x="12085" y="282875"/>
                      <a:pt x="19395" y="294371"/>
                    </a:cubicBezTo>
                    <a:lnTo>
                      <a:pt x="19395" y="294371"/>
                    </a:lnTo>
                    <a:cubicBezTo>
                      <a:pt x="37367" y="322639"/>
                      <a:pt x="71699" y="340202"/>
                      <a:pt x="108989" y="340202"/>
                    </a:cubicBezTo>
                    <a:lnTo>
                      <a:pt x="229496" y="340202"/>
                    </a:lnTo>
                    <a:cubicBezTo>
                      <a:pt x="266785" y="340202"/>
                      <a:pt x="301118" y="322640"/>
                      <a:pt x="319091" y="294371"/>
                    </a:cubicBezTo>
                    <a:lnTo>
                      <a:pt x="319091" y="294371"/>
                    </a:lnTo>
                    <a:cubicBezTo>
                      <a:pt x="335157" y="269100"/>
                      <a:pt x="341486" y="240053"/>
                      <a:pt x="337158" y="211455"/>
                    </a:cubicBezTo>
                    <a:lnTo>
                      <a:pt x="310194" y="33346"/>
                    </a:lnTo>
                    <a:cubicBezTo>
                      <a:pt x="307306" y="14268"/>
                      <a:pt x="288516" y="0"/>
                      <a:pt x="266279" y="0"/>
                    </a:cubicBezTo>
                    <a:lnTo>
                      <a:pt x="72205" y="0"/>
                    </a:lnTo>
                    <a:cubicBezTo>
                      <a:pt x="49967" y="0"/>
                      <a:pt x="31177" y="14268"/>
                      <a:pt x="28289" y="33346"/>
                    </a:cubicBezTo>
                    <a:lnTo>
                      <a:pt x="1326" y="211455"/>
                    </a:lnTo>
                    <a:cubicBezTo>
                      <a:pt x="453" y="217230"/>
                      <a:pt x="13" y="223022"/>
                      <a:pt x="0" y="228799"/>
                    </a:cubicBezTo>
                  </a:path>
                </a:pathLst>
              </a:custGeom>
              <a:grpFill/>
              <a:ln w="14510" cap="rnd">
                <a:gradFill>
                  <a:gsLst>
                    <a:gs pos="32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E543D4A3-4584-45D4-AC66-9A53983E361F}"/>
                  </a:ext>
                </a:extLst>
              </p:cNvPr>
              <p:cNvSpPr/>
              <p:nvPr/>
            </p:nvSpPr>
            <p:spPr>
              <a:xfrm>
                <a:off x="511544" y="2410952"/>
                <a:ext cx="176835" cy="843"/>
              </a:xfrm>
              <a:custGeom>
                <a:avLst/>
                <a:gdLst>
                  <a:gd name="connsiteX0" fmla="*/ 0 w 176835"/>
                  <a:gd name="connsiteY0" fmla="*/ 0 h 843"/>
                  <a:gd name="connsiteX1" fmla="*/ 176836 w 176835"/>
                  <a:gd name="connsiteY1" fmla="*/ 0 h 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6835" h="843">
                    <a:moveTo>
                      <a:pt x="0" y="0"/>
                    </a:moveTo>
                    <a:lnTo>
                      <a:pt x="176836" y="0"/>
                    </a:lnTo>
                  </a:path>
                </a:pathLst>
              </a:custGeom>
              <a:grpFill/>
              <a:ln w="14510" cap="rnd">
                <a:gradFill>
                  <a:gsLst>
                    <a:gs pos="32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78CCCF65-F5B6-4311-B3D8-DB9014EF5CDC}"/>
                  </a:ext>
                </a:extLst>
              </p:cNvPr>
              <p:cNvSpPr/>
              <p:nvPr/>
            </p:nvSpPr>
            <p:spPr>
              <a:xfrm>
                <a:off x="479158" y="2440500"/>
                <a:ext cx="241606" cy="104687"/>
              </a:xfrm>
              <a:custGeom>
                <a:avLst/>
                <a:gdLst>
                  <a:gd name="connsiteX0" fmla="*/ 224989 w 241606"/>
                  <a:gd name="connsiteY0" fmla="*/ 0 h 104687"/>
                  <a:gd name="connsiteX1" fmla="*/ 16619 w 241606"/>
                  <a:gd name="connsiteY1" fmla="*/ 0 h 104687"/>
                  <a:gd name="connsiteX2" fmla="*/ 8650 w 241606"/>
                  <a:gd name="connsiteY2" fmla="*/ 6211 h 104687"/>
                  <a:gd name="connsiteX3" fmla="*/ 44 w 241606"/>
                  <a:gd name="connsiteY3" fmla="*/ 77389 h 104687"/>
                  <a:gd name="connsiteX4" fmla="*/ 4780 w 241606"/>
                  <a:gd name="connsiteY4" fmla="*/ 84454 h 104687"/>
                  <a:gd name="connsiteX5" fmla="*/ 83672 w 241606"/>
                  <a:gd name="connsiteY5" fmla="*/ 102250 h 104687"/>
                  <a:gd name="connsiteX6" fmla="*/ 157935 w 241606"/>
                  <a:gd name="connsiteY6" fmla="*/ 102250 h 104687"/>
                  <a:gd name="connsiteX7" fmla="*/ 236827 w 241606"/>
                  <a:gd name="connsiteY7" fmla="*/ 84454 h 104687"/>
                  <a:gd name="connsiteX8" fmla="*/ 241563 w 241606"/>
                  <a:gd name="connsiteY8" fmla="*/ 77389 h 104687"/>
                  <a:gd name="connsiteX9" fmla="*/ 232957 w 241606"/>
                  <a:gd name="connsiteY9" fmla="*/ 6211 h 104687"/>
                  <a:gd name="connsiteX10" fmla="*/ 224989 w 241606"/>
                  <a:gd name="connsiteY10" fmla="*/ 0 h 10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1606" h="104687">
                    <a:moveTo>
                      <a:pt x="224989" y="0"/>
                    </a:moveTo>
                    <a:lnTo>
                      <a:pt x="16619" y="0"/>
                    </a:lnTo>
                    <a:cubicBezTo>
                      <a:pt x="12516" y="0"/>
                      <a:pt x="9077" y="2681"/>
                      <a:pt x="8650" y="6211"/>
                    </a:cubicBezTo>
                    <a:lnTo>
                      <a:pt x="44" y="77389"/>
                    </a:lnTo>
                    <a:cubicBezTo>
                      <a:pt x="-318" y="80385"/>
                      <a:pt x="1596" y="83233"/>
                      <a:pt x="4780" y="84454"/>
                    </a:cubicBezTo>
                    <a:cubicBezTo>
                      <a:pt x="14895" y="88333"/>
                      <a:pt x="39891" y="96469"/>
                      <a:pt x="83672" y="102250"/>
                    </a:cubicBezTo>
                    <a:cubicBezTo>
                      <a:pt x="108286" y="105500"/>
                      <a:pt x="133320" y="105500"/>
                      <a:pt x="157935" y="102250"/>
                    </a:cubicBezTo>
                    <a:cubicBezTo>
                      <a:pt x="201715" y="96469"/>
                      <a:pt x="226712" y="88333"/>
                      <a:pt x="236827" y="84454"/>
                    </a:cubicBezTo>
                    <a:cubicBezTo>
                      <a:pt x="240010" y="83234"/>
                      <a:pt x="241925" y="80386"/>
                      <a:pt x="241563" y="77389"/>
                    </a:cubicBezTo>
                    <a:lnTo>
                      <a:pt x="232957" y="6211"/>
                    </a:lnTo>
                    <a:cubicBezTo>
                      <a:pt x="232531" y="2681"/>
                      <a:pt x="229091" y="0"/>
                      <a:pt x="224989" y="0"/>
                    </a:cubicBezTo>
                    <a:close/>
                  </a:path>
                </a:pathLst>
              </a:custGeom>
              <a:grpFill/>
              <a:ln w="14510" cap="rnd">
                <a:gradFill>
                  <a:gsLst>
                    <a:gs pos="32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54" name="Рисунок 257">
                <a:extLst>
                  <a:ext uri="{FF2B5EF4-FFF2-40B4-BE49-F238E27FC236}">
                    <a16:creationId xmlns:a16="http://schemas.microsoft.com/office/drawing/2014/main" id="{AFD0381B-D848-437C-AF8C-B3CF304CEA53}"/>
                  </a:ext>
                </a:extLst>
              </p:cNvPr>
              <p:cNvGrpSpPr/>
              <p:nvPr/>
            </p:nvGrpSpPr>
            <p:grpSpPr>
              <a:xfrm>
                <a:off x="488595" y="2625685"/>
                <a:ext cx="222733" cy="42134"/>
                <a:chOff x="488595" y="2625685"/>
                <a:chExt cx="222733" cy="42134"/>
              </a:xfrm>
              <a:grpFill/>
            </p:grpSpPr>
            <p:sp>
              <p:nvSpPr>
                <p:cNvPr id="55" name="Полилиния: фигура 54">
                  <a:extLst>
                    <a:ext uri="{FF2B5EF4-FFF2-40B4-BE49-F238E27FC236}">
                      <a16:creationId xmlns:a16="http://schemas.microsoft.com/office/drawing/2014/main" id="{23E08806-99AD-4C5C-9024-67AD4E69D1F6}"/>
                    </a:ext>
                  </a:extLst>
                </p:cNvPr>
                <p:cNvSpPr/>
                <p:nvPr/>
              </p:nvSpPr>
              <p:spPr>
                <a:xfrm>
                  <a:off x="488595" y="2625685"/>
                  <a:ext cx="48696" cy="42134"/>
                </a:xfrm>
                <a:custGeom>
                  <a:avLst/>
                  <a:gdLst>
                    <a:gd name="connsiteX0" fmla="*/ 48697 w 48696"/>
                    <a:gd name="connsiteY0" fmla="*/ 21067 h 42134"/>
                    <a:gd name="connsiteX1" fmla="*/ 24348 w 48696"/>
                    <a:gd name="connsiteY1" fmla="*/ 42134 h 42134"/>
                    <a:gd name="connsiteX2" fmla="*/ 0 w 48696"/>
                    <a:gd name="connsiteY2" fmla="*/ 21067 h 42134"/>
                    <a:gd name="connsiteX3" fmla="*/ 24348 w 48696"/>
                    <a:gd name="connsiteY3" fmla="*/ 0 h 42134"/>
                    <a:gd name="connsiteX4" fmla="*/ 48697 w 48696"/>
                    <a:gd name="connsiteY4" fmla="*/ 21067 h 42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696" h="42134">
                      <a:moveTo>
                        <a:pt x="48697" y="21067"/>
                      </a:moveTo>
                      <a:cubicBezTo>
                        <a:pt x="48697" y="32702"/>
                        <a:pt x="37796" y="42134"/>
                        <a:pt x="24348" y="42134"/>
                      </a:cubicBezTo>
                      <a:cubicBezTo>
                        <a:pt x="10901" y="42134"/>
                        <a:pt x="0" y="32702"/>
                        <a:pt x="0" y="21067"/>
                      </a:cubicBezTo>
                      <a:cubicBezTo>
                        <a:pt x="0" y="9432"/>
                        <a:pt x="10901" y="0"/>
                        <a:pt x="24348" y="0"/>
                      </a:cubicBezTo>
                      <a:cubicBezTo>
                        <a:pt x="37796" y="0"/>
                        <a:pt x="48697" y="9432"/>
                        <a:pt x="48697" y="21067"/>
                      </a:cubicBezTo>
                      <a:close/>
                    </a:path>
                  </a:pathLst>
                </a:custGeom>
                <a:grpFill/>
                <a:ln w="14510" cap="rnd">
                  <a:gradFill>
                    <a:gsLst>
                      <a:gs pos="32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6" name="Полилиния: фигура 55">
                  <a:extLst>
                    <a:ext uri="{FF2B5EF4-FFF2-40B4-BE49-F238E27FC236}">
                      <a16:creationId xmlns:a16="http://schemas.microsoft.com/office/drawing/2014/main" id="{3FFCEC1E-2A53-4ECD-83F3-C5DCB8A207B6}"/>
                    </a:ext>
                  </a:extLst>
                </p:cNvPr>
                <p:cNvSpPr/>
                <p:nvPr/>
              </p:nvSpPr>
              <p:spPr>
                <a:xfrm>
                  <a:off x="662631" y="2625685"/>
                  <a:ext cx="48696" cy="42134"/>
                </a:xfrm>
                <a:custGeom>
                  <a:avLst/>
                  <a:gdLst>
                    <a:gd name="connsiteX0" fmla="*/ 48697 w 48696"/>
                    <a:gd name="connsiteY0" fmla="*/ 21067 h 42134"/>
                    <a:gd name="connsiteX1" fmla="*/ 24348 w 48696"/>
                    <a:gd name="connsiteY1" fmla="*/ 42134 h 42134"/>
                    <a:gd name="connsiteX2" fmla="*/ 0 w 48696"/>
                    <a:gd name="connsiteY2" fmla="*/ 21067 h 42134"/>
                    <a:gd name="connsiteX3" fmla="*/ 24348 w 48696"/>
                    <a:gd name="connsiteY3" fmla="*/ 0 h 42134"/>
                    <a:gd name="connsiteX4" fmla="*/ 48697 w 48696"/>
                    <a:gd name="connsiteY4" fmla="*/ 21067 h 42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696" h="42134">
                      <a:moveTo>
                        <a:pt x="48697" y="21067"/>
                      </a:moveTo>
                      <a:cubicBezTo>
                        <a:pt x="48697" y="32702"/>
                        <a:pt x="37796" y="42134"/>
                        <a:pt x="24348" y="42134"/>
                      </a:cubicBezTo>
                      <a:cubicBezTo>
                        <a:pt x="10901" y="42134"/>
                        <a:pt x="0" y="32702"/>
                        <a:pt x="0" y="21067"/>
                      </a:cubicBezTo>
                      <a:cubicBezTo>
                        <a:pt x="0" y="9432"/>
                        <a:pt x="10901" y="0"/>
                        <a:pt x="24348" y="0"/>
                      </a:cubicBezTo>
                      <a:cubicBezTo>
                        <a:pt x="37796" y="0"/>
                        <a:pt x="48697" y="9432"/>
                        <a:pt x="48697" y="21067"/>
                      </a:cubicBezTo>
                      <a:close/>
                    </a:path>
                  </a:pathLst>
                </a:custGeom>
                <a:grpFill/>
                <a:ln w="14510" cap="rnd">
                  <a:gradFill>
                    <a:gsLst>
                      <a:gs pos="32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D3BFB653-CAFD-414A-AAD2-BC5324D6DA2A}"/>
                  </a:ext>
                </a:extLst>
              </p:cNvPr>
              <p:cNvSpPr/>
              <p:nvPr/>
            </p:nvSpPr>
            <p:spPr>
              <a:xfrm>
                <a:off x="599962" y="2440500"/>
                <a:ext cx="975" cy="104687"/>
              </a:xfrm>
              <a:custGeom>
                <a:avLst/>
                <a:gdLst>
                  <a:gd name="connsiteX0" fmla="*/ 0 w 975"/>
                  <a:gd name="connsiteY0" fmla="*/ 0 h 104687"/>
                  <a:gd name="connsiteX1" fmla="*/ 0 w 975"/>
                  <a:gd name="connsiteY1" fmla="*/ 104687 h 10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5" h="104687">
                    <a:moveTo>
                      <a:pt x="0" y="0"/>
                    </a:moveTo>
                    <a:lnTo>
                      <a:pt x="0" y="104687"/>
                    </a:lnTo>
                  </a:path>
                </a:pathLst>
              </a:custGeom>
              <a:grpFill/>
              <a:ln w="14510" cap="rnd">
                <a:gradFill>
                  <a:gsLst>
                    <a:gs pos="32000">
                      <a:srgbClr val="3F6A9D"/>
                    </a:gs>
                    <a:gs pos="100000">
                      <a:srgbClr val="339A87"/>
                    </a:gs>
                  </a:gsLst>
                  <a:lin ang="54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58" name="Рисунок 257">
                <a:extLst>
                  <a:ext uri="{FF2B5EF4-FFF2-40B4-BE49-F238E27FC236}">
                    <a16:creationId xmlns:a16="http://schemas.microsoft.com/office/drawing/2014/main" id="{AFD0381B-D848-437C-AF8C-B3CF304CEA53}"/>
                  </a:ext>
                </a:extLst>
              </p:cNvPr>
              <p:cNvGrpSpPr/>
              <p:nvPr/>
            </p:nvGrpSpPr>
            <p:grpSpPr>
              <a:xfrm>
                <a:off x="439720" y="2545187"/>
                <a:ext cx="320482" cy="47735"/>
                <a:chOff x="439720" y="2545187"/>
                <a:chExt cx="320482" cy="47735"/>
              </a:xfrm>
              <a:grpFill/>
            </p:grpSpPr>
            <p:sp>
              <p:nvSpPr>
                <p:cNvPr id="59" name="Полилиния: фигура 58">
                  <a:extLst>
                    <a:ext uri="{FF2B5EF4-FFF2-40B4-BE49-F238E27FC236}">
                      <a16:creationId xmlns:a16="http://schemas.microsoft.com/office/drawing/2014/main" id="{5E331E22-D56F-4F3F-B5F9-E5B829BB24E2}"/>
                    </a:ext>
                  </a:extLst>
                </p:cNvPr>
                <p:cNvSpPr/>
                <p:nvPr/>
              </p:nvSpPr>
              <p:spPr>
                <a:xfrm>
                  <a:off x="439720" y="2545187"/>
                  <a:ext cx="48872" cy="47735"/>
                </a:xfrm>
                <a:custGeom>
                  <a:avLst/>
                  <a:gdLst>
                    <a:gd name="connsiteX0" fmla="*/ 0 w 48872"/>
                    <a:gd name="connsiteY0" fmla="*/ 0 h 47735"/>
                    <a:gd name="connsiteX1" fmla="*/ 15267 w 48872"/>
                    <a:gd name="connsiteY1" fmla="*/ 27610 h 47735"/>
                    <a:gd name="connsiteX2" fmla="*/ 48873 w 48872"/>
                    <a:gd name="connsiteY2" fmla="*/ 47736 h 47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872" h="47735">
                      <a:moveTo>
                        <a:pt x="0" y="0"/>
                      </a:moveTo>
                      <a:cubicBezTo>
                        <a:pt x="1264" y="10197"/>
                        <a:pt x="7913" y="19815"/>
                        <a:pt x="15267" y="27610"/>
                      </a:cubicBezTo>
                      <a:cubicBezTo>
                        <a:pt x="23415" y="36245"/>
                        <a:pt x="35674" y="43450"/>
                        <a:pt x="48873" y="47736"/>
                      </a:cubicBezTo>
                    </a:path>
                  </a:pathLst>
                </a:custGeom>
                <a:grpFill/>
                <a:ln w="14510" cap="rnd">
                  <a:gradFill>
                    <a:gsLst>
                      <a:gs pos="32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60" name="Полилиния: фигура 59">
                  <a:extLst>
                    <a:ext uri="{FF2B5EF4-FFF2-40B4-BE49-F238E27FC236}">
                      <a16:creationId xmlns:a16="http://schemas.microsoft.com/office/drawing/2014/main" id="{0C79E011-E924-48F4-8EA6-11239B61EE86}"/>
                    </a:ext>
                  </a:extLst>
                </p:cNvPr>
                <p:cNvSpPr/>
                <p:nvPr/>
              </p:nvSpPr>
              <p:spPr>
                <a:xfrm>
                  <a:off x="711330" y="2545187"/>
                  <a:ext cx="48872" cy="47735"/>
                </a:xfrm>
                <a:custGeom>
                  <a:avLst/>
                  <a:gdLst>
                    <a:gd name="connsiteX0" fmla="*/ 48873 w 48872"/>
                    <a:gd name="connsiteY0" fmla="*/ 0 h 47735"/>
                    <a:gd name="connsiteX1" fmla="*/ 33605 w 48872"/>
                    <a:gd name="connsiteY1" fmla="*/ 27610 h 47735"/>
                    <a:gd name="connsiteX2" fmla="*/ 0 w 48872"/>
                    <a:gd name="connsiteY2" fmla="*/ 47736 h 47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872" h="47735">
                      <a:moveTo>
                        <a:pt x="48873" y="0"/>
                      </a:moveTo>
                      <a:cubicBezTo>
                        <a:pt x="47608" y="10197"/>
                        <a:pt x="40960" y="19815"/>
                        <a:pt x="33605" y="27610"/>
                      </a:cubicBezTo>
                      <a:cubicBezTo>
                        <a:pt x="25457" y="36245"/>
                        <a:pt x="13198" y="43450"/>
                        <a:pt x="0" y="47736"/>
                      </a:cubicBezTo>
                    </a:path>
                  </a:pathLst>
                </a:custGeom>
                <a:grpFill/>
                <a:ln w="14510" cap="rnd">
                  <a:gradFill>
                    <a:gsLst>
                      <a:gs pos="32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7EEC9B4-397D-4380-84D3-2F6D7C95F2BE}"/>
              </a:ext>
            </a:extLst>
          </p:cNvPr>
          <p:cNvGrpSpPr/>
          <p:nvPr/>
        </p:nvGrpSpPr>
        <p:grpSpPr>
          <a:xfrm>
            <a:off x="322241" y="1211855"/>
            <a:ext cx="3455705" cy="1592744"/>
            <a:chOff x="322241" y="981518"/>
            <a:chExt cx="3455705" cy="1592744"/>
          </a:xfrm>
        </p:grpSpPr>
        <p:sp>
          <p:nvSpPr>
            <p:cNvPr id="185" name="Прямоугольник 184">
              <a:extLst>
                <a:ext uri="{FF2B5EF4-FFF2-40B4-BE49-F238E27FC236}">
                  <a16:creationId xmlns:a16="http://schemas.microsoft.com/office/drawing/2014/main" id="{D78688F3-9291-420D-AA0D-2EB18D0744AF}"/>
                </a:ext>
              </a:extLst>
            </p:cNvPr>
            <p:cNvSpPr/>
            <p:nvPr/>
          </p:nvSpPr>
          <p:spPr>
            <a:xfrm>
              <a:off x="960454" y="981518"/>
              <a:ext cx="2817492" cy="1592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Выгодное географическое расположение, на</a:t>
              </a:r>
            </a:p>
            <a:p>
              <a:r>
                <a:rPr lang="ru-RU" sz="11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пересечении транспортных коридоров: </a:t>
              </a:r>
            </a:p>
            <a:p>
              <a:endParaRPr 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11021" indent="-211021">
                <a:buClr>
                  <a:srgbClr val="0072A9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Москва — Воркута. </a:t>
              </a:r>
            </a:p>
            <a:p>
              <a:pPr marL="211021" indent="-211021">
                <a:buClr>
                  <a:srgbClr val="0072A9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Москва — Архангельск. </a:t>
              </a:r>
            </a:p>
            <a:p>
              <a:pPr marL="211021" indent="-211021">
                <a:buClr>
                  <a:srgbClr val="0072A9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Санкт-Петербург — Екатеринбург. </a:t>
              </a:r>
            </a:p>
            <a:p>
              <a:pPr marL="211021" indent="-211021">
                <a:buClr>
                  <a:srgbClr val="0072A9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Санкт-Петербург — Астана.</a:t>
              </a:r>
            </a:p>
          </p:txBody>
        </p:sp>
        <p:grpSp>
          <p:nvGrpSpPr>
            <p:cNvPr id="5" name="Рисунок 323">
              <a:extLst>
                <a:ext uri="{FF2B5EF4-FFF2-40B4-BE49-F238E27FC236}">
                  <a16:creationId xmlns:a16="http://schemas.microsoft.com/office/drawing/2014/main" id="{B2F69F6A-0F62-4CF7-B692-6A3F2C814818}"/>
                </a:ext>
              </a:extLst>
            </p:cNvPr>
            <p:cNvGrpSpPr/>
            <p:nvPr/>
          </p:nvGrpSpPr>
          <p:grpSpPr>
            <a:xfrm>
              <a:off x="322241" y="1070006"/>
              <a:ext cx="483357" cy="435756"/>
              <a:chOff x="322241" y="1129540"/>
              <a:chExt cx="483357" cy="435756"/>
            </a:xfrm>
            <a:solidFill>
              <a:srgbClr val="0070C0"/>
            </a:solidFill>
          </p:grpSpPr>
          <p:grpSp>
            <p:nvGrpSpPr>
              <p:cNvPr id="6" name="Рисунок 323">
                <a:extLst>
                  <a:ext uri="{FF2B5EF4-FFF2-40B4-BE49-F238E27FC236}">
                    <a16:creationId xmlns:a16="http://schemas.microsoft.com/office/drawing/2014/main" id="{B2F69F6A-0F62-4CF7-B692-6A3F2C814818}"/>
                  </a:ext>
                </a:extLst>
              </p:cNvPr>
              <p:cNvGrpSpPr/>
              <p:nvPr/>
            </p:nvGrpSpPr>
            <p:grpSpPr>
              <a:xfrm>
                <a:off x="322241" y="1129540"/>
                <a:ext cx="483357" cy="153195"/>
                <a:chOff x="322241" y="1129540"/>
                <a:chExt cx="483357" cy="153195"/>
              </a:xfrm>
              <a:solidFill>
                <a:srgbClr val="0070C0"/>
              </a:solidFill>
            </p:grpSpPr>
            <p:sp>
              <p:nvSpPr>
                <p:cNvPr id="7" name="Полилиния: фигура 6">
                  <a:extLst>
                    <a:ext uri="{FF2B5EF4-FFF2-40B4-BE49-F238E27FC236}">
                      <a16:creationId xmlns:a16="http://schemas.microsoft.com/office/drawing/2014/main" id="{5C85D2BD-88DC-49F5-AB6D-00969700147C}"/>
                    </a:ext>
                  </a:extLst>
                </p:cNvPr>
                <p:cNvSpPr/>
                <p:nvPr/>
              </p:nvSpPr>
              <p:spPr>
                <a:xfrm>
                  <a:off x="322241" y="1129540"/>
                  <a:ext cx="169930" cy="153195"/>
                </a:xfrm>
                <a:custGeom>
                  <a:avLst/>
                  <a:gdLst>
                    <a:gd name="connsiteX0" fmla="*/ 139720 w 169930"/>
                    <a:gd name="connsiteY0" fmla="*/ 153195 h 153195"/>
                    <a:gd name="connsiteX1" fmla="*/ 6608 w 169930"/>
                    <a:gd name="connsiteY1" fmla="*/ 153195 h 153195"/>
                    <a:gd name="connsiteX2" fmla="*/ 0 w 169930"/>
                    <a:gd name="connsiteY2" fmla="*/ 147238 h 153195"/>
                    <a:gd name="connsiteX3" fmla="*/ 6608 w 169930"/>
                    <a:gd name="connsiteY3" fmla="*/ 141280 h 153195"/>
                    <a:gd name="connsiteX4" fmla="*/ 139720 w 169930"/>
                    <a:gd name="connsiteY4" fmla="*/ 141280 h 153195"/>
                    <a:gd name="connsiteX5" fmla="*/ 156713 w 169930"/>
                    <a:gd name="connsiteY5" fmla="*/ 125961 h 153195"/>
                    <a:gd name="connsiteX6" fmla="*/ 156713 w 169930"/>
                    <a:gd name="connsiteY6" fmla="*/ 5958 h 153195"/>
                    <a:gd name="connsiteX7" fmla="*/ 163322 w 169930"/>
                    <a:gd name="connsiteY7" fmla="*/ 0 h 153195"/>
                    <a:gd name="connsiteX8" fmla="*/ 169930 w 169930"/>
                    <a:gd name="connsiteY8" fmla="*/ 5958 h 153195"/>
                    <a:gd name="connsiteX9" fmla="*/ 169930 w 169930"/>
                    <a:gd name="connsiteY9" fmla="*/ 125961 h 153195"/>
                    <a:gd name="connsiteX10" fmla="*/ 139720 w 169930"/>
                    <a:gd name="connsiteY10" fmla="*/ 153195 h 153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9930" h="153195">
                      <a:moveTo>
                        <a:pt x="139720" y="153195"/>
                      </a:moveTo>
                      <a:lnTo>
                        <a:pt x="6608" y="153195"/>
                      </a:lnTo>
                      <a:cubicBezTo>
                        <a:pt x="2832" y="153195"/>
                        <a:pt x="0" y="150642"/>
                        <a:pt x="0" y="147238"/>
                      </a:cubicBezTo>
                      <a:cubicBezTo>
                        <a:pt x="0" y="143834"/>
                        <a:pt x="2832" y="141280"/>
                        <a:pt x="6608" y="141280"/>
                      </a:cubicBezTo>
                      <a:lnTo>
                        <a:pt x="139720" y="141280"/>
                      </a:lnTo>
                      <a:cubicBezTo>
                        <a:pt x="149161" y="141280"/>
                        <a:pt x="156713" y="134472"/>
                        <a:pt x="156713" y="125961"/>
                      </a:cubicBezTo>
                      <a:lnTo>
                        <a:pt x="156713" y="5958"/>
                      </a:lnTo>
                      <a:cubicBezTo>
                        <a:pt x="156713" y="2553"/>
                        <a:pt x="159546" y="0"/>
                        <a:pt x="163322" y="0"/>
                      </a:cubicBezTo>
                      <a:cubicBezTo>
                        <a:pt x="167098" y="0"/>
                        <a:pt x="169930" y="2553"/>
                        <a:pt x="169930" y="5958"/>
                      </a:cubicBezTo>
                      <a:lnTo>
                        <a:pt x="169930" y="125961"/>
                      </a:lnTo>
                      <a:cubicBezTo>
                        <a:pt x="169930" y="141280"/>
                        <a:pt x="156713" y="153195"/>
                        <a:pt x="139720" y="15319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8" name="Полилиния: фигура 7">
                  <a:extLst>
                    <a:ext uri="{FF2B5EF4-FFF2-40B4-BE49-F238E27FC236}">
                      <a16:creationId xmlns:a16="http://schemas.microsoft.com/office/drawing/2014/main" id="{A9378569-8519-42DC-883A-2B6C20570EF7}"/>
                    </a:ext>
                  </a:extLst>
                </p:cNvPr>
                <p:cNvSpPr/>
                <p:nvPr/>
              </p:nvSpPr>
              <p:spPr>
                <a:xfrm>
                  <a:off x="635667" y="1129540"/>
                  <a:ext cx="169930" cy="153195"/>
                </a:xfrm>
                <a:custGeom>
                  <a:avLst/>
                  <a:gdLst>
                    <a:gd name="connsiteX0" fmla="*/ 163322 w 169930"/>
                    <a:gd name="connsiteY0" fmla="*/ 153195 h 153195"/>
                    <a:gd name="connsiteX1" fmla="*/ 30210 w 169930"/>
                    <a:gd name="connsiteY1" fmla="*/ 153195 h 153195"/>
                    <a:gd name="connsiteX2" fmla="*/ 0 w 169930"/>
                    <a:gd name="connsiteY2" fmla="*/ 125961 h 153195"/>
                    <a:gd name="connsiteX3" fmla="*/ 0 w 169930"/>
                    <a:gd name="connsiteY3" fmla="*/ 5958 h 153195"/>
                    <a:gd name="connsiteX4" fmla="*/ 6608 w 169930"/>
                    <a:gd name="connsiteY4" fmla="*/ 0 h 153195"/>
                    <a:gd name="connsiteX5" fmla="*/ 13217 w 169930"/>
                    <a:gd name="connsiteY5" fmla="*/ 5958 h 153195"/>
                    <a:gd name="connsiteX6" fmla="*/ 13217 w 169930"/>
                    <a:gd name="connsiteY6" fmla="*/ 125961 h 153195"/>
                    <a:gd name="connsiteX7" fmla="*/ 30210 w 169930"/>
                    <a:gd name="connsiteY7" fmla="*/ 141280 h 153195"/>
                    <a:gd name="connsiteX8" fmla="*/ 163322 w 169930"/>
                    <a:gd name="connsiteY8" fmla="*/ 141280 h 153195"/>
                    <a:gd name="connsiteX9" fmla="*/ 169930 w 169930"/>
                    <a:gd name="connsiteY9" fmla="*/ 147238 h 153195"/>
                    <a:gd name="connsiteX10" fmla="*/ 163322 w 169930"/>
                    <a:gd name="connsiteY10" fmla="*/ 153195 h 153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9930" h="153195">
                      <a:moveTo>
                        <a:pt x="163322" y="153195"/>
                      </a:moveTo>
                      <a:lnTo>
                        <a:pt x="30210" y="153195"/>
                      </a:lnTo>
                      <a:cubicBezTo>
                        <a:pt x="13217" y="153195"/>
                        <a:pt x="0" y="141280"/>
                        <a:pt x="0" y="125961"/>
                      </a:cubicBezTo>
                      <a:lnTo>
                        <a:pt x="0" y="5958"/>
                      </a:lnTo>
                      <a:cubicBezTo>
                        <a:pt x="0" y="2553"/>
                        <a:pt x="2832" y="0"/>
                        <a:pt x="6608" y="0"/>
                      </a:cubicBezTo>
                      <a:cubicBezTo>
                        <a:pt x="10385" y="0"/>
                        <a:pt x="13217" y="2553"/>
                        <a:pt x="13217" y="5958"/>
                      </a:cubicBezTo>
                      <a:lnTo>
                        <a:pt x="13217" y="125961"/>
                      </a:lnTo>
                      <a:cubicBezTo>
                        <a:pt x="13217" y="134472"/>
                        <a:pt x="20769" y="141280"/>
                        <a:pt x="30210" y="141280"/>
                      </a:cubicBezTo>
                      <a:lnTo>
                        <a:pt x="163322" y="141280"/>
                      </a:lnTo>
                      <a:cubicBezTo>
                        <a:pt x="167098" y="141280"/>
                        <a:pt x="169930" y="143834"/>
                        <a:pt x="169930" y="147238"/>
                      </a:cubicBezTo>
                      <a:cubicBezTo>
                        <a:pt x="169930" y="150642"/>
                        <a:pt x="167098" y="153195"/>
                        <a:pt x="163322" y="15319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Рисунок 323">
                <a:extLst>
                  <a:ext uri="{FF2B5EF4-FFF2-40B4-BE49-F238E27FC236}">
                    <a16:creationId xmlns:a16="http://schemas.microsoft.com/office/drawing/2014/main" id="{B2F69F6A-0F62-4CF7-B692-6A3F2C814818}"/>
                  </a:ext>
                </a:extLst>
              </p:cNvPr>
              <p:cNvGrpSpPr/>
              <p:nvPr/>
            </p:nvGrpSpPr>
            <p:grpSpPr>
              <a:xfrm>
                <a:off x="322241" y="1412100"/>
                <a:ext cx="483357" cy="153195"/>
                <a:chOff x="322241" y="1412100"/>
                <a:chExt cx="483357" cy="153195"/>
              </a:xfrm>
              <a:solidFill>
                <a:srgbClr val="0070C0"/>
              </a:solidFill>
            </p:grpSpPr>
            <p:sp>
              <p:nvSpPr>
                <p:cNvPr id="10" name="Полилиния: фигура 9">
                  <a:extLst>
                    <a:ext uri="{FF2B5EF4-FFF2-40B4-BE49-F238E27FC236}">
                      <a16:creationId xmlns:a16="http://schemas.microsoft.com/office/drawing/2014/main" id="{E5204106-5EFD-46B1-A763-3EAA234D1C26}"/>
                    </a:ext>
                  </a:extLst>
                </p:cNvPr>
                <p:cNvSpPr/>
                <p:nvPr/>
              </p:nvSpPr>
              <p:spPr>
                <a:xfrm>
                  <a:off x="322241" y="1412100"/>
                  <a:ext cx="169930" cy="153195"/>
                </a:xfrm>
                <a:custGeom>
                  <a:avLst/>
                  <a:gdLst>
                    <a:gd name="connsiteX0" fmla="*/ 163322 w 169930"/>
                    <a:gd name="connsiteY0" fmla="*/ 153195 h 153195"/>
                    <a:gd name="connsiteX1" fmla="*/ 156713 w 169930"/>
                    <a:gd name="connsiteY1" fmla="*/ 147238 h 153195"/>
                    <a:gd name="connsiteX2" fmla="*/ 156713 w 169930"/>
                    <a:gd name="connsiteY2" fmla="*/ 27235 h 153195"/>
                    <a:gd name="connsiteX3" fmla="*/ 139720 w 169930"/>
                    <a:gd name="connsiteY3" fmla="*/ 11915 h 153195"/>
                    <a:gd name="connsiteX4" fmla="*/ 6608 w 169930"/>
                    <a:gd name="connsiteY4" fmla="*/ 11915 h 153195"/>
                    <a:gd name="connsiteX5" fmla="*/ 0 w 169930"/>
                    <a:gd name="connsiteY5" fmla="*/ 5958 h 153195"/>
                    <a:gd name="connsiteX6" fmla="*/ 6608 w 169930"/>
                    <a:gd name="connsiteY6" fmla="*/ 0 h 153195"/>
                    <a:gd name="connsiteX7" fmla="*/ 139720 w 169930"/>
                    <a:gd name="connsiteY7" fmla="*/ 0 h 153195"/>
                    <a:gd name="connsiteX8" fmla="*/ 169930 w 169930"/>
                    <a:gd name="connsiteY8" fmla="*/ 27235 h 153195"/>
                    <a:gd name="connsiteX9" fmla="*/ 169930 w 169930"/>
                    <a:gd name="connsiteY9" fmla="*/ 147238 h 153195"/>
                    <a:gd name="connsiteX10" fmla="*/ 163322 w 169930"/>
                    <a:gd name="connsiteY10" fmla="*/ 153195 h 153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9930" h="153195">
                      <a:moveTo>
                        <a:pt x="163322" y="153195"/>
                      </a:moveTo>
                      <a:cubicBezTo>
                        <a:pt x="159546" y="153195"/>
                        <a:pt x="156713" y="150642"/>
                        <a:pt x="156713" y="147238"/>
                      </a:cubicBezTo>
                      <a:lnTo>
                        <a:pt x="156713" y="27235"/>
                      </a:lnTo>
                      <a:cubicBezTo>
                        <a:pt x="156713" y="18724"/>
                        <a:pt x="149161" y="11915"/>
                        <a:pt x="139720" y="11915"/>
                      </a:cubicBezTo>
                      <a:lnTo>
                        <a:pt x="6608" y="11915"/>
                      </a:lnTo>
                      <a:cubicBezTo>
                        <a:pt x="2832" y="11915"/>
                        <a:pt x="0" y="9362"/>
                        <a:pt x="0" y="5958"/>
                      </a:cubicBezTo>
                      <a:cubicBezTo>
                        <a:pt x="0" y="2553"/>
                        <a:pt x="2832" y="0"/>
                        <a:pt x="6608" y="0"/>
                      </a:cubicBezTo>
                      <a:lnTo>
                        <a:pt x="139720" y="0"/>
                      </a:lnTo>
                      <a:cubicBezTo>
                        <a:pt x="156713" y="0"/>
                        <a:pt x="169930" y="11915"/>
                        <a:pt x="169930" y="27235"/>
                      </a:cubicBezTo>
                      <a:lnTo>
                        <a:pt x="169930" y="147238"/>
                      </a:lnTo>
                      <a:cubicBezTo>
                        <a:pt x="169930" y="150642"/>
                        <a:pt x="167098" y="153195"/>
                        <a:pt x="163322" y="15319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1" name="Полилиния: фигура 10">
                  <a:extLst>
                    <a:ext uri="{FF2B5EF4-FFF2-40B4-BE49-F238E27FC236}">
                      <a16:creationId xmlns:a16="http://schemas.microsoft.com/office/drawing/2014/main" id="{934FD931-8E6D-4D3A-9FE9-AFE79E94E58B}"/>
                    </a:ext>
                  </a:extLst>
                </p:cNvPr>
                <p:cNvSpPr/>
                <p:nvPr/>
              </p:nvSpPr>
              <p:spPr>
                <a:xfrm>
                  <a:off x="635667" y="1412100"/>
                  <a:ext cx="169930" cy="153195"/>
                </a:xfrm>
                <a:custGeom>
                  <a:avLst/>
                  <a:gdLst>
                    <a:gd name="connsiteX0" fmla="*/ 6608 w 169930"/>
                    <a:gd name="connsiteY0" fmla="*/ 153195 h 153195"/>
                    <a:gd name="connsiteX1" fmla="*/ 0 w 169930"/>
                    <a:gd name="connsiteY1" fmla="*/ 147238 h 153195"/>
                    <a:gd name="connsiteX2" fmla="*/ 0 w 169930"/>
                    <a:gd name="connsiteY2" fmla="*/ 27235 h 153195"/>
                    <a:gd name="connsiteX3" fmla="*/ 30210 w 169930"/>
                    <a:gd name="connsiteY3" fmla="*/ 0 h 153195"/>
                    <a:gd name="connsiteX4" fmla="*/ 163322 w 169930"/>
                    <a:gd name="connsiteY4" fmla="*/ 0 h 153195"/>
                    <a:gd name="connsiteX5" fmla="*/ 169930 w 169930"/>
                    <a:gd name="connsiteY5" fmla="*/ 5958 h 153195"/>
                    <a:gd name="connsiteX6" fmla="*/ 163322 w 169930"/>
                    <a:gd name="connsiteY6" fmla="*/ 11915 h 153195"/>
                    <a:gd name="connsiteX7" fmla="*/ 30210 w 169930"/>
                    <a:gd name="connsiteY7" fmla="*/ 11915 h 153195"/>
                    <a:gd name="connsiteX8" fmla="*/ 13217 w 169930"/>
                    <a:gd name="connsiteY8" fmla="*/ 27235 h 153195"/>
                    <a:gd name="connsiteX9" fmla="*/ 13217 w 169930"/>
                    <a:gd name="connsiteY9" fmla="*/ 147238 h 153195"/>
                    <a:gd name="connsiteX10" fmla="*/ 6608 w 169930"/>
                    <a:gd name="connsiteY10" fmla="*/ 153195 h 153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9930" h="153195">
                      <a:moveTo>
                        <a:pt x="6608" y="153195"/>
                      </a:moveTo>
                      <a:cubicBezTo>
                        <a:pt x="2832" y="153195"/>
                        <a:pt x="0" y="150642"/>
                        <a:pt x="0" y="147238"/>
                      </a:cubicBezTo>
                      <a:lnTo>
                        <a:pt x="0" y="27235"/>
                      </a:lnTo>
                      <a:cubicBezTo>
                        <a:pt x="0" y="11915"/>
                        <a:pt x="13217" y="0"/>
                        <a:pt x="30210" y="0"/>
                      </a:cubicBezTo>
                      <a:lnTo>
                        <a:pt x="163322" y="0"/>
                      </a:lnTo>
                      <a:cubicBezTo>
                        <a:pt x="167098" y="0"/>
                        <a:pt x="169930" y="2553"/>
                        <a:pt x="169930" y="5958"/>
                      </a:cubicBezTo>
                      <a:cubicBezTo>
                        <a:pt x="169930" y="9362"/>
                        <a:pt x="167098" y="11915"/>
                        <a:pt x="163322" y="11915"/>
                      </a:cubicBezTo>
                      <a:lnTo>
                        <a:pt x="30210" y="11915"/>
                      </a:lnTo>
                      <a:cubicBezTo>
                        <a:pt x="20769" y="11915"/>
                        <a:pt x="13217" y="18724"/>
                        <a:pt x="13217" y="27235"/>
                      </a:cubicBezTo>
                      <a:lnTo>
                        <a:pt x="13217" y="147238"/>
                      </a:lnTo>
                      <a:cubicBezTo>
                        <a:pt x="13217" y="150642"/>
                        <a:pt x="10385" y="153195"/>
                        <a:pt x="6608" y="15319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2" name="Рисунок 323">
                <a:extLst>
                  <a:ext uri="{FF2B5EF4-FFF2-40B4-BE49-F238E27FC236}">
                    <a16:creationId xmlns:a16="http://schemas.microsoft.com/office/drawing/2014/main" id="{B2F69F6A-0F62-4CF7-B692-6A3F2C814818}"/>
                  </a:ext>
                </a:extLst>
              </p:cNvPr>
              <p:cNvGrpSpPr/>
              <p:nvPr/>
            </p:nvGrpSpPr>
            <p:grpSpPr>
              <a:xfrm>
                <a:off x="322241" y="1340609"/>
                <a:ext cx="157657" cy="11915"/>
                <a:chOff x="322241" y="1340609"/>
                <a:chExt cx="157657" cy="11915"/>
              </a:xfrm>
              <a:solidFill>
                <a:srgbClr val="0070C0"/>
              </a:solidFill>
            </p:grpSpPr>
            <p:sp>
              <p:nvSpPr>
                <p:cNvPr id="13" name="Полилиния: фигура 12">
                  <a:extLst>
                    <a:ext uri="{FF2B5EF4-FFF2-40B4-BE49-F238E27FC236}">
                      <a16:creationId xmlns:a16="http://schemas.microsoft.com/office/drawing/2014/main" id="{81A6E1CB-59C9-4402-BE0A-5692D2B07A3D}"/>
                    </a:ext>
                  </a:extLst>
                </p:cNvPr>
                <p:cNvSpPr/>
                <p:nvPr/>
              </p:nvSpPr>
              <p:spPr>
                <a:xfrm>
                  <a:off x="322241" y="1340609"/>
                  <a:ext cx="31153" cy="11915"/>
                </a:xfrm>
                <a:custGeom>
                  <a:avLst/>
                  <a:gdLst>
                    <a:gd name="connsiteX0" fmla="*/ 24545 w 31153"/>
                    <a:gd name="connsiteY0" fmla="*/ 11915 h 11915"/>
                    <a:gd name="connsiteX1" fmla="*/ 6608 w 31153"/>
                    <a:gd name="connsiteY1" fmla="*/ 11915 h 11915"/>
                    <a:gd name="connsiteX2" fmla="*/ 0 w 31153"/>
                    <a:gd name="connsiteY2" fmla="*/ 5958 h 11915"/>
                    <a:gd name="connsiteX3" fmla="*/ 6608 w 31153"/>
                    <a:gd name="connsiteY3" fmla="*/ 0 h 11915"/>
                    <a:gd name="connsiteX4" fmla="*/ 24545 w 31153"/>
                    <a:gd name="connsiteY4" fmla="*/ 0 h 11915"/>
                    <a:gd name="connsiteX5" fmla="*/ 31154 w 31153"/>
                    <a:gd name="connsiteY5" fmla="*/ 5958 h 11915"/>
                    <a:gd name="connsiteX6" fmla="*/ 24545 w 31153"/>
                    <a:gd name="connsiteY6" fmla="*/ 11915 h 1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53" h="11915">
                      <a:moveTo>
                        <a:pt x="24545" y="11915"/>
                      </a:moveTo>
                      <a:lnTo>
                        <a:pt x="6608" y="11915"/>
                      </a:lnTo>
                      <a:cubicBezTo>
                        <a:pt x="2832" y="11915"/>
                        <a:pt x="0" y="9362"/>
                        <a:pt x="0" y="5958"/>
                      </a:cubicBezTo>
                      <a:cubicBezTo>
                        <a:pt x="0" y="2553"/>
                        <a:pt x="2832" y="0"/>
                        <a:pt x="6608" y="0"/>
                      </a:cubicBezTo>
                      <a:lnTo>
                        <a:pt x="24545" y="0"/>
                      </a:lnTo>
                      <a:cubicBezTo>
                        <a:pt x="28322" y="0"/>
                        <a:pt x="31154" y="2553"/>
                        <a:pt x="31154" y="5958"/>
                      </a:cubicBezTo>
                      <a:cubicBezTo>
                        <a:pt x="31154" y="9362"/>
                        <a:pt x="28322" y="11915"/>
                        <a:pt x="24545" y="1191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" name="Полилиния: фигура 13">
                  <a:extLst>
                    <a:ext uri="{FF2B5EF4-FFF2-40B4-BE49-F238E27FC236}">
                      <a16:creationId xmlns:a16="http://schemas.microsoft.com/office/drawing/2014/main" id="{68924A1A-2AD6-4E8F-8869-97A52977B121}"/>
                    </a:ext>
                  </a:extLst>
                </p:cNvPr>
                <p:cNvSpPr/>
                <p:nvPr/>
              </p:nvSpPr>
              <p:spPr>
                <a:xfrm>
                  <a:off x="364723" y="1340609"/>
                  <a:ext cx="31153" cy="11915"/>
                </a:xfrm>
                <a:custGeom>
                  <a:avLst/>
                  <a:gdLst>
                    <a:gd name="connsiteX0" fmla="*/ 24545 w 31153"/>
                    <a:gd name="connsiteY0" fmla="*/ 11915 h 11915"/>
                    <a:gd name="connsiteX1" fmla="*/ 6608 w 31153"/>
                    <a:gd name="connsiteY1" fmla="*/ 11915 h 11915"/>
                    <a:gd name="connsiteX2" fmla="*/ 0 w 31153"/>
                    <a:gd name="connsiteY2" fmla="*/ 5958 h 11915"/>
                    <a:gd name="connsiteX3" fmla="*/ 6608 w 31153"/>
                    <a:gd name="connsiteY3" fmla="*/ 0 h 11915"/>
                    <a:gd name="connsiteX4" fmla="*/ 24545 w 31153"/>
                    <a:gd name="connsiteY4" fmla="*/ 0 h 11915"/>
                    <a:gd name="connsiteX5" fmla="*/ 31154 w 31153"/>
                    <a:gd name="connsiteY5" fmla="*/ 5958 h 11915"/>
                    <a:gd name="connsiteX6" fmla="*/ 24545 w 31153"/>
                    <a:gd name="connsiteY6" fmla="*/ 11915 h 1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53" h="11915">
                      <a:moveTo>
                        <a:pt x="24545" y="11915"/>
                      </a:moveTo>
                      <a:lnTo>
                        <a:pt x="6608" y="11915"/>
                      </a:lnTo>
                      <a:cubicBezTo>
                        <a:pt x="2832" y="11915"/>
                        <a:pt x="0" y="9362"/>
                        <a:pt x="0" y="5958"/>
                      </a:cubicBezTo>
                      <a:cubicBezTo>
                        <a:pt x="0" y="2553"/>
                        <a:pt x="2832" y="0"/>
                        <a:pt x="6608" y="0"/>
                      </a:cubicBezTo>
                      <a:lnTo>
                        <a:pt x="24545" y="0"/>
                      </a:lnTo>
                      <a:cubicBezTo>
                        <a:pt x="28322" y="0"/>
                        <a:pt x="31154" y="2553"/>
                        <a:pt x="31154" y="5958"/>
                      </a:cubicBezTo>
                      <a:cubicBezTo>
                        <a:pt x="31154" y="9362"/>
                        <a:pt x="28322" y="11915"/>
                        <a:pt x="24545" y="1191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: фигура 14">
                  <a:extLst>
                    <a:ext uri="{FF2B5EF4-FFF2-40B4-BE49-F238E27FC236}">
                      <a16:creationId xmlns:a16="http://schemas.microsoft.com/office/drawing/2014/main" id="{8B9C7BA6-BD67-4AEF-B409-46375541D40E}"/>
                    </a:ext>
                  </a:extLst>
                </p:cNvPr>
                <p:cNvSpPr/>
                <p:nvPr/>
              </p:nvSpPr>
              <p:spPr>
                <a:xfrm>
                  <a:off x="407206" y="1340609"/>
                  <a:ext cx="31153" cy="11915"/>
                </a:xfrm>
                <a:custGeom>
                  <a:avLst/>
                  <a:gdLst>
                    <a:gd name="connsiteX0" fmla="*/ 24545 w 31153"/>
                    <a:gd name="connsiteY0" fmla="*/ 11915 h 11915"/>
                    <a:gd name="connsiteX1" fmla="*/ 6608 w 31153"/>
                    <a:gd name="connsiteY1" fmla="*/ 11915 h 11915"/>
                    <a:gd name="connsiteX2" fmla="*/ 0 w 31153"/>
                    <a:gd name="connsiteY2" fmla="*/ 5958 h 11915"/>
                    <a:gd name="connsiteX3" fmla="*/ 6608 w 31153"/>
                    <a:gd name="connsiteY3" fmla="*/ 0 h 11915"/>
                    <a:gd name="connsiteX4" fmla="*/ 24545 w 31153"/>
                    <a:gd name="connsiteY4" fmla="*/ 0 h 11915"/>
                    <a:gd name="connsiteX5" fmla="*/ 31154 w 31153"/>
                    <a:gd name="connsiteY5" fmla="*/ 5958 h 11915"/>
                    <a:gd name="connsiteX6" fmla="*/ 24545 w 31153"/>
                    <a:gd name="connsiteY6" fmla="*/ 11915 h 1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53" h="11915">
                      <a:moveTo>
                        <a:pt x="24545" y="11915"/>
                      </a:moveTo>
                      <a:lnTo>
                        <a:pt x="6608" y="11915"/>
                      </a:lnTo>
                      <a:cubicBezTo>
                        <a:pt x="2832" y="11915"/>
                        <a:pt x="0" y="9362"/>
                        <a:pt x="0" y="5958"/>
                      </a:cubicBezTo>
                      <a:cubicBezTo>
                        <a:pt x="0" y="2553"/>
                        <a:pt x="2832" y="0"/>
                        <a:pt x="6608" y="0"/>
                      </a:cubicBezTo>
                      <a:lnTo>
                        <a:pt x="24545" y="0"/>
                      </a:lnTo>
                      <a:cubicBezTo>
                        <a:pt x="28322" y="0"/>
                        <a:pt x="31154" y="2553"/>
                        <a:pt x="31154" y="5958"/>
                      </a:cubicBezTo>
                      <a:cubicBezTo>
                        <a:pt x="31154" y="9362"/>
                        <a:pt x="28322" y="11915"/>
                        <a:pt x="24545" y="1191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:a16="http://schemas.microsoft.com/office/drawing/2014/main" id="{54293C70-FEA4-47C9-9361-E02AAFD184BB}"/>
                    </a:ext>
                  </a:extLst>
                </p:cNvPr>
                <p:cNvSpPr/>
                <p:nvPr/>
              </p:nvSpPr>
              <p:spPr>
                <a:xfrm>
                  <a:off x="448744" y="1340609"/>
                  <a:ext cx="31153" cy="11915"/>
                </a:xfrm>
                <a:custGeom>
                  <a:avLst/>
                  <a:gdLst>
                    <a:gd name="connsiteX0" fmla="*/ 24545 w 31153"/>
                    <a:gd name="connsiteY0" fmla="*/ 11915 h 11915"/>
                    <a:gd name="connsiteX1" fmla="*/ 6608 w 31153"/>
                    <a:gd name="connsiteY1" fmla="*/ 11915 h 11915"/>
                    <a:gd name="connsiteX2" fmla="*/ 0 w 31153"/>
                    <a:gd name="connsiteY2" fmla="*/ 5958 h 11915"/>
                    <a:gd name="connsiteX3" fmla="*/ 6608 w 31153"/>
                    <a:gd name="connsiteY3" fmla="*/ 0 h 11915"/>
                    <a:gd name="connsiteX4" fmla="*/ 24545 w 31153"/>
                    <a:gd name="connsiteY4" fmla="*/ 0 h 11915"/>
                    <a:gd name="connsiteX5" fmla="*/ 31154 w 31153"/>
                    <a:gd name="connsiteY5" fmla="*/ 5958 h 11915"/>
                    <a:gd name="connsiteX6" fmla="*/ 24545 w 31153"/>
                    <a:gd name="connsiteY6" fmla="*/ 11915 h 1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53" h="11915">
                      <a:moveTo>
                        <a:pt x="24545" y="11915"/>
                      </a:moveTo>
                      <a:lnTo>
                        <a:pt x="6608" y="11915"/>
                      </a:lnTo>
                      <a:cubicBezTo>
                        <a:pt x="2832" y="11915"/>
                        <a:pt x="0" y="9362"/>
                        <a:pt x="0" y="5958"/>
                      </a:cubicBezTo>
                      <a:cubicBezTo>
                        <a:pt x="0" y="2553"/>
                        <a:pt x="2832" y="0"/>
                        <a:pt x="6608" y="0"/>
                      </a:cubicBezTo>
                      <a:lnTo>
                        <a:pt x="24545" y="0"/>
                      </a:lnTo>
                      <a:cubicBezTo>
                        <a:pt x="28322" y="0"/>
                        <a:pt x="31154" y="2553"/>
                        <a:pt x="31154" y="5958"/>
                      </a:cubicBezTo>
                      <a:cubicBezTo>
                        <a:pt x="31154" y="9362"/>
                        <a:pt x="28322" y="11915"/>
                        <a:pt x="24545" y="1191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Рисунок 323">
                <a:extLst>
                  <a:ext uri="{FF2B5EF4-FFF2-40B4-BE49-F238E27FC236}">
                    <a16:creationId xmlns:a16="http://schemas.microsoft.com/office/drawing/2014/main" id="{B2F69F6A-0F62-4CF7-B692-6A3F2C814818}"/>
                  </a:ext>
                </a:extLst>
              </p:cNvPr>
              <p:cNvGrpSpPr/>
              <p:nvPr/>
            </p:nvGrpSpPr>
            <p:grpSpPr>
              <a:xfrm>
                <a:off x="647940" y="1340609"/>
                <a:ext cx="157657" cy="11915"/>
                <a:chOff x="647940" y="1340609"/>
                <a:chExt cx="157657" cy="11915"/>
              </a:xfrm>
              <a:solidFill>
                <a:srgbClr val="0070C0"/>
              </a:solidFill>
            </p:grpSpPr>
            <p:sp>
              <p:nvSpPr>
                <p:cNvPr id="18" name="Полилиния: фигура 17">
                  <a:extLst>
                    <a:ext uri="{FF2B5EF4-FFF2-40B4-BE49-F238E27FC236}">
                      <a16:creationId xmlns:a16="http://schemas.microsoft.com/office/drawing/2014/main" id="{1CA0673C-EB19-4BF0-8F0D-F840DEB63D20}"/>
                    </a:ext>
                  </a:extLst>
                </p:cNvPr>
                <p:cNvSpPr/>
                <p:nvPr/>
              </p:nvSpPr>
              <p:spPr>
                <a:xfrm>
                  <a:off x="647940" y="1340609"/>
                  <a:ext cx="31153" cy="11915"/>
                </a:xfrm>
                <a:custGeom>
                  <a:avLst/>
                  <a:gdLst>
                    <a:gd name="connsiteX0" fmla="*/ 24545 w 31153"/>
                    <a:gd name="connsiteY0" fmla="*/ 11915 h 11915"/>
                    <a:gd name="connsiteX1" fmla="*/ 6608 w 31153"/>
                    <a:gd name="connsiteY1" fmla="*/ 11915 h 11915"/>
                    <a:gd name="connsiteX2" fmla="*/ 0 w 31153"/>
                    <a:gd name="connsiteY2" fmla="*/ 5958 h 11915"/>
                    <a:gd name="connsiteX3" fmla="*/ 6608 w 31153"/>
                    <a:gd name="connsiteY3" fmla="*/ 0 h 11915"/>
                    <a:gd name="connsiteX4" fmla="*/ 24545 w 31153"/>
                    <a:gd name="connsiteY4" fmla="*/ 0 h 11915"/>
                    <a:gd name="connsiteX5" fmla="*/ 31154 w 31153"/>
                    <a:gd name="connsiteY5" fmla="*/ 5958 h 11915"/>
                    <a:gd name="connsiteX6" fmla="*/ 24545 w 31153"/>
                    <a:gd name="connsiteY6" fmla="*/ 11915 h 1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53" h="11915">
                      <a:moveTo>
                        <a:pt x="24545" y="11915"/>
                      </a:moveTo>
                      <a:lnTo>
                        <a:pt x="6608" y="11915"/>
                      </a:lnTo>
                      <a:cubicBezTo>
                        <a:pt x="2832" y="11915"/>
                        <a:pt x="0" y="9362"/>
                        <a:pt x="0" y="5958"/>
                      </a:cubicBezTo>
                      <a:cubicBezTo>
                        <a:pt x="0" y="2553"/>
                        <a:pt x="2832" y="0"/>
                        <a:pt x="6608" y="0"/>
                      </a:cubicBezTo>
                      <a:lnTo>
                        <a:pt x="24545" y="0"/>
                      </a:lnTo>
                      <a:cubicBezTo>
                        <a:pt x="28322" y="0"/>
                        <a:pt x="31154" y="2553"/>
                        <a:pt x="31154" y="5958"/>
                      </a:cubicBezTo>
                      <a:cubicBezTo>
                        <a:pt x="31154" y="9362"/>
                        <a:pt x="28322" y="11915"/>
                        <a:pt x="24545" y="1191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:a16="http://schemas.microsoft.com/office/drawing/2014/main" id="{7AFE88E1-357F-41EE-B824-7E8D49D4E0BD}"/>
                    </a:ext>
                  </a:extLst>
                </p:cNvPr>
                <p:cNvSpPr/>
                <p:nvPr/>
              </p:nvSpPr>
              <p:spPr>
                <a:xfrm>
                  <a:off x="689479" y="1340609"/>
                  <a:ext cx="31153" cy="11915"/>
                </a:xfrm>
                <a:custGeom>
                  <a:avLst/>
                  <a:gdLst>
                    <a:gd name="connsiteX0" fmla="*/ 24545 w 31153"/>
                    <a:gd name="connsiteY0" fmla="*/ 11915 h 11915"/>
                    <a:gd name="connsiteX1" fmla="*/ 6608 w 31153"/>
                    <a:gd name="connsiteY1" fmla="*/ 11915 h 11915"/>
                    <a:gd name="connsiteX2" fmla="*/ 0 w 31153"/>
                    <a:gd name="connsiteY2" fmla="*/ 5958 h 11915"/>
                    <a:gd name="connsiteX3" fmla="*/ 6608 w 31153"/>
                    <a:gd name="connsiteY3" fmla="*/ 0 h 11915"/>
                    <a:gd name="connsiteX4" fmla="*/ 24545 w 31153"/>
                    <a:gd name="connsiteY4" fmla="*/ 0 h 11915"/>
                    <a:gd name="connsiteX5" fmla="*/ 31154 w 31153"/>
                    <a:gd name="connsiteY5" fmla="*/ 5958 h 11915"/>
                    <a:gd name="connsiteX6" fmla="*/ 24545 w 31153"/>
                    <a:gd name="connsiteY6" fmla="*/ 11915 h 1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53" h="11915">
                      <a:moveTo>
                        <a:pt x="24545" y="11915"/>
                      </a:moveTo>
                      <a:lnTo>
                        <a:pt x="6608" y="11915"/>
                      </a:lnTo>
                      <a:cubicBezTo>
                        <a:pt x="2832" y="11915"/>
                        <a:pt x="0" y="9362"/>
                        <a:pt x="0" y="5958"/>
                      </a:cubicBezTo>
                      <a:cubicBezTo>
                        <a:pt x="0" y="2553"/>
                        <a:pt x="2832" y="0"/>
                        <a:pt x="6608" y="0"/>
                      </a:cubicBezTo>
                      <a:lnTo>
                        <a:pt x="24545" y="0"/>
                      </a:lnTo>
                      <a:cubicBezTo>
                        <a:pt x="28322" y="0"/>
                        <a:pt x="31154" y="2553"/>
                        <a:pt x="31154" y="5958"/>
                      </a:cubicBezTo>
                      <a:cubicBezTo>
                        <a:pt x="31154" y="9362"/>
                        <a:pt x="28322" y="11915"/>
                        <a:pt x="24545" y="1191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: фигура 19">
                  <a:extLst>
                    <a:ext uri="{FF2B5EF4-FFF2-40B4-BE49-F238E27FC236}">
                      <a16:creationId xmlns:a16="http://schemas.microsoft.com/office/drawing/2014/main" id="{5BF04C73-DBB1-4B7E-9FE9-ECDF82AAAE1F}"/>
                    </a:ext>
                  </a:extLst>
                </p:cNvPr>
                <p:cNvSpPr/>
                <p:nvPr/>
              </p:nvSpPr>
              <p:spPr>
                <a:xfrm>
                  <a:off x="731961" y="1340609"/>
                  <a:ext cx="31153" cy="11915"/>
                </a:xfrm>
                <a:custGeom>
                  <a:avLst/>
                  <a:gdLst>
                    <a:gd name="connsiteX0" fmla="*/ 24545 w 31153"/>
                    <a:gd name="connsiteY0" fmla="*/ 11915 h 11915"/>
                    <a:gd name="connsiteX1" fmla="*/ 6608 w 31153"/>
                    <a:gd name="connsiteY1" fmla="*/ 11915 h 11915"/>
                    <a:gd name="connsiteX2" fmla="*/ 0 w 31153"/>
                    <a:gd name="connsiteY2" fmla="*/ 5958 h 11915"/>
                    <a:gd name="connsiteX3" fmla="*/ 6608 w 31153"/>
                    <a:gd name="connsiteY3" fmla="*/ 0 h 11915"/>
                    <a:gd name="connsiteX4" fmla="*/ 24545 w 31153"/>
                    <a:gd name="connsiteY4" fmla="*/ 0 h 11915"/>
                    <a:gd name="connsiteX5" fmla="*/ 31154 w 31153"/>
                    <a:gd name="connsiteY5" fmla="*/ 5958 h 11915"/>
                    <a:gd name="connsiteX6" fmla="*/ 24545 w 31153"/>
                    <a:gd name="connsiteY6" fmla="*/ 11915 h 1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53" h="11915">
                      <a:moveTo>
                        <a:pt x="24545" y="11915"/>
                      </a:moveTo>
                      <a:lnTo>
                        <a:pt x="6608" y="11915"/>
                      </a:lnTo>
                      <a:cubicBezTo>
                        <a:pt x="2832" y="11915"/>
                        <a:pt x="0" y="9362"/>
                        <a:pt x="0" y="5958"/>
                      </a:cubicBezTo>
                      <a:cubicBezTo>
                        <a:pt x="0" y="2553"/>
                        <a:pt x="2832" y="0"/>
                        <a:pt x="6608" y="0"/>
                      </a:cubicBezTo>
                      <a:lnTo>
                        <a:pt x="24545" y="0"/>
                      </a:lnTo>
                      <a:cubicBezTo>
                        <a:pt x="28322" y="0"/>
                        <a:pt x="31154" y="2553"/>
                        <a:pt x="31154" y="5958"/>
                      </a:cubicBezTo>
                      <a:cubicBezTo>
                        <a:pt x="31154" y="9362"/>
                        <a:pt x="28322" y="11915"/>
                        <a:pt x="24545" y="1191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" name="Полилиния: фигура 20">
                  <a:extLst>
                    <a:ext uri="{FF2B5EF4-FFF2-40B4-BE49-F238E27FC236}">
                      <a16:creationId xmlns:a16="http://schemas.microsoft.com/office/drawing/2014/main" id="{E3E92D0A-F1A2-4AC9-9281-1D4D5C55DB58}"/>
                    </a:ext>
                  </a:extLst>
                </p:cNvPr>
                <p:cNvSpPr/>
                <p:nvPr/>
              </p:nvSpPr>
              <p:spPr>
                <a:xfrm>
                  <a:off x="774444" y="1340609"/>
                  <a:ext cx="31153" cy="11915"/>
                </a:xfrm>
                <a:custGeom>
                  <a:avLst/>
                  <a:gdLst>
                    <a:gd name="connsiteX0" fmla="*/ 24545 w 31153"/>
                    <a:gd name="connsiteY0" fmla="*/ 11915 h 11915"/>
                    <a:gd name="connsiteX1" fmla="*/ 6608 w 31153"/>
                    <a:gd name="connsiteY1" fmla="*/ 11915 h 11915"/>
                    <a:gd name="connsiteX2" fmla="*/ 0 w 31153"/>
                    <a:gd name="connsiteY2" fmla="*/ 5958 h 11915"/>
                    <a:gd name="connsiteX3" fmla="*/ 6608 w 31153"/>
                    <a:gd name="connsiteY3" fmla="*/ 0 h 11915"/>
                    <a:gd name="connsiteX4" fmla="*/ 24545 w 31153"/>
                    <a:gd name="connsiteY4" fmla="*/ 0 h 11915"/>
                    <a:gd name="connsiteX5" fmla="*/ 31154 w 31153"/>
                    <a:gd name="connsiteY5" fmla="*/ 5958 h 11915"/>
                    <a:gd name="connsiteX6" fmla="*/ 24545 w 31153"/>
                    <a:gd name="connsiteY6" fmla="*/ 11915 h 1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153" h="11915">
                      <a:moveTo>
                        <a:pt x="24545" y="11915"/>
                      </a:moveTo>
                      <a:lnTo>
                        <a:pt x="6608" y="11915"/>
                      </a:lnTo>
                      <a:cubicBezTo>
                        <a:pt x="2832" y="11915"/>
                        <a:pt x="0" y="9362"/>
                        <a:pt x="0" y="5958"/>
                      </a:cubicBezTo>
                      <a:cubicBezTo>
                        <a:pt x="0" y="2553"/>
                        <a:pt x="2832" y="0"/>
                        <a:pt x="6608" y="0"/>
                      </a:cubicBezTo>
                      <a:lnTo>
                        <a:pt x="24545" y="0"/>
                      </a:lnTo>
                      <a:cubicBezTo>
                        <a:pt x="28322" y="0"/>
                        <a:pt x="31154" y="2553"/>
                        <a:pt x="31154" y="5958"/>
                      </a:cubicBezTo>
                      <a:cubicBezTo>
                        <a:pt x="31154" y="9362"/>
                        <a:pt x="28322" y="11915"/>
                        <a:pt x="24545" y="1191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" name="Рисунок 323">
                <a:extLst>
                  <a:ext uri="{FF2B5EF4-FFF2-40B4-BE49-F238E27FC236}">
                    <a16:creationId xmlns:a16="http://schemas.microsoft.com/office/drawing/2014/main" id="{B2F69F6A-0F62-4CF7-B692-6A3F2C814818}"/>
                  </a:ext>
                </a:extLst>
              </p:cNvPr>
              <p:cNvGrpSpPr/>
              <p:nvPr/>
            </p:nvGrpSpPr>
            <p:grpSpPr>
              <a:xfrm>
                <a:off x="557311" y="1129540"/>
                <a:ext cx="13216" cy="142131"/>
                <a:chOff x="557311" y="1129540"/>
                <a:chExt cx="13216" cy="142131"/>
              </a:xfrm>
              <a:solidFill>
                <a:srgbClr val="0070C0"/>
              </a:solidFill>
            </p:grpSpPr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id="{32FBBD3E-EE94-4EA3-8F09-9D74DEAA2270}"/>
                    </a:ext>
                  </a:extLst>
                </p:cNvPr>
                <p:cNvSpPr/>
                <p:nvPr/>
              </p:nvSpPr>
              <p:spPr>
                <a:xfrm>
                  <a:off x="557311" y="1243585"/>
                  <a:ext cx="13216" cy="28085"/>
                </a:xfrm>
                <a:custGeom>
                  <a:avLst/>
                  <a:gdLst>
                    <a:gd name="connsiteX0" fmla="*/ 6608 w 13216"/>
                    <a:gd name="connsiteY0" fmla="*/ 28086 h 28085"/>
                    <a:gd name="connsiteX1" fmla="*/ 0 w 13216"/>
                    <a:gd name="connsiteY1" fmla="*/ 22128 h 28085"/>
                    <a:gd name="connsiteX2" fmla="*/ 0 w 13216"/>
                    <a:gd name="connsiteY2" fmla="*/ 5958 h 28085"/>
                    <a:gd name="connsiteX3" fmla="*/ 6608 w 13216"/>
                    <a:gd name="connsiteY3" fmla="*/ 0 h 28085"/>
                    <a:gd name="connsiteX4" fmla="*/ 13217 w 13216"/>
                    <a:gd name="connsiteY4" fmla="*/ 5958 h 28085"/>
                    <a:gd name="connsiteX5" fmla="*/ 13217 w 13216"/>
                    <a:gd name="connsiteY5" fmla="*/ 22128 h 28085"/>
                    <a:gd name="connsiteX6" fmla="*/ 6608 w 13216"/>
                    <a:gd name="connsiteY6" fmla="*/ 28086 h 28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16" h="28085">
                      <a:moveTo>
                        <a:pt x="6608" y="28086"/>
                      </a:moveTo>
                      <a:cubicBezTo>
                        <a:pt x="2832" y="28086"/>
                        <a:pt x="0" y="25533"/>
                        <a:pt x="0" y="22128"/>
                      </a:cubicBezTo>
                      <a:lnTo>
                        <a:pt x="0" y="5958"/>
                      </a:lnTo>
                      <a:cubicBezTo>
                        <a:pt x="0" y="2553"/>
                        <a:pt x="2832" y="0"/>
                        <a:pt x="6608" y="0"/>
                      </a:cubicBezTo>
                      <a:cubicBezTo>
                        <a:pt x="10385" y="0"/>
                        <a:pt x="13217" y="2553"/>
                        <a:pt x="13217" y="5958"/>
                      </a:cubicBezTo>
                      <a:lnTo>
                        <a:pt x="13217" y="22128"/>
                      </a:lnTo>
                      <a:cubicBezTo>
                        <a:pt x="13217" y="25533"/>
                        <a:pt x="10385" y="28086"/>
                        <a:pt x="6608" y="2808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id="{6B206292-E931-4CF1-832A-219DB5E067EE}"/>
                    </a:ext>
                  </a:extLst>
                </p:cNvPr>
                <p:cNvSpPr/>
                <p:nvPr/>
              </p:nvSpPr>
              <p:spPr>
                <a:xfrm>
                  <a:off x="557311" y="1206137"/>
                  <a:ext cx="13216" cy="28085"/>
                </a:xfrm>
                <a:custGeom>
                  <a:avLst/>
                  <a:gdLst>
                    <a:gd name="connsiteX0" fmla="*/ 6608 w 13216"/>
                    <a:gd name="connsiteY0" fmla="*/ 28086 h 28085"/>
                    <a:gd name="connsiteX1" fmla="*/ 0 w 13216"/>
                    <a:gd name="connsiteY1" fmla="*/ 22128 h 28085"/>
                    <a:gd name="connsiteX2" fmla="*/ 0 w 13216"/>
                    <a:gd name="connsiteY2" fmla="*/ 5958 h 28085"/>
                    <a:gd name="connsiteX3" fmla="*/ 6608 w 13216"/>
                    <a:gd name="connsiteY3" fmla="*/ 0 h 28085"/>
                    <a:gd name="connsiteX4" fmla="*/ 13217 w 13216"/>
                    <a:gd name="connsiteY4" fmla="*/ 5958 h 28085"/>
                    <a:gd name="connsiteX5" fmla="*/ 13217 w 13216"/>
                    <a:gd name="connsiteY5" fmla="*/ 22128 h 28085"/>
                    <a:gd name="connsiteX6" fmla="*/ 6608 w 13216"/>
                    <a:gd name="connsiteY6" fmla="*/ 28086 h 28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16" h="28085">
                      <a:moveTo>
                        <a:pt x="6608" y="28086"/>
                      </a:moveTo>
                      <a:cubicBezTo>
                        <a:pt x="2832" y="28086"/>
                        <a:pt x="0" y="25533"/>
                        <a:pt x="0" y="22128"/>
                      </a:cubicBezTo>
                      <a:lnTo>
                        <a:pt x="0" y="5958"/>
                      </a:lnTo>
                      <a:cubicBezTo>
                        <a:pt x="0" y="2553"/>
                        <a:pt x="2832" y="0"/>
                        <a:pt x="6608" y="0"/>
                      </a:cubicBezTo>
                      <a:cubicBezTo>
                        <a:pt x="10385" y="0"/>
                        <a:pt x="13217" y="2553"/>
                        <a:pt x="13217" y="5958"/>
                      </a:cubicBezTo>
                      <a:lnTo>
                        <a:pt x="13217" y="22128"/>
                      </a:lnTo>
                      <a:cubicBezTo>
                        <a:pt x="13217" y="25533"/>
                        <a:pt x="10385" y="28086"/>
                        <a:pt x="6608" y="2808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id="{926FFDE5-8F6D-42A7-98E9-9F825F0792D2}"/>
                    </a:ext>
                  </a:extLst>
                </p:cNvPr>
                <p:cNvSpPr/>
                <p:nvPr/>
              </p:nvSpPr>
              <p:spPr>
                <a:xfrm>
                  <a:off x="557311" y="1167838"/>
                  <a:ext cx="13216" cy="28085"/>
                </a:xfrm>
                <a:custGeom>
                  <a:avLst/>
                  <a:gdLst>
                    <a:gd name="connsiteX0" fmla="*/ 6608 w 13216"/>
                    <a:gd name="connsiteY0" fmla="*/ 28086 h 28085"/>
                    <a:gd name="connsiteX1" fmla="*/ 0 w 13216"/>
                    <a:gd name="connsiteY1" fmla="*/ 22128 h 28085"/>
                    <a:gd name="connsiteX2" fmla="*/ 0 w 13216"/>
                    <a:gd name="connsiteY2" fmla="*/ 5958 h 28085"/>
                    <a:gd name="connsiteX3" fmla="*/ 6608 w 13216"/>
                    <a:gd name="connsiteY3" fmla="*/ 0 h 28085"/>
                    <a:gd name="connsiteX4" fmla="*/ 13217 w 13216"/>
                    <a:gd name="connsiteY4" fmla="*/ 5958 h 28085"/>
                    <a:gd name="connsiteX5" fmla="*/ 13217 w 13216"/>
                    <a:gd name="connsiteY5" fmla="*/ 22128 h 28085"/>
                    <a:gd name="connsiteX6" fmla="*/ 6608 w 13216"/>
                    <a:gd name="connsiteY6" fmla="*/ 28086 h 28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16" h="28085">
                      <a:moveTo>
                        <a:pt x="6608" y="28086"/>
                      </a:moveTo>
                      <a:cubicBezTo>
                        <a:pt x="2832" y="28086"/>
                        <a:pt x="0" y="25533"/>
                        <a:pt x="0" y="22128"/>
                      </a:cubicBezTo>
                      <a:lnTo>
                        <a:pt x="0" y="5958"/>
                      </a:lnTo>
                      <a:cubicBezTo>
                        <a:pt x="0" y="2553"/>
                        <a:pt x="2832" y="0"/>
                        <a:pt x="6608" y="0"/>
                      </a:cubicBezTo>
                      <a:cubicBezTo>
                        <a:pt x="10385" y="0"/>
                        <a:pt x="13217" y="2553"/>
                        <a:pt x="13217" y="5958"/>
                      </a:cubicBezTo>
                      <a:lnTo>
                        <a:pt x="13217" y="22128"/>
                      </a:lnTo>
                      <a:cubicBezTo>
                        <a:pt x="13217" y="25533"/>
                        <a:pt x="10385" y="28086"/>
                        <a:pt x="6608" y="2808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id="{B431F65A-0D9A-401E-AF8E-F05E1C85CA30}"/>
                    </a:ext>
                  </a:extLst>
                </p:cNvPr>
                <p:cNvSpPr/>
                <p:nvPr/>
              </p:nvSpPr>
              <p:spPr>
                <a:xfrm>
                  <a:off x="557311" y="1129540"/>
                  <a:ext cx="13216" cy="28085"/>
                </a:xfrm>
                <a:custGeom>
                  <a:avLst/>
                  <a:gdLst>
                    <a:gd name="connsiteX0" fmla="*/ 6608 w 13216"/>
                    <a:gd name="connsiteY0" fmla="*/ 28086 h 28085"/>
                    <a:gd name="connsiteX1" fmla="*/ 0 w 13216"/>
                    <a:gd name="connsiteY1" fmla="*/ 22128 h 28085"/>
                    <a:gd name="connsiteX2" fmla="*/ 0 w 13216"/>
                    <a:gd name="connsiteY2" fmla="*/ 5958 h 28085"/>
                    <a:gd name="connsiteX3" fmla="*/ 6608 w 13216"/>
                    <a:gd name="connsiteY3" fmla="*/ 0 h 28085"/>
                    <a:gd name="connsiteX4" fmla="*/ 13217 w 13216"/>
                    <a:gd name="connsiteY4" fmla="*/ 5958 h 28085"/>
                    <a:gd name="connsiteX5" fmla="*/ 13217 w 13216"/>
                    <a:gd name="connsiteY5" fmla="*/ 22128 h 28085"/>
                    <a:gd name="connsiteX6" fmla="*/ 6608 w 13216"/>
                    <a:gd name="connsiteY6" fmla="*/ 28086 h 28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16" h="28085">
                      <a:moveTo>
                        <a:pt x="6608" y="28086"/>
                      </a:moveTo>
                      <a:cubicBezTo>
                        <a:pt x="2832" y="28086"/>
                        <a:pt x="0" y="25533"/>
                        <a:pt x="0" y="22128"/>
                      </a:cubicBezTo>
                      <a:lnTo>
                        <a:pt x="0" y="5958"/>
                      </a:lnTo>
                      <a:cubicBezTo>
                        <a:pt x="0" y="2553"/>
                        <a:pt x="2832" y="0"/>
                        <a:pt x="6608" y="0"/>
                      </a:cubicBezTo>
                      <a:cubicBezTo>
                        <a:pt x="10385" y="0"/>
                        <a:pt x="13217" y="2553"/>
                        <a:pt x="13217" y="5958"/>
                      </a:cubicBezTo>
                      <a:lnTo>
                        <a:pt x="13217" y="22128"/>
                      </a:lnTo>
                      <a:cubicBezTo>
                        <a:pt x="13217" y="25533"/>
                        <a:pt x="10385" y="28086"/>
                        <a:pt x="6608" y="2808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7" name="Рисунок 323">
                <a:extLst>
                  <a:ext uri="{FF2B5EF4-FFF2-40B4-BE49-F238E27FC236}">
                    <a16:creationId xmlns:a16="http://schemas.microsoft.com/office/drawing/2014/main" id="{B2F69F6A-0F62-4CF7-B692-6A3F2C814818}"/>
                  </a:ext>
                </a:extLst>
              </p:cNvPr>
              <p:cNvGrpSpPr/>
              <p:nvPr/>
            </p:nvGrpSpPr>
            <p:grpSpPr>
              <a:xfrm>
                <a:off x="557311" y="1423164"/>
                <a:ext cx="13216" cy="142131"/>
                <a:chOff x="557311" y="1423164"/>
                <a:chExt cx="13216" cy="142131"/>
              </a:xfrm>
              <a:solidFill>
                <a:srgbClr val="0070C0"/>
              </a:solidFill>
            </p:grpSpPr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id="{2BF9EBC8-E26B-4D8F-BDB6-464461622220}"/>
                    </a:ext>
                  </a:extLst>
                </p:cNvPr>
                <p:cNvSpPr/>
                <p:nvPr/>
              </p:nvSpPr>
              <p:spPr>
                <a:xfrm>
                  <a:off x="557311" y="1537210"/>
                  <a:ext cx="13216" cy="28085"/>
                </a:xfrm>
                <a:custGeom>
                  <a:avLst/>
                  <a:gdLst>
                    <a:gd name="connsiteX0" fmla="*/ 6608 w 13216"/>
                    <a:gd name="connsiteY0" fmla="*/ 28086 h 28085"/>
                    <a:gd name="connsiteX1" fmla="*/ 0 w 13216"/>
                    <a:gd name="connsiteY1" fmla="*/ 22128 h 28085"/>
                    <a:gd name="connsiteX2" fmla="*/ 0 w 13216"/>
                    <a:gd name="connsiteY2" fmla="*/ 5958 h 28085"/>
                    <a:gd name="connsiteX3" fmla="*/ 6608 w 13216"/>
                    <a:gd name="connsiteY3" fmla="*/ 0 h 28085"/>
                    <a:gd name="connsiteX4" fmla="*/ 13217 w 13216"/>
                    <a:gd name="connsiteY4" fmla="*/ 5958 h 28085"/>
                    <a:gd name="connsiteX5" fmla="*/ 13217 w 13216"/>
                    <a:gd name="connsiteY5" fmla="*/ 22128 h 28085"/>
                    <a:gd name="connsiteX6" fmla="*/ 6608 w 13216"/>
                    <a:gd name="connsiteY6" fmla="*/ 28086 h 28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16" h="28085">
                      <a:moveTo>
                        <a:pt x="6608" y="28086"/>
                      </a:moveTo>
                      <a:cubicBezTo>
                        <a:pt x="2832" y="28086"/>
                        <a:pt x="0" y="25533"/>
                        <a:pt x="0" y="22128"/>
                      </a:cubicBezTo>
                      <a:lnTo>
                        <a:pt x="0" y="5958"/>
                      </a:lnTo>
                      <a:cubicBezTo>
                        <a:pt x="0" y="2553"/>
                        <a:pt x="2832" y="0"/>
                        <a:pt x="6608" y="0"/>
                      </a:cubicBezTo>
                      <a:cubicBezTo>
                        <a:pt x="10385" y="0"/>
                        <a:pt x="13217" y="2553"/>
                        <a:pt x="13217" y="5958"/>
                      </a:cubicBezTo>
                      <a:lnTo>
                        <a:pt x="13217" y="22128"/>
                      </a:lnTo>
                      <a:cubicBezTo>
                        <a:pt x="13217" y="25533"/>
                        <a:pt x="10385" y="28086"/>
                        <a:pt x="6608" y="2808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C5DA5A6B-5878-4869-B284-1EC79AE48AFF}"/>
                    </a:ext>
                  </a:extLst>
                </p:cNvPr>
                <p:cNvSpPr/>
                <p:nvPr/>
              </p:nvSpPr>
              <p:spPr>
                <a:xfrm>
                  <a:off x="557311" y="1498911"/>
                  <a:ext cx="13216" cy="28085"/>
                </a:xfrm>
                <a:custGeom>
                  <a:avLst/>
                  <a:gdLst>
                    <a:gd name="connsiteX0" fmla="*/ 6608 w 13216"/>
                    <a:gd name="connsiteY0" fmla="*/ 28086 h 28085"/>
                    <a:gd name="connsiteX1" fmla="*/ 0 w 13216"/>
                    <a:gd name="connsiteY1" fmla="*/ 22128 h 28085"/>
                    <a:gd name="connsiteX2" fmla="*/ 0 w 13216"/>
                    <a:gd name="connsiteY2" fmla="*/ 5958 h 28085"/>
                    <a:gd name="connsiteX3" fmla="*/ 6608 w 13216"/>
                    <a:gd name="connsiteY3" fmla="*/ 0 h 28085"/>
                    <a:gd name="connsiteX4" fmla="*/ 13217 w 13216"/>
                    <a:gd name="connsiteY4" fmla="*/ 5958 h 28085"/>
                    <a:gd name="connsiteX5" fmla="*/ 13217 w 13216"/>
                    <a:gd name="connsiteY5" fmla="*/ 22128 h 28085"/>
                    <a:gd name="connsiteX6" fmla="*/ 6608 w 13216"/>
                    <a:gd name="connsiteY6" fmla="*/ 28086 h 28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16" h="28085">
                      <a:moveTo>
                        <a:pt x="6608" y="28086"/>
                      </a:moveTo>
                      <a:cubicBezTo>
                        <a:pt x="2832" y="28086"/>
                        <a:pt x="0" y="25533"/>
                        <a:pt x="0" y="22128"/>
                      </a:cubicBezTo>
                      <a:lnTo>
                        <a:pt x="0" y="5958"/>
                      </a:lnTo>
                      <a:cubicBezTo>
                        <a:pt x="0" y="2553"/>
                        <a:pt x="2832" y="0"/>
                        <a:pt x="6608" y="0"/>
                      </a:cubicBezTo>
                      <a:cubicBezTo>
                        <a:pt x="10385" y="0"/>
                        <a:pt x="13217" y="2553"/>
                        <a:pt x="13217" y="5958"/>
                      </a:cubicBezTo>
                      <a:lnTo>
                        <a:pt x="13217" y="22128"/>
                      </a:lnTo>
                      <a:cubicBezTo>
                        <a:pt x="13217" y="25533"/>
                        <a:pt x="10385" y="28086"/>
                        <a:pt x="6608" y="2808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B3C78F1B-A838-4945-B627-B7F165494909}"/>
                    </a:ext>
                  </a:extLst>
                </p:cNvPr>
                <p:cNvSpPr/>
                <p:nvPr/>
              </p:nvSpPr>
              <p:spPr>
                <a:xfrm>
                  <a:off x="557311" y="1460612"/>
                  <a:ext cx="13216" cy="28085"/>
                </a:xfrm>
                <a:custGeom>
                  <a:avLst/>
                  <a:gdLst>
                    <a:gd name="connsiteX0" fmla="*/ 6608 w 13216"/>
                    <a:gd name="connsiteY0" fmla="*/ 28086 h 28085"/>
                    <a:gd name="connsiteX1" fmla="*/ 0 w 13216"/>
                    <a:gd name="connsiteY1" fmla="*/ 22128 h 28085"/>
                    <a:gd name="connsiteX2" fmla="*/ 0 w 13216"/>
                    <a:gd name="connsiteY2" fmla="*/ 5958 h 28085"/>
                    <a:gd name="connsiteX3" fmla="*/ 6608 w 13216"/>
                    <a:gd name="connsiteY3" fmla="*/ 0 h 28085"/>
                    <a:gd name="connsiteX4" fmla="*/ 13217 w 13216"/>
                    <a:gd name="connsiteY4" fmla="*/ 5958 h 28085"/>
                    <a:gd name="connsiteX5" fmla="*/ 13217 w 13216"/>
                    <a:gd name="connsiteY5" fmla="*/ 22128 h 28085"/>
                    <a:gd name="connsiteX6" fmla="*/ 6608 w 13216"/>
                    <a:gd name="connsiteY6" fmla="*/ 28086 h 28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16" h="28085">
                      <a:moveTo>
                        <a:pt x="6608" y="28086"/>
                      </a:moveTo>
                      <a:cubicBezTo>
                        <a:pt x="2832" y="28086"/>
                        <a:pt x="0" y="25533"/>
                        <a:pt x="0" y="22128"/>
                      </a:cubicBezTo>
                      <a:lnTo>
                        <a:pt x="0" y="5958"/>
                      </a:lnTo>
                      <a:cubicBezTo>
                        <a:pt x="0" y="2553"/>
                        <a:pt x="2832" y="0"/>
                        <a:pt x="6608" y="0"/>
                      </a:cubicBezTo>
                      <a:cubicBezTo>
                        <a:pt x="10385" y="0"/>
                        <a:pt x="13217" y="2553"/>
                        <a:pt x="13217" y="5958"/>
                      </a:cubicBezTo>
                      <a:lnTo>
                        <a:pt x="13217" y="22128"/>
                      </a:lnTo>
                      <a:cubicBezTo>
                        <a:pt x="13217" y="25533"/>
                        <a:pt x="10385" y="28086"/>
                        <a:pt x="6608" y="2808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id="{F3BB1433-0619-4677-986F-EC38193A4272}"/>
                    </a:ext>
                  </a:extLst>
                </p:cNvPr>
                <p:cNvSpPr/>
                <p:nvPr/>
              </p:nvSpPr>
              <p:spPr>
                <a:xfrm>
                  <a:off x="557311" y="1423164"/>
                  <a:ext cx="13216" cy="28085"/>
                </a:xfrm>
                <a:custGeom>
                  <a:avLst/>
                  <a:gdLst>
                    <a:gd name="connsiteX0" fmla="*/ 6608 w 13216"/>
                    <a:gd name="connsiteY0" fmla="*/ 28086 h 28085"/>
                    <a:gd name="connsiteX1" fmla="*/ 0 w 13216"/>
                    <a:gd name="connsiteY1" fmla="*/ 22128 h 28085"/>
                    <a:gd name="connsiteX2" fmla="*/ 0 w 13216"/>
                    <a:gd name="connsiteY2" fmla="*/ 5958 h 28085"/>
                    <a:gd name="connsiteX3" fmla="*/ 6608 w 13216"/>
                    <a:gd name="connsiteY3" fmla="*/ 0 h 28085"/>
                    <a:gd name="connsiteX4" fmla="*/ 13217 w 13216"/>
                    <a:gd name="connsiteY4" fmla="*/ 5958 h 28085"/>
                    <a:gd name="connsiteX5" fmla="*/ 13217 w 13216"/>
                    <a:gd name="connsiteY5" fmla="*/ 22128 h 28085"/>
                    <a:gd name="connsiteX6" fmla="*/ 6608 w 13216"/>
                    <a:gd name="connsiteY6" fmla="*/ 28086 h 28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216" h="28085">
                      <a:moveTo>
                        <a:pt x="6608" y="28086"/>
                      </a:moveTo>
                      <a:cubicBezTo>
                        <a:pt x="2832" y="28086"/>
                        <a:pt x="0" y="25533"/>
                        <a:pt x="0" y="22128"/>
                      </a:cubicBezTo>
                      <a:lnTo>
                        <a:pt x="0" y="5958"/>
                      </a:lnTo>
                      <a:cubicBezTo>
                        <a:pt x="0" y="2553"/>
                        <a:pt x="2832" y="0"/>
                        <a:pt x="6608" y="0"/>
                      </a:cubicBezTo>
                      <a:cubicBezTo>
                        <a:pt x="10385" y="0"/>
                        <a:pt x="13217" y="2553"/>
                        <a:pt x="13217" y="5958"/>
                      </a:cubicBezTo>
                      <a:lnTo>
                        <a:pt x="13217" y="22128"/>
                      </a:lnTo>
                      <a:cubicBezTo>
                        <a:pt x="13217" y="25533"/>
                        <a:pt x="10385" y="28086"/>
                        <a:pt x="6608" y="28086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930" cap="flat">
                  <a:gradFill>
                    <a:gsLst>
                      <a:gs pos="24000">
                        <a:srgbClr val="3F6A9D"/>
                      </a:gs>
                      <a:gs pos="100000">
                        <a:srgbClr val="339A87"/>
                      </a:gs>
                    </a:gsLst>
                    <a:lin ang="5400000" scaled="1"/>
                  </a:gra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261" name="Picture 3">
            <a:extLst>
              <a:ext uri="{FF2B5EF4-FFF2-40B4-BE49-F238E27FC236}">
                <a16:creationId xmlns:a16="http://schemas.microsoft.com/office/drawing/2014/main" id="{3AC506F0-1875-4EC7-9F5D-0DD8AA7C7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16038" r="30344" b="4741"/>
          <a:stretch/>
        </p:blipFill>
        <p:spPr bwMode="auto">
          <a:xfrm>
            <a:off x="8952748" y="3979498"/>
            <a:ext cx="2708255" cy="2580657"/>
          </a:xfrm>
          <a:prstGeom prst="rect">
            <a:avLst/>
          </a:prstGeom>
          <a:noFill/>
          <a:ln w="19050">
            <a:gradFill>
              <a:gsLst>
                <a:gs pos="0">
                  <a:srgbClr val="3F6A9D"/>
                </a:gs>
                <a:gs pos="100000">
                  <a:srgbClr val="339A87"/>
                </a:gs>
              </a:gsLst>
              <a:lin ang="5400000" scaled="1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0" name="Прямоугольник: скругленные углы 219">
            <a:extLst>
              <a:ext uri="{FF2B5EF4-FFF2-40B4-BE49-F238E27FC236}">
                <a16:creationId xmlns:a16="http://schemas.microsoft.com/office/drawing/2014/main" id="{AAF69813-A6CA-4B05-9954-0887C2010AA3}"/>
              </a:ext>
            </a:extLst>
          </p:cNvPr>
          <p:cNvSpPr/>
          <p:nvPr/>
        </p:nvSpPr>
        <p:spPr>
          <a:xfrm>
            <a:off x="9805731" y="3720499"/>
            <a:ext cx="1097943" cy="139263"/>
          </a:xfrm>
          <a:prstGeom prst="round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близи п. Лесково</a:t>
            </a:r>
          </a:p>
        </p:txBody>
      </p:sp>
      <p:sp>
        <p:nvSpPr>
          <p:cNvPr id="260" name="Полилиния 19">
            <a:extLst>
              <a:ext uri="{FF2B5EF4-FFF2-40B4-BE49-F238E27FC236}">
                <a16:creationId xmlns:a16="http://schemas.microsoft.com/office/drawing/2014/main" id="{E2FEEB60-CE12-4AB5-AC06-12B153AD8202}"/>
              </a:ext>
            </a:extLst>
          </p:cNvPr>
          <p:cNvSpPr/>
          <p:nvPr/>
        </p:nvSpPr>
        <p:spPr>
          <a:xfrm>
            <a:off x="9194758" y="4256238"/>
            <a:ext cx="2279650" cy="2228850"/>
          </a:xfrm>
          <a:custGeom>
            <a:avLst/>
            <a:gdLst>
              <a:gd name="connsiteX0" fmla="*/ 0 w 2279650"/>
              <a:gd name="connsiteY0" fmla="*/ 688975 h 1914525"/>
              <a:gd name="connsiteX1" fmla="*/ 31750 w 2279650"/>
              <a:gd name="connsiteY1" fmla="*/ 419100 h 1914525"/>
              <a:gd name="connsiteX2" fmla="*/ 304800 w 2279650"/>
              <a:gd name="connsiteY2" fmla="*/ 314325 h 1914525"/>
              <a:gd name="connsiteX3" fmla="*/ 288925 w 2279650"/>
              <a:gd name="connsiteY3" fmla="*/ 279400 h 1914525"/>
              <a:gd name="connsiteX4" fmla="*/ 930275 w 2279650"/>
              <a:gd name="connsiteY4" fmla="*/ 22225 h 1914525"/>
              <a:gd name="connsiteX5" fmla="*/ 968375 w 2279650"/>
              <a:gd name="connsiteY5" fmla="*/ 117475 h 1914525"/>
              <a:gd name="connsiteX6" fmla="*/ 1257300 w 2279650"/>
              <a:gd name="connsiteY6" fmla="*/ 15875 h 1914525"/>
              <a:gd name="connsiteX7" fmla="*/ 1508125 w 2279650"/>
              <a:gd name="connsiteY7" fmla="*/ 0 h 1914525"/>
              <a:gd name="connsiteX8" fmla="*/ 1581150 w 2279650"/>
              <a:gd name="connsiteY8" fmla="*/ 22225 h 1914525"/>
              <a:gd name="connsiteX9" fmla="*/ 1822450 w 2279650"/>
              <a:gd name="connsiteY9" fmla="*/ 34925 h 1914525"/>
              <a:gd name="connsiteX10" fmla="*/ 1771650 w 2279650"/>
              <a:gd name="connsiteY10" fmla="*/ 73025 h 1914525"/>
              <a:gd name="connsiteX11" fmla="*/ 1727200 w 2279650"/>
              <a:gd name="connsiteY11" fmla="*/ 165100 h 1914525"/>
              <a:gd name="connsiteX12" fmla="*/ 1720850 w 2279650"/>
              <a:gd name="connsiteY12" fmla="*/ 228600 h 1914525"/>
              <a:gd name="connsiteX13" fmla="*/ 1736725 w 2279650"/>
              <a:gd name="connsiteY13" fmla="*/ 314325 h 1914525"/>
              <a:gd name="connsiteX14" fmla="*/ 1800225 w 2279650"/>
              <a:gd name="connsiteY14" fmla="*/ 371475 h 1914525"/>
              <a:gd name="connsiteX15" fmla="*/ 1739900 w 2279650"/>
              <a:gd name="connsiteY15" fmla="*/ 463550 h 1914525"/>
              <a:gd name="connsiteX16" fmla="*/ 1651000 w 2279650"/>
              <a:gd name="connsiteY16" fmla="*/ 517525 h 1914525"/>
              <a:gd name="connsiteX17" fmla="*/ 1562100 w 2279650"/>
              <a:gd name="connsiteY17" fmla="*/ 619125 h 1914525"/>
              <a:gd name="connsiteX18" fmla="*/ 1787525 w 2279650"/>
              <a:gd name="connsiteY18" fmla="*/ 603250 h 1914525"/>
              <a:gd name="connsiteX19" fmla="*/ 1866900 w 2279650"/>
              <a:gd name="connsiteY19" fmla="*/ 536575 h 1914525"/>
              <a:gd name="connsiteX20" fmla="*/ 1933575 w 2279650"/>
              <a:gd name="connsiteY20" fmla="*/ 438150 h 1914525"/>
              <a:gd name="connsiteX21" fmla="*/ 1949450 w 2279650"/>
              <a:gd name="connsiteY21" fmla="*/ 384175 h 1914525"/>
              <a:gd name="connsiteX22" fmla="*/ 1943100 w 2279650"/>
              <a:gd name="connsiteY22" fmla="*/ 336550 h 1914525"/>
              <a:gd name="connsiteX23" fmla="*/ 1901825 w 2279650"/>
              <a:gd name="connsiteY23" fmla="*/ 266700 h 1914525"/>
              <a:gd name="connsiteX24" fmla="*/ 1873250 w 2279650"/>
              <a:gd name="connsiteY24" fmla="*/ 228600 h 1914525"/>
              <a:gd name="connsiteX25" fmla="*/ 1873250 w 2279650"/>
              <a:gd name="connsiteY25" fmla="*/ 209550 h 1914525"/>
              <a:gd name="connsiteX26" fmla="*/ 1889125 w 2279650"/>
              <a:gd name="connsiteY26" fmla="*/ 174625 h 1914525"/>
              <a:gd name="connsiteX27" fmla="*/ 1936750 w 2279650"/>
              <a:gd name="connsiteY27" fmla="*/ 146050 h 1914525"/>
              <a:gd name="connsiteX28" fmla="*/ 1949450 w 2279650"/>
              <a:gd name="connsiteY28" fmla="*/ 107950 h 1914525"/>
              <a:gd name="connsiteX29" fmla="*/ 1997075 w 2279650"/>
              <a:gd name="connsiteY29" fmla="*/ 76200 h 1914525"/>
              <a:gd name="connsiteX30" fmla="*/ 2044700 w 2279650"/>
              <a:gd name="connsiteY30" fmla="*/ 41275 h 1914525"/>
              <a:gd name="connsiteX31" fmla="*/ 2066925 w 2279650"/>
              <a:gd name="connsiteY31" fmla="*/ 41275 h 1914525"/>
              <a:gd name="connsiteX32" fmla="*/ 2114550 w 2279650"/>
              <a:gd name="connsiteY32" fmla="*/ 79375 h 1914525"/>
              <a:gd name="connsiteX33" fmla="*/ 2111375 w 2279650"/>
              <a:gd name="connsiteY33" fmla="*/ 142875 h 1914525"/>
              <a:gd name="connsiteX34" fmla="*/ 2085975 w 2279650"/>
              <a:gd name="connsiteY34" fmla="*/ 190500 h 1914525"/>
              <a:gd name="connsiteX35" fmla="*/ 2095500 w 2279650"/>
              <a:gd name="connsiteY35" fmla="*/ 231775 h 1914525"/>
              <a:gd name="connsiteX36" fmla="*/ 2127250 w 2279650"/>
              <a:gd name="connsiteY36" fmla="*/ 276225 h 1914525"/>
              <a:gd name="connsiteX37" fmla="*/ 2212975 w 2279650"/>
              <a:gd name="connsiteY37" fmla="*/ 330200 h 1914525"/>
              <a:gd name="connsiteX38" fmla="*/ 2266950 w 2279650"/>
              <a:gd name="connsiteY38" fmla="*/ 565150 h 1914525"/>
              <a:gd name="connsiteX39" fmla="*/ 2279650 w 2279650"/>
              <a:gd name="connsiteY39" fmla="*/ 619125 h 1914525"/>
              <a:gd name="connsiteX40" fmla="*/ 1581150 w 2279650"/>
              <a:gd name="connsiteY40" fmla="*/ 638175 h 1914525"/>
              <a:gd name="connsiteX41" fmla="*/ 1584325 w 2279650"/>
              <a:gd name="connsiteY41" fmla="*/ 708025 h 1914525"/>
              <a:gd name="connsiteX42" fmla="*/ 1428750 w 2279650"/>
              <a:gd name="connsiteY42" fmla="*/ 977900 h 1914525"/>
              <a:gd name="connsiteX43" fmla="*/ 1441450 w 2279650"/>
              <a:gd name="connsiteY43" fmla="*/ 1136650 h 1914525"/>
              <a:gd name="connsiteX44" fmla="*/ 1466850 w 2279650"/>
              <a:gd name="connsiteY44" fmla="*/ 1209675 h 1914525"/>
              <a:gd name="connsiteX45" fmla="*/ 1504950 w 2279650"/>
              <a:gd name="connsiteY45" fmla="*/ 1279525 h 1914525"/>
              <a:gd name="connsiteX46" fmla="*/ 1555750 w 2279650"/>
              <a:gd name="connsiteY46" fmla="*/ 1362075 h 1914525"/>
              <a:gd name="connsiteX47" fmla="*/ 1622425 w 2279650"/>
              <a:gd name="connsiteY47" fmla="*/ 1479550 h 1914525"/>
              <a:gd name="connsiteX48" fmla="*/ 1654175 w 2279650"/>
              <a:gd name="connsiteY48" fmla="*/ 1533525 h 1914525"/>
              <a:gd name="connsiteX49" fmla="*/ 1752600 w 2279650"/>
              <a:gd name="connsiteY49" fmla="*/ 1603375 h 1914525"/>
              <a:gd name="connsiteX50" fmla="*/ 1768475 w 2279650"/>
              <a:gd name="connsiteY50" fmla="*/ 1635125 h 1914525"/>
              <a:gd name="connsiteX51" fmla="*/ 1854200 w 2279650"/>
              <a:gd name="connsiteY51" fmla="*/ 1682750 h 1914525"/>
              <a:gd name="connsiteX52" fmla="*/ 1654175 w 2279650"/>
              <a:gd name="connsiteY52" fmla="*/ 1733550 h 1914525"/>
              <a:gd name="connsiteX53" fmla="*/ 1720850 w 2279650"/>
              <a:gd name="connsiteY53" fmla="*/ 1914525 h 1914525"/>
              <a:gd name="connsiteX54" fmla="*/ 1336675 w 2279650"/>
              <a:gd name="connsiteY54" fmla="*/ 1901825 h 1914525"/>
              <a:gd name="connsiteX55" fmla="*/ 1339850 w 2279650"/>
              <a:gd name="connsiteY55" fmla="*/ 1762125 h 1914525"/>
              <a:gd name="connsiteX56" fmla="*/ 1019175 w 2279650"/>
              <a:gd name="connsiteY56" fmla="*/ 1517650 h 1914525"/>
              <a:gd name="connsiteX57" fmla="*/ 1025525 w 2279650"/>
              <a:gd name="connsiteY57" fmla="*/ 1470025 h 1914525"/>
              <a:gd name="connsiteX58" fmla="*/ 1203325 w 2279650"/>
              <a:gd name="connsiteY58" fmla="*/ 1219200 h 1914525"/>
              <a:gd name="connsiteX59" fmla="*/ 1133475 w 2279650"/>
              <a:gd name="connsiteY59" fmla="*/ 1028700 h 1914525"/>
              <a:gd name="connsiteX60" fmla="*/ 1133475 w 2279650"/>
              <a:gd name="connsiteY60" fmla="*/ 1012825 h 1914525"/>
              <a:gd name="connsiteX61" fmla="*/ 1152525 w 2279650"/>
              <a:gd name="connsiteY61" fmla="*/ 990600 h 1914525"/>
              <a:gd name="connsiteX62" fmla="*/ 1301750 w 2279650"/>
              <a:gd name="connsiteY62" fmla="*/ 942975 h 1914525"/>
              <a:gd name="connsiteX63" fmla="*/ 1298575 w 2279650"/>
              <a:gd name="connsiteY63" fmla="*/ 917575 h 1914525"/>
              <a:gd name="connsiteX64" fmla="*/ 1196975 w 2279650"/>
              <a:gd name="connsiteY64" fmla="*/ 717550 h 1914525"/>
              <a:gd name="connsiteX65" fmla="*/ 1200150 w 2279650"/>
              <a:gd name="connsiteY65" fmla="*/ 647700 h 1914525"/>
              <a:gd name="connsiteX66" fmla="*/ 0 w 2279650"/>
              <a:gd name="connsiteY66" fmla="*/ 688975 h 1914525"/>
              <a:gd name="connsiteX0" fmla="*/ 0 w 2279650"/>
              <a:gd name="connsiteY0" fmla="*/ 688975 h 1914525"/>
              <a:gd name="connsiteX1" fmla="*/ 31750 w 2279650"/>
              <a:gd name="connsiteY1" fmla="*/ 419100 h 1914525"/>
              <a:gd name="connsiteX2" fmla="*/ 304800 w 2279650"/>
              <a:gd name="connsiteY2" fmla="*/ 314325 h 1914525"/>
              <a:gd name="connsiteX3" fmla="*/ 288925 w 2279650"/>
              <a:gd name="connsiteY3" fmla="*/ 279400 h 1914525"/>
              <a:gd name="connsiteX4" fmla="*/ 930275 w 2279650"/>
              <a:gd name="connsiteY4" fmla="*/ 22225 h 1914525"/>
              <a:gd name="connsiteX5" fmla="*/ 968375 w 2279650"/>
              <a:gd name="connsiteY5" fmla="*/ 117475 h 1914525"/>
              <a:gd name="connsiteX6" fmla="*/ 1257300 w 2279650"/>
              <a:gd name="connsiteY6" fmla="*/ 15875 h 1914525"/>
              <a:gd name="connsiteX7" fmla="*/ 1508125 w 2279650"/>
              <a:gd name="connsiteY7" fmla="*/ 0 h 1914525"/>
              <a:gd name="connsiteX8" fmla="*/ 1581150 w 2279650"/>
              <a:gd name="connsiteY8" fmla="*/ 22225 h 1914525"/>
              <a:gd name="connsiteX9" fmla="*/ 1822450 w 2279650"/>
              <a:gd name="connsiteY9" fmla="*/ 34925 h 1914525"/>
              <a:gd name="connsiteX10" fmla="*/ 1771650 w 2279650"/>
              <a:gd name="connsiteY10" fmla="*/ 73025 h 1914525"/>
              <a:gd name="connsiteX11" fmla="*/ 1727200 w 2279650"/>
              <a:gd name="connsiteY11" fmla="*/ 165100 h 1914525"/>
              <a:gd name="connsiteX12" fmla="*/ 1720850 w 2279650"/>
              <a:gd name="connsiteY12" fmla="*/ 228600 h 1914525"/>
              <a:gd name="connsiteX13" fmla="*/ 1736725 w 2279650"/>
              <a:gd name="connsiteY13" fmla="*/ 314325 h 1914525"/>
              <a:gd name="connsiteX14" fmla="*/ 1800225 w 2279650"/>
              <a:gd name="connsiteY14" fmla="*/ 371475 h 1914525"/>
              <a:gd name="connsiteX15" fmla="*/ 1739900 w 2279650"/>
              <a:gd name="connsiteY15" fmla="*/ 463550 h 1914525"/>
              <a:gd name="connsiteX16" fmla="*/ 1651000 w 2279650"/>
              <a:gd name="connsiteY16" fmla="*/ 517525 h 1914525"/>
              <a:gd name="connsiteX17" fmla="*/ 1562100 w 2279650"/>
              <a:gd name="connsiteY17" fmla="*/ 619125 h 1914525"/>
              <a:gd name="connsiteX18" fmla="*/ 1787525 w 2279650"/>
              <a:gd name="connsiteY18" fmla="*/ 603250 h 1914525"/>
              <a:gd name="connsiteX19" fmla="*/ 1866900 w 2279650"/>
              <a:gd name="connsiteY19" fmla="*/ 536575 h 1914525"/>
              <a:gd name="connsiteX20" fmla="*/ 1933575 w 2279650"/>
              <a:gd name="connsiteY20" fmla="*/ 438150 h 1914525"/>
              <a:gd name="connsiteX21" fmla="*/ 1949450 w 2279650"/>
              <a:gd name="connsiteY21" fmla="*/ 384175 h 1914525"/>
              <a:gd name="connsiteX22" fmla="*/ 1943100 w 2279650"/>
              <a:gd name="connsiteY22" fmla="*/ 336550 h 1914525"/>
              <a:gd name="connsiteX23" fmla="*/ 1901825 w 2279650"/>
              <a:gd name="connsiteY23" fmla="*/ 266700 h 1914525"/>
              <a:gd name="connsiteX24" fmla="*/ 1873250 w 2279650"/>
              <a:gd name="connsiteY24" fmla="*/ 228600 h 1914525"/>
              <a:gd name="connsiteX25" fmla="*/ 1873250 w 2279650"/>
              <a:gd name="connsiteY25" fmla="*/ 209550 h 1914525"/>
              <a:gd name="connsiteX26" fmla="*/ 1889125 w 2279650"/>
              <a:gd name="connsiteY26" fmla="*/ 174625 h 1914525"/>
              <a:gd name="connsiteX27" fmla="*/ 1936750 w 2279650"/>
              <a:gd name="connsiteY27" fmla="*/ 146050 h 1914525"/>
              <a:gd name="connsiteX28" fmla="*/ 1949450 w 2279650"/>
              <a:gd name="connsiteY28" fmla="*/ 107950 h 1914525"/>
              <a:gd name="connsiteX29" fmla="*/ 1997075 w 2279650"/>
              <a:gd name="connsiteY29" fmla="*/ 76200 h 1914525"/>
              <a:gd name="connsiteX30" fmla="*/ 2044700 w 2279650"/>
              <a:gd name="connsiteY30" fmla="*/ 41275 h 1914525"/>
              <a:gd name="connsiteX31" fmla="*/ 2066925 w 2279650"/>
              <a:gd name="connsiteY31" fmla="*/ 41275 h 1914525"/>
              <a:gd name="connsiteX32" fmla="*/ 2114550 w 2279650"/>
              <a:gd name="connsiteY32" fmla="*/ 79375 h 1914525"/>
              <a:gd name="connsiteX33" fmla="*/ 2111375 w 2279650"/>
              <a:gd name="connsiteY33" fmla="*/ 142875 h 1914525"/>
              <a:gd name="connsiteX34" fmla="*/ 2085975 w 2279650"/>
              <a:gd name="connsiteY34" fmla="*/ 190500 h 1914525"/>
              <a:gd name="connsiteX35" fmla="*/ 2095500 w 2279650"/>
              <a:gd name="connsiteY35" fmla="*/ 231775 h 1914525"/>
              <a:gd name="connsiteX36" fmla="*/ 2127250 w 2279650"/>
              <a:gd name="connsiteY36" fmla="*/ 276225 h 1914525"/>
              <a:gd name="connsiteX37" fmla="*/ 2212975 w 2279650"/>
              <a:gd name="connsiteY37" fmla="*/ 330200 h 1914525"/>
              <a:gd name="connsiteX38" fmla="*/ 2266950 w 2279650"/>
              <a:gd name="connsiteY38" fmla="*/ 565150 h 1914525"/>
              <a:gd name="connsiteX39" fmla="*/ 2279650 w 2279650"/>
              <a:gd name="connsiteY39" fmla="*/ 619125 h 1914525"/>
              <a:gd name="connsiteX40" fmla="*/ 1581150 w 2279650"/>
              <a:gd name="connsiteY40" fmla="*/ 638175 h 1914525"/>
              <a:gd name="connsiteX41" fmla="*/ 1584325 w 2279650"/>
              <a:gd name="connsiteY41" fmla="*/ 708025 h 1914525"/>
              <a:gd name="connsiteX42" fmla="*/ 1428750 w 2279650"/>
              <a:gd name="connsiteY42" fmla="*/ 977900 h 1914525"/>
              <a:gd name="connsiteX43" fmla="*/ 1441450 w 2279650"/>
              <a:gd name="connsiteY43" fmla="*/ 1136650 h 1914525"/>
              <a:gd name="connsiteX44" fmla="*/ 1466850 w 2279650"/>
              <a:gd name="connsiteY44" fmla="*/ 1209675 h 1914525"/>
              <a:gd name="connsiteX45" fmla="*/ 1504950 w 2279650"/>
              <a:gd name="connsiteY45" fmla="*/ 1279525 h 1914525"/>
              <a:gd name="connsiteX46" fmla="*/ 1555750 w 2279650"/>
              <a:gd name="connsiteY46" fmla="*/ 1362075 h 1914525"/>
              <a:gd name="connsiteX47" fmla="*/ 1622425 w 2279650"/>
              <a:gd name="connsiteY47" fmla="*/ 1479550 h 1914525"/>
              <a:gd name="connsiteX48" fmla="*/ 1654175 w 2279650"/>
              <a:gd name="connsiteY48" fmla="*/ 1533525 h 1914525"/>
              <a:gd name="connsiteX49" fmla="*/ 1752600 w 2279650"/>
              <a:gd name="connsiteY49" fmla="*/ 1603375 h 1914525"/>
              <a:gd name="connsiteX50" fmla="*/ 1768475 w 2279650"/>
              <a:gd name="connsiteY50" fmla="*/ 1635125 h 1914525"/>
              <a:gd name="connsiteX51" fmla="*/ 1854200 w 2279650"/>
              <a:gd name="connsiteY51" fmla="*/ 1682750 h 1914525"/>
              <a:gd name="connsiteX52" fmla="*/ 1654175 w 2279650"/>
              <a:gd name="connsiteY52" fmla="*/ 1733550 h 1914525"/>
              <a:gd name="connsiteX53" fmla="*/ 1720850 w 2279650"/>
              <a:gd name="connsiteY53" fmla="*/ 1914525 h 1914525"/>
              <a:gd name="connsiteX54" fmla="*/ 1514475 w 2279650"/>
              <a:gd name="connsiteY54" fmla="*/ 1905000 h 1914525"/>
              <a:gd name="connsiteX55" fmla="*/ 1336675 w 2279650"/>
              <a:gd name="connsiteY55" fmla="*/ 1901825 h 1914525"/>
              <a:gd name="connsiteX56" fmla="*/ 1339850 w 2279650"/>
              <a:gd name="connsiteY56" fmla="*/ 1762125 h 1914525"/>
              <a:gd name="connsiteX57" fmla="*/ 1019175 w 2279650"/>
              <a:gd name="connsiteY57" fmla="*/ 1517650 h 1914525"/>
              <a:gd name="connsiteX58" fmla="*/ 1025525 w 2279650"/>
              <a:gd name="connsiteY58" fmla="*/ 1470025 h 1914525"/>
              <a:gd name="connsiteX59" fmla="*/ 1203325 w 2279650"/>
              <a:gd name="connsiteY59" fmla="*/ 1219200 h 1914525"/>
              <a:gd name="connsiteX60" fmla="*/ 1133475 w 2279650"/>
              <a:gd name="connsiteY60" fmla="*/ 1028700 h 1914525"/>
              <a:gd name="connsiteX61" fmla="*/ 1133475 w 2279650"/>
              <a:gd name="connsiteY61" fmla="*/ 1012825 h 1914525"/>
              <a:gd name="connsiteX62" fmla="*/ 1152525 w 2279650"/>
              <a:gd name="connsiteY62" fmla="*/ 990600 h 1914525"/>
              <a:gd name="connsiteX63" fmla="*/ 1301750 w 2279650"/>
              <a:gd name="connsiteY63" fmla="*/ 942975 h 1914525"/>
              <a:gd name="connsiteX64" fmla="*/ 1298575 w 2279650"/>
              <a:gd name="connsiteY64" fmla="*/ 917575 h 1914525"/>
              <a:gd name="connsiteX65" fmla="*/ 1196975 w 2279650"/>
              <a:gd name="connsiteY65" fmla="*/ 717550 h 1914525"/>
              <a:gd name="connsiteX66" fmla="*/ 1200150 w 2279650"/>
              <a:gd name="connsiteY66" fmla="*/ 647700 h 1914525"/>
              <a:gd name="connsiteX67" fmla="*/ 0 w 2279650"/>
              <a:gd name="connsiteY67" fmla="*/ 688975 h 1914525"/>
              <a:gd name="connsiteX0" fmla="*/ 0 w 2279650"/>
              <a:gd name="connsiteY0" fmla="*/ 688975 h 2228850"/>
              <a:gd name="connsiteX1" fmla="*/ 31750 w 2279650"/>
              <a:gd name="connsiteY1" fmla="*/ 419100 h 2228850"/>
              <a:gd name="connsiteX2" fmla="*/ 304800 w 2279650"/>
              <a:gd name="connsiteY2" fmla="*/ 314325 h 2228850"/>
              <a:gd name="connsiteX3" fmla="*/ 288925 w 2279650"/>
              <a:gd name="connsiteY3" fmla="*/ 279400 h 2228850"/>
              <a:gd name="connsiteX4" fmla="*/ 930275 w 2279650"/>
              <a:gd name="connsiteY4" fmla="*/ 22225 h 2228850"/>
              <a:gd name="connsiteX5" fmla="*/ 968375 w 2279650"/>
              <a:gd name="connsiteY5" fmla="*/ 117475 h 2228850"/>
              <a:gd name="connsiteX6" fmla="*/ 1257300 w 2279650"/>
              <a:gd name="connsiteY6" fmla="*/ 15875 h 2228850"/>
              <a:gd name="connsiteX7" fmla="*/ 1508125 w 2279650"/>
              <a:gd name="connsiteY7" fmla="*/ 0 h 2228850"/>
              <a:gd name="connsiteX8" fmla="*/ 1581150 w 2279650"/>
              <a:gd name="connsiteY8" fmla="*/ 22225 h 2228850"/>
              <a:gd name="connsiteX9" fmla="*/ 1822450 w 2279650"/>
              <a:gd name="connsiteY9" fmla="*/ 34925 h 2228850"/>
              <a:gd name="connsiteX10" fmla="*/ 1771650 w 2279650"/>
              <a:gd name="connsiteY10" fmla="*/ 73025 h 2228850"/>
              <a:gd name="connsiteX11" fmla="*/ 1727200 w 2279650"/>
              <a:gd name="connsiteY11" fmla="*/ 165100 h 2228850"/>
              <a:gd name="connsiteX12" fmla="*/ 1720850 w 2279650"/>
              <a:gd name="connsiteY12" fmla="*/ 228600 h 2228850"/>
              <a:gd name="connsiteX13" fmla="*/ 1736725 w 2279650"/>
              <a:gd name="connsiteY13" fmla="*/ 314325 h 2228850"/>
              <a:gd name="connsiteX14" fmla="*/ 1800225 w 2279650"/>
              <a:gd name="connsiteY14" fmla="*/ 371475 h 2228850"/>
              <a:gd name="connsiteX15" fmla="*/ 1739900 w 2279650"/>
              <a:gd name="connsiteY15" fmla="*/ 463550 h 2228850"/>
              <a:gd name="connsiteX16" fmla="*/ 1651000 w 2279650"/>
              <a:gd name="connsiteY16" fmla="*/ 517525 h 2228850"/>
              <a:gd name="connsiteX17" fmla="*/ 1562100 w 2279650"/>
              <a:gd name="connsiteY17" fmla="*/ 619125 h 2228850"/>
              <a:gd name="connsiteX18" fmla="*/ 1787525 w 2279650"/>
              <a:gd name="connsiteY18" fmla="*/ 603250 h 2228850"/>
              <a:gd name="connsiteX19" fmla="*/ 1866900 w 2279650"/>
              <a:gd name="connsiteY19" fmla="*/ 536575 h 2228850"/>
              <a:gd name="connsiteX20" fmla="*/ 1933575 w 2279650"/>
              <a:gd name="connsiteY20" fmla="*/ 438150 h 2228850"/>
              <a:gd name="connsiteX21" fmla="*/ 1949450 w 2279650"/>
              <a:gd name="connsiteY21" fmla="*/ 384175 h 2228850"/>
              <a:gd name="connsiteX22" fmla="*/ 1943100 w 2279650"/>
              <a:gd name="connsiteY22" fmla="*/ 336550 h 2228850"/>
              <a:gd name="connsiteX23" fmla="*/ 1901825 w 2279650"/>
              <a:gd name="connsiteY23" fmla="*/ 266700 h 2228850"/>
              <a:gd name="connsiteX24" fmla="*/ 1873250 w 2279650"/>
              <a:gd name="connsiteY24" fmla="*/ 228600 h 2228850"/>
              <a:gd name="connsiteX25" fmla="*/ 1873250 w 2279650"/>
              <a:gd name="connsiteY25" fmla="*/ 209550 h 2228850"/>
              <a:gd name="connsiteX26" fmla="*/ 1889125 w 2279650"/>
              <a:gd name="connsiteY26" fmla="*/ 174625 h 2228850"/>
              <a:gd name="connsiteX27" fmla="*/ 1936750 w 2279650"/>
              <a:gd name="connsiteY27" fmla="*/ 146050 h 2228850"/>
              <a:gd name="connsiteX28" fmla="*/ 1949450 w 2279650"/>
              <a:gd name="connsiteY28" fmla="*/ 107950 h 2228850"/>
              <a:gd name="connsiteX29" fmla="*/ 1997075 w 2279650"/>
              <a:gd name="connsiteY29" fmla="*/ 76200 h 2228850"/>
              <a:gd name="connsiteX30" fmla="*/ 2044700 w 2279650"/>
              <a:gd name="connsiteY30" fmla="*/ 41275 h 2228850"/>
              <a:gd name="connsiteX31" fmla="*/ 2066925 w 2279650"/>
              <a:gd name="connsiteY31" fmla="*/ 41275 h 2228850"/>
              <a:gd name="connsiteX32" fmla="*/ 2114550 w 2279650"/>
              <a:gd name="connsiteY32" fmla="*/ 79375 h 2228850"/>
              <a:gd name="connsiteX33" fmla="*/ 2111375 w 2279650"/>
              <a:gd name="connsiteY33" fmla="*/ 142875 h 2228850"/>
              <a:gd name="connsiteX34" fmla="*/ 2085975 w 2279650"/>
              <a:gd name="connsiteY34" fmla="*/ 190500 h 2228850"/>
              <a:gd name="connsiteX35" fmla="*/ 2095500 w 2279650"/>
              <a:gd name="connsiteY35" fmla="*/ 231775 h 2228850"/>
              <a:gd name="connsiteX36" fmla="*/ 2127250 w 2279650"/>
              <a:gd name="connsiteY36" fmla="*/ 276225 h 2228850"/>
              <a:gd name="connsiteX37" fmla="*/ 2212975 w 2279650"/>
              <a:gd name="connsiteY37" fmla="*/ 330200 h 2228850"/>
              <a:gd name="connsiteX38" fmla="*/ 2266950 w 2279650"/>
              <a:gd name="connsiteY38" fmla="*/ 565150 h 2228850"/>
              <a:gd name="connsiteX39" fmla="*/ 2279650 w 2279650"/>
              <a:gd name="connsiteY39" fmla="*/ 619125 h 2228850"/>
              <a:gd name="connsiteX40" fmla="*/ 1581150 w 2279650"/>
              <a:gd name="connsiteY40" fmla="*/ 638175 h 2228850"/>
              <a:gd name="connsiteX41" fmla="*/ 1584325 w 2279650"/>
              <a:gd name="connsiteY41" fmla="*/ 708025 h 2228850"/>
              <a:gd name="connsiteX42" fmla="*/ 1428750 w 2279650"/>
              <a:gd name="connsiteY42" fmla="*/ 977900 h 2228850"/>
              <a:gd name="connsiteX43" fmla="*/ 1441450 w 2279650"/>
              <a:gd name="connsiteY43" fmla="*/ 1136650 h 2228850"/>
              <a:gd name="connsiteX44" fmla="*/ 1466850 w 2279650"/>
              <a:gd name="connsiteY44" fmla="*/ 1209675 h 2228850"/>
              <a:gd name="connsiteX45" fmla="*/ 1504950 w 2279650"/>
              <a:gd name="connsiteY45" fmla="*/ 1279525 h 2228850"/>
              <a:gd name="connsiteX46" fmla="*/ 1555750 w 2279650"/>
              <a:gd name="connsiteY46" fmla="*/ 1362075 h 2228850"/>
              <a:gd name="connsiteX47" fmla="*/ 1622425 w 2279650"/>
              <a:gd name="connsiteY47" fmla="*/ 1479550 h 2228850"/>
              <a:gd name="connsiteX48" fmla="*/ 1654175 w 2279650"/>
              <a:gd name="connsiteY48" fmla="*/ 1533525 h 2228850"/>
              <a:gd name="connsiteX49" fmla="*/ 1752600 w 2279650"/>
              <a:gd name="connsiteY49" fmla="*/ 1603375 h 2228850"/>
              <a:gd name="connsiteX50" fmla="*/ 1768475 w 2279650"/>
              <a:gd name="connsiteY50" fmla="*/ 1635125 h 2228850"/>
              <a:gd name="connsiteX51" fmla="*/ 1854200 w 2279650"/>
              <a:gd name="connsiteY51" fmla="*/ 1682750 h 2228850"/>
              <a:gd name="connsiteX52" fmla="*/ 1654175 w 2279650"/>
              <a:gd name="connsiteY52" fmla="*/ 1733550 h 2228850"/>
              <a:gd name="connsiteX53" fmla="*/ 1720850 w 2279650"/>
              <a:gd name="connsiteY53" fmla="*/ 1914525 h 2228850"/>
              <a:gd name="connsiteX54" fmla="*/ 1498600 w 2279650"/>
              <a:gd name="connsiteY54" fmla="*/ 2228850 h 2228850"/>
              <a:gd name="connsiteX55" fmla="*/ 1336675 w 2279650"/>
              <a:gd name="connsiteY55" fmla="*/ 1901825 h 2228850"/>
              <a:gd name="connsiteX56" fmla="*/ 1339850 w 2279650"/>
              <a:gd name="connsiteY56" fmla="*/ 1762125 h 2228850"/>
              <a:gd name="connsiteX57" fmla="*/ 1019175 w 2279650"/>
              <a:gd name="connsiteY57" fmla="*/ 1517650 h 2228850"/>
              <a:gd name="connsiteX58" fmla="*/ 1025525 w 2279650"/>
              <a:gd name="connsiteY58" fmla="*/ 1470025 h 2228850"/>
              <a:gd name="connsiteX59" fmla="*/ 1203325 w 2279650"/>
              <a:gd name="connsiteY59" fmla="*/ 1219200 h 2228850"/>
              <a:gd name="connsiteX60" fmla="*/ 1133475 w 2279650"/>
              <a:gd name="connsiteY60" fmla="*/ 1028700 h 2228850"/>
              <a:gd name="connsiteX61" fmla="*/ 1133475 w 2279650"/>
              <a:gd name="connsiteY61" fmla="*/ 1012825 h 2228850"/>
              <a:gd name="connsiteX62" fmla="*/ 1152525 w 2279650"/>
              <a:gd name="connsiteY62" fmla="*/ 990600 h 2228850"/>
              <a:gd name="connsiteX63" fmla="*/ 1301750 w 2279650"/>
              <a:gd name="connsiteY63" fmla="*/ 942975 h 2228850"/>
              <a:gd name="connsiteX64" fmla="*/ 1298575 w 2279650"/>
              <a:gd name="connsiteY64" fmla="*/ 917575 h 2228850"/>
              <a:gd name="connsiteX65" fmla="*/ 1196975 w 2279650"/>
              <a:gd name="connsiteY65" fmla="*/ 717550 h 2228850"/>
              <a:gd name="connsiteX66" fmla="*/ 1200150 w 2279650"/>
              <a:gd name="connsiteY66" fmla="*/ 647700 h 2228850"/>
              <a:gd name="connsiteX67" fmla="*/ 0 w 2279650"/>
              <a:gd name="connsiteY67" fmla="*/ 688975 h 2228850"/>
              <a:gd name="connsiteX0" fmla="*/ 0 w 2279650"/>
              <a:gd name="connsiteY0" fmla="*/ 688975 h 2228850"/>
              <a:gd name="connsiteX1" fmla="*/ 31750 w 2279650"/>
              <a:gd name="connsiteY1" fmla="*/ 419100 h 2228850"/>
              <a:gd name="connsiteX2" fmla="*/ 304800 w 2279650"/>
              <a:gd name="connsiteY2" fmla="*/ 314325 h 2228850"/>
              <a:gd name="connsiteX3" fmla="*/ 288925 w 2279650"/>
              <a:gd name="connsiteY3" fmla="*/ 279400 h 2228850"/>
              <a:gd name="connsiteX4" fmla="*/ 930275 w 2279650"/>
              <a:gd name="connsiteY4" fmla="*/ 22225 h 2228850"/>
              <a:gd name="connsiteX5" fmla="*/ 968375 w 2279650"/>
              <a:gd name="connsiteY5" fmla="*/ 117475 h 2228850"/>
              <a:gd name="connsiteX6" fmla="*/ 1257300 w 2279650"/>
              <a:gd name="connsiteY6" fmla="*/ 15875 h 2228850"/>
              <a:gd name="connsiteX7" fmla="*/ 1508125 w 2279650"/>
              <a:gd name="connsiteY7" fmla="*/ 0 h 2228850"/>
              <a:gd name="connsiteX8" fmla="*/ 1581150 w 2279650"/>
              <a:gd name="connsiteY8" fmla="*/ 22225 h 2228850"/>
              <a:gd name="connsiteX9" fmla="*/ 1822450 w 2279650"/>
              <a:gd name="connsiteY9" fmla="*/ 34925 h 2228850"/>
              <a:gd name="connsiteX10" fmla="*/ 1771650 w 2279650"/>
              <a:gd name="connsiteY10" fmla="*/ 73025 h 2228850"/>
              <a:gd name="connsiteX11" fmla="*/ 1727200 w 2279650"/>
              <a:gd name="connsiteY11" fmla="*/ 165100 h 2228850"/>
              <a:gd name="connsiteX12" fmla="*/ 1720850 w 2279650"/>
              <a:gd name="connsiteY12" fmla="*/ 228600 h 2228850"/>
              <a:gd name="connsiteX13" fmla="*/ 1736725 w 2279650"/>
              <a:gd name="connsiteY13" fmla="*/ 314325 h 2228850"/>
              <a:gd name="connsiteX14" fmla="*/ 1800225 w 2279650"/>
              <a:gd name="connsiteY14" fmla="*/ 371475 h 2228850"/>
              <a:gd name="connsiteX15" fmla="*/ 1739900 w 2279650"/>
              <a:gd name="connsiteY15" fmla="*/ 463550 h 2228850"/>
              <a:gd name="connsiteX16" fmla="*/ 1651000 w 2279650"/>
              <a:gd name="connsiteY16" fmla="*/ 517525 h 2228850"/>
              <a:gd name="connsiteX17" fmla="*/ 1562100 w 2279650"/>
              <a:gd name="connsiteY17" fmla="*/ 619125 h 2228850"/>
              <a:gd name="connsiteX18" fmla="*/ 1787525 w 2279650"/>
              <a:gd name="connsiteY18" fmla="*/ 603250 h 2228850"/>
              <a:gd name="connsiteX19" fmla="*/ 1866900 w 2279650"/>
              <a:gd name="connsiteY19" fmla="*/ 536575 h 2228850"/>
              <a:gd name="connsiteX20" fmla="*/ 1933575 w 2279650"/>
              <a:gd name="connsiteY20" fmla="*/ 438150 h 2228850"/>
              <a:gd name="connsiteX21" fmla="*/ 1949450 w 2279650"/>
              <a:gd name="connsiteY21" fmla="*/ 384175 h 2228850"/>
              <a:gd name="connsiteX22" fmla="*/ 1943100 w 2279650"/>
              <a:gd name="connsiteY22" fmla="*/ 336550 h 2228850"/>
              <a:gd name="connsiteX23" fmla="*/ 1901825 w 2279650"/>
              <a:gd name="connsiteY23" fmla="*/ 266700 h 2228850"/>
              <a:gd name="connsiteX24" fmla="*/ 1873250 w 2279650"/>
              <a:gd name="connsiteY24" fmla="*/ 228600 h 2228850"/>
              <a:gd name="connsiteX25" fmla="*/ 1873250 w 2279650"/>
              <a:gd name="connsiteY25" fmla="*/ 209550 h 2228850"/>
              <a:gd name="connsiteX26" fmla="*/ 1889125 w 2279650"/>
              <a:gd name="connsiteY26" fmla="*/ 174625 h 2228850"/>
              <a:gd name="connsiteX27" fmla="*/ 1936750 w 2279650"/>
              <a:gd name="connsiteY27" fmla="*/ 146050 h 2228850"/>
              <a:gd name="connsiteX28" fmla="*/ 1949450 w 2279650"/>
              <a:gd name="connsiteY28" fmla="*/ 107950 h 2228850"/>
              <a:gd name="connsiteX29" fmla="*/ 1997075 w 2279650"/>
              <a:gd name="connsiteY29" fmla="*/ 76200 h 2228850"/>
              <a:gd name="connsiteX30" fmla="*/ 2044700 w 2279650"/>
              <a:gd name="connsiteY30" fmla="*/ 41275 h 2228850"/>
              <a:gd name="connsiteX31" fmla="*/ 2066925 w 2279650"/>
              <a:gd name="connsiteY31" fmla="*/ 41275 h 2228850"/>
              <a:gd name="connsiteX32" fmla="*/ 2114550 w 2279650"/>
              <a:gd name="connsiteY32" fmla="*/ 79375 h 2228850"/>
              <a:gd name="connsiteX33" fmla="*/ 2111375 w 2279650"/>
              <a:gd name="connsiteY33" fmla="*/ 142875 h 2228850"/>
              <a:gd name="connsiteX34" fmla="*/ 2085975 w 2279650"/>
              <a:gd name="connsiteY34" fmla="*/ 190500 h 2228850"/>
              <a:gd name="connsiteX35" fmla="*/ 2095500 w 2279650"/>
              <a:gd name="connsiteY35" fmla="*/ 231775 h 2228850"/>
              <a:gd name="connsiteX36" fmla="*/ 2127250 w 2279650"/>
              <a:gd name="connsiteY36" fmla="*/ 276225 h 2228850"/>
              <a:gd name="connsiteX37" fmla="*/ 2212975 w 2279650"/>
              <a:gd name="connsiteY37" fmla="*/ 330200 h 2228850"/>
              <a:gd name="connsiteX38" fmla="*/ 2266950 w 2279650"/>
              <a:gd name="connsiteY38" fmla="*/ 565150 h 2228850"/>
              <a:gd name="connsiteX39" fmla="*/ 2279650 w 2279650"/>
              <a:gd name="connsiteY39" fmla="*/ 619125 h 2228850"/>
              <a:gd name="connsiteX40" fmla="*/ 1581150 w 2279650"/>
              <a:gd name="connsiteY40" fmla="*/ 638175 h 2228850"/>
              <a:gd name="connsiteX41" fmla="*/ 1584325 w 2279650"/>
              <a:gd name="connsiteY41" fmla="*/ 708025 h 2228850"/>
              <a:gd name="connsiteX42" fmla="*/ 1428750 w 2279650"/>
              <a:gd name="connsiteY42" fmla="*/ 977900 h 2228850"/>
              <a:gd name="connsiteX43" fmla="*/ 1441450 w 2279650"/>
              <a:gd name="connsiteY43" fmla="*/ 1136650 h 2228850"/>
              <a:gd name="connsiteX44" fmla="*/ 1466850 w 2279650"/>
              <a:gd name="connsiteY44" fmla="*/ 1209675 h 2228850"/>
              <a:gd name="connsiteX45" fmla="*/ 1504950 w 2279650"/>
              <a:gd name="connsiteY45" fmla="*/ 1279525 h 2228850"/>
              <a:gd name="connsiteX46" fmla="*/ 1555750 w 2279650"/>
              <a:gd name="connsiteY46" fmla="*/ 1362075 h 2228850"/>
              <a:gd name="connsiteX47" fmla="*/ 1622425 w 2279650"/>
              <a:gd name="connsiteY47" fmla="*/ 1479550 h 2228850"/>
              <a:gd name="connsiteX48" fmla="*/ 1654175 w 2279650"/>
              <a:gd name="connsiteY48" fmla="*/ 1533525 h 2228850"/>
              <a:gd name="connsiteX49" fmla="*/ 1752600 w 2279650"/>
              <a:gd name="connsiteY49" fmla="*/ 1603375 h 2228850"/>
              <a:gd name="connsiteX50" fmla="*/ 1768475 w 2279650"/>
              <a:gd name="connsiteY50" fmla="*/ 1635125 h 2228850"/>
              <a:gd name="connsiteX51" fmla="*/ 1854200 w 2279650"/>
              <a:gd name="connsiteY51" fmla="*/ 1682750 h 2228850"/>
              <a:gd name="connsiteX52" fmla="*/ 1654175 w 2279650"/>
              <a:gd name="connsiteY52" fmla="*/ 1733550 h 2228850"/>
              <a:gd name="connsiteX53" fmla="*/ 1790700 w 2279650"/>
              <a:gd name="connsiteY53" fmla="*/ 2136775 h 2228850"/>
              <a:gd name="connsiteX54" fmla="*/ 1498600 w 2279650"/>
              <a:gd name="connsiteY54" fmla="*/ 2228850 h 2228850"/>
              <a:gd name="connsiteX55" fmla="*/ 1336675 w 2279650"/>
              <a:gd name="connsiteY55" fmla="*/ 1901825 h 2228850"/>
              <a:gd name="connsiteX56" fmla="*/ 1339850 w 2279650"/>
              <a:gd name="connsiteY56" fmla="*/ 1762125 h 2228850"/>
              <a:gd name="connsiteX57" fmla="*/ 1019175 w 2279650"/>
              <a:gd name="connsiteY57" fmla="*/ 1517650 h 2228850"/>
              <a:gd name="connsiteX58" fmla="*/ 1025525 w 2279650"/>
              <a:gd name="connsiteY58" fmla="*/ 1470025 h 2228850"/>
              <a:gd name="connsiteX59" fmla="*/ 1203325 w 2279650"/>
              <a:gd name="connsiteY59" fmla="*/ 1219200 h 2228850"/>
              <a:gd name="connsiteX60" fmla="*/ 1133475 w 2279650"/>
              <a:gd name="connsiteY60" fmla="*/ 1028700 h 2228850"/>
              <a:gd name="connsiteX61" fmla="*/ 1133475 w 2279650"/>
              <a:gd name="connsiteY61" fmla="*/ 1012825 h 2228850"/>
              <a:gd name="connsiteX62" fmla="*/ 1152525 w 2279650"/>
              <a:gd name="connsiteY62" fmla="*/ 990600 h 2228850"/>
              <a:gd name="connsiteX63" fmla="*/ 1301750 w 2279650"/>
              <a:gd name="connsiteY63" fmla="*/ 942975 h 2228850"/>
              <a:gd name="connsiteX64" fmla="*/ 1298575 w 2279650"/>
              <a:gd name="connsiteY64" fmla="*/ 917575 h 2228850"/>
              <a:gd name="connsiteX65" fmla="*/ 1196975 w 2279650"/>
              <a:gd name="connsiteY65" fmla="*/ 717550 h 2228850"/>
              <a:gd name="connsiteX66" fmla="*/ 1200150 w 2279650"/>
              <a:gd name="connsiteY66" fmla="*/ 647700 h 2228850"/>
              <a:gd name="connsiteX67" fmla="*/ 0 w 2279650"/>
              <a:gd name="connsiteY67" fmla="*/ 688975 h 2228850"/>
              <a:gd name="connsiteX0" fmla="*/ 0 w 2279650"/>
              <a:gd name="connsiteY0" fmla="*/ 688975 h 2228850"/>
              <a:gd name="connsiteX1" fmla="*/ 31750 w 2279650"/>
              <a:gd name="connsiteY1" fmla="*/ 419100 h 2228850"/>
              <a:gd name="connsiteX2" fmla="*/ 304800 w 2279650"/>
              <a:gd name="connsiteY2" fmla="*/ 314325 h 2228850"/>
              <a:gd name="connsiteX3" fmla="*/ 288925 w 2279650"/>
              <a:gd name="connsiteY3" fmla="*/ 279400 h 2228850"/>
              <a:gd name="connsiteX4" fmla="*/ 930275 w 2279650"/>
              <a:gd name="connsiteY4" fmla="*/ 22225 h 2228850"/>
              <a:gd name="connsiteX5" fmla="*/ 968375 w 2279650"/>
              <a:gd name="connsiteY5" fmla="*/ 117475 h 2228850"/>
              <a:gd name="connsiteX6" fmla="*/ 1257300 w 2279650"/>
              <a:gd name="connsiteY6" fmla="*/ 15875 h 2228850"/>
              <a:gd name="connsiteX7" fmla="*/ 1508125 w 2279650"/>
              <a:gd name="connsiteY7" fmla="*/ 0 h 2228850"/>
              <a:gd name="connsiteX8" fmla="*/ 1581150 w 2279650"/>
              <a:gd name="connsiteY8" fmla="*/ 22225 h 2228850"/>
              <a:gd name="connsiteX9" fmla="*/ 1822450 w 2279650"/>
              <a:gd name="connsiteY9" fmla="*/ 34925 h 2228850"/>
              <a:gd name="connsiteX10" fmla="*/ 1771650 w 2279650"/>
              <a:gd name="connsiteY10" fmla="*/ 73025 h 2228850"/>
              <a:gd name="connsiteX11" fmla="*/ 1727200 w 2279650"/>
              <a:gd name="connsiteY11" fmla="*/ 165100 h 2228850"/>
              <a:gd name="connsiteX12" fmla="*/ 1720850 w 2279650"/>
              <a:gd name="connsiteY12" fmla="*/ 228600 h 2228850"/>
              <a:gd name="connsiteX13" fmla="*/ 1736725 w 2279650"/>
              <a:gd name="connsiteY13" fmla="*/ 314325 h 2228850"/>
              <a:gd name="connsiteX14" fmla="*/ 1800225 w 2279650"/>
              <a:gd name="connsiteY14" fmla="*/ 371475 h 2228850"/>
              <a:gd name="connsiteX15" fmla="*/ 1739900 w 2279650"/>
              <a:gd name="connsiteY15" fmla="*/ 463550 h 2228850"/>
              <a:gd name="connsiteX16" fmla="*/ 1651000 w 2279650"/>
              <a:gd name="connsiteY16" fmla="*/ 517525 h 2228850"/>
              <a:gd name="connsiteX17" fmla="*/ 1562100 w 2279650"/>
              <a:gd name="connsiteY17" fmla="*/ 619125 h 2228850"/>
              <a:gd name="connsiteX18" fmla="*/ 1787525 w 2279650"/>
              <a:gd name="connsiteY18" fmla="*/ 603250 h 2228850"/>
              <a:gd name="connsiteX19" fmla="*/ 1866900 w 2279650"/>
              <a:gd name="connsiteY19" fmla="*/ 536575 h 2228850"/>
              <a:gd name="connsiteX20" fmla="*/ 1933575 w 2279650"/>
              <a:gd name="connsiteY20" fmla="*/ 438150 h 2228850"/>
              <a:gd name="connsiteX21" fmla="*/ 1949450 w 2279650"/>
              <a:gd name="connsiteY21" fmla="*/ 384175 h 2228850"/>
              <a:gd name="connsiteX22" fmla="*/ 1943100 w 2279650"/>
              <a:gd name="connsiteY22" fmla="*/ 336550 h 2228850"/>
              <a:gd name="connsiteX23" fmla="*/ 1901825 w 2279650"/>
              <a:gd name="connsiteY23" fmla="*/ 266700 h 2228850"/>
              <a:gd name="connsiteX24" fmla="*/ 1873250 w 2279650"/>
              <a:gd name="connsiteY24" fmla="*/ 228600 h 2228850"/>
              <a:gd name="connsiteX25" fmla="*/ 1873250 w 2279650"/>
              <a:gd name="connsiteY25" fmla="*/ 209550 h 2228850"/>
              <a:gd name="connsiteX26" fmla="*/ 1889125 w 2279650"/>
              <a:gd name="connsiteY26" fmla="*/ 174625 h 2228850"/>
              <a:gd name="connsiteX27" fmla="*/ 1936750 w 2279650"/>
              <a:gd name="connsiteY27" fmla="*/ 146050 h 2228850"/>
              <a:gd name="connsiteX28" fmla="*/ 1949450 w 2279650"/>
              <a:gd name="connsiteY28" fmla="*/ 107950 h 2228850"/>
              <a:gd name="connsiteX29" fmla="*/ 1997075 w 2279650"/>
              <a:gd name="connsiteY29" fmla="*/ 76200 h 2228850"/>
              <a:gd name="connsiteX30" fmla="*/ 2044700 w 2279650"/>
              <a:gd name="connsiteY30" fmla="*/ 41275 h 2228850"/>
              <a:gd name="connsiteX31" fmla="*/ 2066925 w 2279650"/>
              <a:gd name="connsiteY31" fmla="*/ 41275 h 2228850"/>
              <a:gd name="connsiteX32" fmla="*/ 2114550 w 2279650"/>
              <a:gd name="connsiteY32" fmla="*/ 79375 h 2228850"/>
              <a:gd name="connsiteX33" fmla="*/ 2111375 w 2279650"/>
              <a:gd name="connsiteY33" fmla="*/ 142875 h 2228850"/>
              <a:gd name="connsiteX34" fmla="*/ 2085975 w 2279650"/>
              <a:gd name="connsiteY34" fmla="*/ 190500 h 2228850"/>
              <a:gd name="connsiteX35" fmla="*/ 2095500 w 2279650"/>
              <a:gd name="connsiteY35" fmla="*/ 231775 h 2228850"/>
              <a:gd name="connsiteX36" fmla="*/ 2127250 w 2279650"/>
              <a:gd name="connsiteY36" fmla="*/ 276225 h 2228850"/>
              <a:gd name="connsiteX37" fmla="*/ 2212975 w 2279650"/>
              <a:gd name="connsiteY37" fmla="*/ 330200 h 2228850"/>
              <a:gd name="connsiteX38" fmla="*/ 2266950 w 2279650"/>
              <a:gd name="connsiteY38" fmla="*/ 565150 h 2228850"/>
              <a:gd name="connsiteX39" fmla="*/ 2279650 w 2279650"/>
              <a:gd name="connsiteY39" fmla="*/ 619125 h 2228850"/>
              <a:gd name="connsiteX40" fmla="*/ 1581150 w 2279650"/>
              <a:gd name="connsiteY40" fmla="*/ 638175 h 2228850"/>
              <a:gd name="connsiteX41" fmla="*/ 1584325 w 2279650"/>
              <a:gd name="connsiteY41" fmla="*/ 708025 h 2228850"/>
              <a:gd name="connsiteX42" fmla="*/ 1428750 w 2279650"/>
              <a:gd name="connsiteY42" fmla="*/ 977900 h 2228850"/>
              <a:gd name="connsiteX43" fmla="*/ 1441450 w 2279650"/>
              <a:gd name="connsiteY43" fmla="*/ 1136650 h 2228850"/>
              <a:gd name="connsiteX44" fmla="*/ 1466850 w 2279650"/>
              <a:gd name="connsiteY44" fmla="*/ 1209675 h 2228850"/>
              <a:gd name="connsiteX45" fmla="*/ 1504950 w 2279650"/>
              <a:gd name="connsiteY45" fmla="*/ 1279525 h 2228850"/>
              <a:gd name="connsiteX46" fmla="*/ 1555750 w 2279650"/>
              <a:gd name="connsiteY46" fmla="*/ 1362075 h 2228850"/>
              <a:gd name="connsiteX47" fmla="*/ 1622425 w 2279650"/>
              <a:gd name="connsiteY47" fmla="*/ 1479550 h 2228850"/>
              <a:gd name="connsiteX48" fmla="*/ 1654175 w 2279650"/>
              <a:gd name="connsiteY48" fmla="*/ 1533525 h 2228850"/>
              <a:gd name="connsiteX49" fmla="*/ 1752600 w 2279650"/>
              <a:gd name="connsiteY49" fmla="*/ 1603375 h 2228850"/>
              <a:gd name="connsiteX50" fmla="*/ 1768475 w 2279650"/>
              <a:gd name="connsiteY50" fmla="*/ 1635125 h 2228850"/>
              <a:gd name="connsiteX51" fmla="*/ 1854200 w 2279650"/>
              <a:gd name="connsiteY51" fmla="*/ 1682750 h 2228850"/>
              <a:gd name="connsiteX52" fmla="*/ 1654175 w 2279650"/>
              <a:gd name="connsiteY52" fmla="*/ 1733550 h 2228850"/>
              <a:gd name="connsiteX53" fmla="*/ 1790700 w 2279650"/>
              <a:gd name="connsiteY53" fmla="*/ 2136775 h 2228850"/>
              <a:gd name="connsiteX54" fmla="*/ 1498600 w 2279650"/>
              <a:gd name="connsiteY54" fmla="*/ 2228850 h 2228850"/>
              <a:gd name="connsiteX55" fmla="*/ 1327150 w 2279650"/>
              <a:gd name="connsiteY55" fmla="*/ 2190750 h 2228850"/>
              <a:gd name="connsiteX56" fmla="*/ 1339850 w 2279650"/>
              <a:gd name="connsiteY56" fmla="*/ 1762125 h 2228850"/>
              <a:gd name="connsiteX57" fmla="*/ 1019175 w 2279650"/>
              <a:gd name="connsiteY57" fmla="*/ 1517650 h 2228850"/>
              <a:gd name="connsiteX58" fmla="*/ 1025525 w 2279650"/>
              <a:gd name="connsiteY58" fmla="*/ 1470025 h 2228850"/>
              <a:gd name="connsiteX59" fmla="*/ 1203325 w 2279650"/>
              <a:gd name="connsiteY59" fmla="*/ 1219200 h 2228850"/>
              <a:gd name="connsiteX60" fmla="*/ 1133475 w 2279650"/>
              <a:gd name="connsiteY60" fmla="*/ 1028700 h 2228850"/>
              <a:gd name="connsiteX61" fmla="*/ 1133475 w 2279650"/>
              <a:gd name="connsiteY61" fmla="*/ 1012825 h 2228850"/>
              <a:gd name="connsiteX62" fmla="*/ 1152525 w 2279650"/>
              <a:gd name="connsiteY62" fmla="*/ 990600 h 2228850"/>
              <a:gd name="connsiteX63" fmla="*/ 1301750 w 2279650"/>
              <a:gd name="connsiteY63" fmla="*/ 942975 h 2228850"/>
              <a:gd name="connsiteX64" fmla="*/ 1298575 w 2279650"/>
              <a:gd name="connsiteY64" fmla="*/ 917575 h 2228850"/>
              <a:gd name="connsiteX65" fmla="*/ 1196975 w 2279650"/>
              <a:gd name="connsiteY65" fmla="*/ 717550 h 2228850"/>
              <a:gd name="connsiteX66" fmla="*/ 1200150 w 2279650"/>
              <a:gd name="connsiteY66" fmla="*/ 647700 h 2228850"/>
              <a:gd name="connsiteX67" fmla="*/ 0 w 2279650"/>
              <a:gd name="connsiteY67" fmla="*/ 688975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279650" h="2228850">
                <a:moveTo>
                  <a:pt x="0" y="688975"/>
                </a:moveTo>
                <a:lnTo>
                  <a:pt x="31750" y="419100"/>
                </a:lnTo>
                <a:lnTo>
                  <a:pt x="304800" y="314325"/>
                </a:lnTo>
                <a:lnTo>
                  <a:pt x="288925" y="279400"/>
                </a:lnTo>
                <a:lnTo>
                  <a:pt x="930275" y="22225"/>
                </a:lnTo>
                <a:lnTo>
                  <a:pt x="968375" y="117475"/>
                </a:lnTo>
                <a:lnTo>
                  <a:pt x="1257300" y="15875"/>
                </a:lnTo>
                <a:lnTo>
                  <a:pt x="1508125" y="0"/>
                </a:lnTo>
                <a:lnTo>
                  <a:pt x="1581150" y="22225"/>
                </a:lnTo>
                <a:lnTo>
                  <a:pt x="1822450" y="34925"/>
                </a:lnTo>
                <a:lnTo>
                  <a:pt x="1771650" y="73025"/>
                </a:lnTo>
                <a:lnTo>
                  <a:pt x="1727200" y="165100"/>
                </a:lnTo>
                <a:lnTo>
                  <a:pt x="1720850" y="228600"/>
                </a:lnTo>
                <a:lnTo>
                  <a:pt x="1736725" y="314325"/>
                </a:lnTo>
                <a:lnTo>
                  <a:pt x="1800225" y="371475"/>
                </a:lnTo>
                <a:lnTo>
                  <a:pt x="1739900" y="463550"/>
                </a:lnTo>
                <a:lnTo>
                  <a:pt x="1651000" y="517525"/>
                </a:lnTo>
                <a:lnTo>
                  <a:pt x="1562100" y="619125"/>
                </a:lnTo>
                <a:lnTo>
                  <a:pt x="1787525" y="603250"/>
                </a:lnTo>
                <a:lnTo>
                  <a:pt x="1866900" y="536575"/>
                </a:lnTo>
                <a:lnTo>
                  <a:pt x="1933575" y="438150"/>
                </a:lnTo>
                <a:lnTo>
                  <a:pt x="1949450" y="384175"/>
                </a:lnTo>
                <a:lnTo>
                  <a:pt x="1943100" y="336550"/>
                </a:lnTo>
                <a:lnTo>
                  <a:pt x="1901825" y="266700"/>
                </a:lnTo>
                <a:lnTo>
                  <a:pt x="1873250" y="228600"/>
                </a:lnTo>
                <a:lnTo>
                  <a:pt x="1873250" y="209550"/>
                </a:lnTo>
                <a:lnTo>
                  <a:pt x="1889125" y="174625"/>
                </a:lnTo>
                <a:lnTo>
                  <a:pt x="1936750" y="146050"/>
                </a:lnTo>
                <a:lnTo>
                  <a:pt x="1949450" y="107950"/>
                </a:lnTo>
                <a:lnTo>
                  <a:pt x="1997075" y="76200"/>
                </a:lnTo>
                <a:lnTo>
                  <a:pt x="2044700" y="41275"/>
                </a:lnTo>
                <a:lnTo>
                  <a:pt x="2066925" y="41275"/>
                </a:lnTo>
                <a:lnTo>
                  <a:pt x="2114550" y="79375"/>
                </a:lnTo>
                <a:lnTo>
                  <a:pt x="2111375" y="142875"/>
                </a:lnTo>
                <a:lnTo>
                  <a:pt x="2085975" y="190500"/>
                </a:lnTo>
                <a:lnTo>
                  <a:pt x="2095500" y="231775"/>
                </a:lnTo>
                <a:lnTo>
                  <a:pt x="2127250" y="276225"/>
                </a:lnTo>
                <a:lnTo>
                  <a:pt x="2212975" y="330200"/>
                </a:lnTo>
                <a:lnTo>
                  <a:pt x="2266950" y="565150"/>
                </a:lnTo>
                <a:lnTo>
                  <a:pt x="2279650" y="619125"/>
                </a:lnTo>
                <a:lnTo>
                  <a:pt x="1581150" y="638175"/>
                </a:lnTo>
                <a:lnTo>
                  <a:pt x="1584325" y="708025"/>
                </a:lnTo>
                <a:lnTo>
                  <a:pt x="1428750" y="977900"/>
                </a:lnTo>
                <a:lnTo>
                  <a:pt x="1441450" y="1136650"/>
                </a:lnTo>
                <a:lnTo>
                  <a:pt x="1466850" y="1209675"/>
                </a:lnTo>
                <a:lnTo>
                  <a:pt x="1504950" y="1279525"/>
                </a:lnTo>
                <a:lnTo>
                  <a:pt x="1555750" y="1362075"/>
                </a:lnTo>
                <a:lnTo>
                  <a:pt x="1622425" y="1479550"/>
                </a:lnTo>
                <a:lnTo>
                  <a:pt x="1654175" y="1533525"/>
                </a:lnTo>
                <a:lnTo>
                  <a:pt x="1752600" y="1603375"/>
                </a:lnTo>
                <a:lnTo>
                  <a:pt x="1768475" y="1635125"/>
                </a:lnTo>
                <a:lnTo>
                  <a:pt x="1854200" y="1682750"/>
                </a:lnTo>
                <a:lnTo>
                  <a:pt x="1654175" y="1733550"/>
                </a:lnTo>
                <a:lnTo>
                  <a:pt x="1790700" y="2136775"/>
                </a:lnTo>
                <a:lnTo>
                  <a:pt x="1498600" y="2228850"/>
                </a:lnTo>
                <a:lnTo>
                  <a:pt x="1327150" y="2190750"/>
                </a:lnTo>
                <a:cubicBezTo>
                  <a:pt x="1328208" y="2144183"/>
                  <a:pt x="1338792" y="1808692"/>
                  <a:pt x="1339850" y="1762125"/>
                </a:cubicBezTo>
                <a:lnTo>
                  <a:pt x="1019175" y="1517650"/>
                </a:lnTo>
                <a:lnTo>
                  <a:pt x="1025525" y="1470025"/>
                </a:lnTo>
                <a:lnTo>
                  <a:pt x="1203325" y="1219200"/>
                </a:lnTo>
                <a:lnTo>
                  <a:pt x="1133475" y="1028700"/>
                </a:lnTo>
                <a:lnTo>
                  <a:pt x="1133475" y="1012825"/>
                </a:lnTo>
                <a:lnTo>
                  <a:pt x="1152525" y="990600"/>
                </a:lnTo>
                <a:lnTo>
                  <a:pt x="1301750" y="942975"/>
                </a:lnTo>
                <a:lnTo>
                  <a:pt x="1298575" y="917575"/>
                </a:lnTo>
                <a:lnTo>
                  <a:pt x="1196975" y="717550"/>
                </a:lnTo>
                <a:lnTo>
                  <a:pt x="1200150" y="647700"/>
                </a:lnTo>
                <a:lnTo>
                  <a:pt x="0" y="688975"/>
                </a:lnTo>
                <a:close/>
              </a:path>
            </a:pathLst>
          </a:custGeom>
          <a:gradFill>
            <a:gsLst>
              <a:gs pos="23000">
                <a:srgbClr val="3F6A9D"/>
              </a:gs>
              <a:gs pos="100000">
                <a:srgbClr val="339A87"/>
              </a:gs>
            </a:gsLst>
            <a:lin ang="27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9" name="Группа 258">
            <a:extLst>
              <a:ext uri="{FF2B5EF4-FFF2-40B4-BE49-F238E27FC236}">
                <a16:creationId xmlns:a16="http://schemas.microsoft.com/office/drawing/2014/main" id="{10AD02CD-5EFA-41D4-A6DF-77B9166F4E25}"/>
              </a:ext>
            </a:extLst>
          </p:cNvPr>
          <p:cNvGrpSpPr/>
          <p:nvPr/>
        </p:nvGrpSpPr>
        <p:grpSpPr>
          <a:xfrm>
            <a:off x="4449359" y="5576238"/>
            <a:ext cx="3758154" cy="754053"/>
            <a:chOff x="365522" y="4858734"/>
            <a:chExt cx="3758154" cy="754053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DD0CEAB2-DDAC-4F8E-B804-96E3A8406961}"/>
                </a:ext>
              </a:extLst>
            </p:cNvPr>
            <p:cNvSpPr txBox="1"/>
            <p:nvPr/>
          </p:nvSpPr>
          <p:spPr>
            <a:xfrm>
              <a:off x="960454" y="4858734"/>
              <a:ext cx="3163222" cy="754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0072A9"/>
                </a:buClr>
              </a:pPr>
              <a:r>
                <a:rPr lang="ru-RU" sz="11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Расстояние аэропортов:</a:t>
              </a:r>
            </a:p>
            <a:p>
              <a:pPr>
                <a:buClr>
                  <a:srgbClr val="0072A9"/>
                </a:buClr>
              </a:pPr>
              <a:endParaRPr 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11021" indent="-211021">
                <a:buClr>
                  <a:srgbClr val="0072A9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Аэропорт  Вологды 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|</a:t>
              </a:r>
              <a:r>
                <a:rPr lang="ru-RU" sz="1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>
                  <a:solidFill>
                    <a:srgbClr val="007A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26 км </a:t>
              </a:r>
            </a:p>
            <a:p>
              <a:pPr marL="211021" indent="-211021">
                <a:buClr>
                  <a:srgbClr val="0072A9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Международный аэропорт Череповец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|</a:t>
              </a: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1000" dirty="0">
                  <a:solidFill>
                    <a:srgbClr val="007A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104 км</a:t>
              </a:r>
            </a:p>
          </p:txBody>
        </p:sp>
        <p:sp>
          <p:nvSpPr>
            <p:cNvPr id="247" name="Рисунок 285">
              <a:extLst>
                <a:ext uri="{FF2B5EF4-FFF2-40B4-BE49-F238E27FC236}">
                  <a16:creationId xmlns:a16="http://schemas.microsoft.com/office/drawing/2014/main" id="{E46A7E4C-0AEF-4C24-87FD-DB5DC605532A}"/>
                </a:ext>
              </a:extLst>
            </p:cNvPr>
            <p:cNvSpPr/>
            <p:nvPr/>
          </p:nvSpPr>
          <p:spPr>
            <a:xfrm>
              <a:off x="365522" y="4947222"/>
              <a:ext cx="396794" cy="375576"/>
            </a:xfrm>
            <a:custGeom>
              <a:avLst/>
              <a:gdLst>
                <a:gd name="connsiteX0" fmla="*/ 116701 w 332913"/>
                <a:gd name="connsiteY0" fmla="*/ 649 h 375576"/>
                <a:gd name="connsiteX1" fmla="*/ 107254 w 332913"/>
                <a:gd name="connsiteY1" fmla="*/ 9852 h 375576"/>
                <a:gd name="connsiteX2" fmla="*/ 99725 w 332913"/>
                <a:gd name="connsiteY2" fmla="*/ 18401 h 375576"/>
                <a:gd name="connsiteX3" fmla="*/ 88699 w 332913"/>
                <a:gd name="connsiteY3" fmla="*/ 13153 h 375576"/>
                <a:gd name="connsiteX4" fmla="*/ 74123 w 332913"/>
                <a:gd name="connsiteY4" fmla="*/ 6848 h 375576"/>
                <a:gd name="connsiteX5" fmla="*/ 50395 w 332913"/>
                <a:gd name="connsiteY5" fmla="*/ 12432 h 375576"/>
                <a:gd name="connsiteX6" fmla="*/ 39157 w 332913"/>
                <a:gd name="connsiteY6" fmla="*/ 24568 h 375576"/>
                <a:gd name="connsiteX7" fmla="*/ 29369 w 332913"/>
                <a:gd name="connsiteY7" fmla="*/ 44923 h 375576"/>
                <a:gd name="connsiteX8" fmla="*/ 31444 w 332913"/>
                <a:gd name="connsiteY8" fmla="*/ 52412 h 375576"/>
                <a:gd name="connsiteX9" fmla="*/ 127239 w 332913"/>
                <a:gd name="connsiteY9" fmla="*/ 135430 h 375576"/>
                <a:gd name="connsiteX10" fmla="*/ 143658 w 332913"/>
                <a:gd name="connsiteY10" fmla="*/ 149346 h 375576"/>
                <a:gd name="connsiteX11" fmla="*/ 125465 w 332913"/>
                <a:gd name="connsiteY11" fmla="*/ 173225 h 375576"/>
                <a:gd name="connsiteX12" fmla="*/ 106671 w 332913"/>
                <a:gd name="connsiteY12" fmla="*/ 199047 h 375576"/>
                <a:gd name="connsiteX13" fmla="*/ 112312 w 332913"/>
                <a:gd name="connsiteY13" fmla="*/ 205870 h 375576"/>
                <a:gd name="connsiteX14" fmla="*/ 169587 w 332913"/>
                <a:gd name="connsiteY14" fmla="*/ 132076 h 375576"/>
                <a:gd name="connsiteX15" fmla="*/ 229877 w 332913"/>
                <a:gd name="connsiteY15" fmla="*/ 53636 h 375576"/>
                <a:gd name="connsiteX16" fmla="*/ 270715 w 332913"/>
                <a:gd name="connsiteY16" fmla="*/ 25548 h 375576"/>
                <a:gd name="connsiteX17" fmla="*/ 301944 w 332913"/>
                <a:gd name="connsiteY17" fmla="*/ 20038 h 375576"/>
                <a:gd name="connsiteX18" fmla="*/ 311377 w 332913"/>
                <a:gd name="connsiteY18" fmla="*/ 27712 h 375576"/>
                <a:gd name="connsiteX19" fmla="*/ 312067 w 332913"/>
                <a:gd name="connsiteY19" fmla="*/ 40528 h 375576"/>
                <a:gd name="connsiteX20" fmla="*/ 296272 w 332913"/>
                <a:gd name="connsiteY20" fmla="*/ 95097 h 375576"/>
                <a:gd name="connsiteX21" fmla="*/ 295901 w 332913"/>
                <a:gd name="connsiteY21" fmla="*/ 105958 h 375576"/>
                <a:gd name="connsiteX22" fmla="*/ 299459 w 332913"/>
                <a:gd name="connsiteY22" fmla="*/ 106760 h 375576"/>
                <a:gd name="connsiteX23" fmla="*/ 309869 w 332913"/>
                <a:gd name="connsiteY23" fmla="*/ 89790 h 375576"/>
                <a:gd name="connsiteX24" fmla="*/ 321785 w 332913"/>
                <a:gd name="connsiteY24" fmla="*/ 40569 h 375576"/>
                <a:gd name="connsiteX25" fmla="*/ 321510 w 332913"/>
                <a:gd name="connsiteY25" fmla="*/ 27150 h 375576"/>
                <a:gd name="connsiteX26" fmla="*/ 306610 w 332913"/>
                <a:gd name="connsiteY26" fmla="*/ 9869 h 375576"/>
                <a:gd name="connsiteX27" fmla="*/ 289591 w 332913"/>
                <a:gd name="connsiteY27" fmla="*/ 9912 h 375576"/>
                <a:gd name="connsiteX28" fmla="*/ 252516 w 332913"/>
                <a:gd name="connsiteY28" fmla="*/ 22113 h 375576"/>
                <a:gd name="connsiteX29" fmla="*/ 212642 w 332913"/>
                <a:gd name="connsiteY29" fmla="*/ 58707 h 375576"/>
                <a:gd name="connsiteX30" fmla="*/ 205346 w 332913"/>
                <a:gd name="connsiteY30" fmla="*/ 67807 h 375576"/>
                <a:gd name="connsiteX31" fmla="*/ 191790 w 332913"/>
                <a:gd name="connsiteY31" fmla="*/ 61816 h 375576"/>
                <a:gd name="connsiteX32" fmla="*/ 179796 w 332913"/>
                <a:gd name="connsiteY32" fmla="*/ 54566 h 375576"/>
                <a:gd name="connsiteX33" fmla="*/ 183279 w 332913"/>
                <a:gd name="connsiteY33" fmla="*/ 45127 h 375576"/>
                <a:gd name="connsiteX34" fmla="*/ 175618 w 332913"/>
                <a:gd name="connsiteY34" fmla="*/ 31503 h 375576"/>
                <a:gd name="connsiteX35" fmla="*/ 152282 w 332913"/>
                <a:gd name="connsiteY35" fmla="*/ 32629 h 375576"/>
                <a:gd name="connsiteX36" fmla="*/ 145644 w 332913"/>
                <a:gd name="connsiteY36" fmla="*/ 40061 h 375576"/>
                <a:gd name="connsiteX37" fmla="*/ 139607 w 332913"/>
                <a:gd name="connsiteY37" fmla="*/ 37222 h 375576"/>
                <a:gd name="connsiteX38" fmla="*/ 133289 w 332913"/>
                <a:gd name="connsiteY38" fmla="*/ 34137 h 375576"/>
                <a:gd name="connsiteX39" fmla="*/ 135044 w 332913"/>
                <a:gd name="connsiteY39" fmla="*/ 31497 h 375576"/>
                <a:gd name="connsiteX40" fmla="*/ 138411 w 332913"/>
                <a:gd name="connsiteY40" fmla="*/ 17125 h 375576"/>
                <a:gd name="connsiteX41" fmla="*/ 124471 w 332913"/>
                <a:gd name="connsiteY41" fmla="*/ 1285 h 375576"/>
                <a:gd name="connsiteX42" fmla="*/ 116701 w 332913"/>
                <a:gd name="connsiteY42" fmla="*/ 649 h 375576"/>
                <a:gd name="connsiteX43" fmla="*/ 124942 w 332913"/>
                <a:gd name="connsiteY43" fmla="*/ 15946 h 375576"/>
                <a:gd name="connsiteX44" fmla="*/ 129345 w 332913"/>
                <a:gd name="connsiteY44" fmla="*/ 21710 h 375576"/>
                <a:gd name="connsiteX45" fmla="*/ 126250 w 332913"/>
                <a:gd name="connsiteY45" fmla="*/ 25970 h 375576"/>
                <a:gd name="connsiteX46" fmla="*/ 123155 w 332913"/>
                <a:gd name="connsiteY46" fmla="*/ 29441 h 375576"/>
                <a:gd name="connsiteX47" fmla="*/ 116663 w 332913"/>
                <a:gd name="connsiteY47" fmla="*/ 26411 h 375576"/>
                <a:gd name="connsiteX48" fmla="*/ 109880 w 332913"/>
                <a:gd name="connsiteY48" fmla="*/ 23074 h 375576"/>
                <a:gd name="connsiteX49" fmla="*/ 120214 w 332913"/>
                <a:gd name="connsiteY49" fmla="*/ 10971 h 375576"/>
                <a:gd name="connsiteX50" fmla="*/ 124942 w 332913"/>
                <a:gd name="connsiteY50" fmla="*/ 15946 h 375576"/>
                <a:gd name="connsiteX51" fmla="*/ 134870 w 332913"/>
                <a:gd name="connsiteY51" fmla="*/ 46800 h 375576"/>
                <a:gd name="connsiteX52" fmla="*/ 197812 w 332913"/>
                <a:gd name="connsiteY52" fmla="*/ 76834 h 375576"/>
                <a:gd name="connsiteX53" fmla="*/ 149775 w 332913"/>
                <a:gd name="connsiteY53" fmla="*/ 140117 h 375576"/>
                <a:gd name="connsiteX54" fmla="*/ 42113 w 332913"/>
                <a:gd name="connsiteY54" fmla="*/ 49254 h 375576"/>
                <a:gd name="connsiteX55" fmla="*/ 38999 w 332913"/>
                <a:gd name="connsiteY55" fmla="*/ 43390 h 375576"/>
                <a:gd name="connsiteX56" fmla="*/ 47620 w 332913"/>
                <a:gd name="connsiteY56" fmla="*/ 30503 h 375576"/>
                <a:gd name="connsiteX57" fmla="*/ 67923 w 332913"/>
                <a:gd name="connsiteY57" fmla="*/ 17086 h 375576"/>
                <a:gd name="connsiteX58" fmla="*/ 134870 w 332913"/>
                <a:gd name="connsiteY58" fmla="*/ 46800 h 375576"/>
                <a:gd name="connsiteX59" fmla="*/ 169140 w 332913"/>
                <a:gd name="connsiteY59" fmla="*/ 39629 h 375576"/>
                <a:gd name="connsiteX60" fmla="*/ 173544 w 332913"/>
                <a:gd name="connsiteY60" fmla="*/ 45405 h 375576"/>
                <a:gd name="connsiteX61" fmla="*/ 171333 w 332913"/>
                <a:gd name="connsiteY61" fmla="*/ 48645 h 375576"/>
                <a:gd name="connsiteX62" fmla="*/ 169123 w 332913"/>
                <a:gd name="connsiteY62" fmla="*/ 51085 h 375576"/>
                <a:gd name="connsiteX63" fmla="*/ 162222 w 332913"/>
                <a:gd name="connsiteY63" fmla="*/ 47896 h 375576"/>
                <a:gd name="connsiteX64" fmla="*/ 155322 w 332913"/>
                <a:gd name="connsiteY64" fmla="*/ 44708 h 375576"/>
                <a:gd name="connsiteX65" fmla="*/ 159703 w 332913"/>
                <a:gd name="connsiteY65" fmla="*/ 39681 h 375576"/>
                <a:gd name="connsiteX66" fmla="*/ 164410 w 332913"/>
                <a:gd name="connsiteY66" fmla="*/ 34654 h 375576"/>
                <a:gd name="connsiteX67" fmla="*/ 169140 w 332913"/>
                <a:gd name="connsiteY67" fmla="*/ 39629 h 375576"/>
                <a:gd name="connsiteX68" fmla="*/ 254606 w 332913"/>
                <a:gd name="connsiteY68" fmla="*/ 45761 h 375576"/>
                <a:gd name="connsiteX69" fmla="*/ 254140 w 332913"/>
                <a:gd name="connsiteY69" fmla="*/ 53525 h 375576"/>
                <a:gd name="connsiteX70" fmla="*/ 260151 w 332913"/>
                <a:gd name="connsiteY70" fmla="*/ 55879 h 375576"/>
                <a:gd name="connsiteX71" fmla="*/ 281029 w 332913"/>
                <a:gd name="connsiteY71" fmla="*/ 80079 h 375576"/>
                <a:gd name="connsiteX72" fmla="*/ 283093 w 332913"/>
                <a:gd name="connsiteY72" fmla="*/ 86495 h 375576"/>
                <a:gd name="connsiteX73" fmla="*/ 289651 w 332913"/>
                <a:gd name="connsiteY73" fmla="*/ 86059 h 375576"/>
                <a:gd name="connsiteX74" fmla="*/ 290844 w 332913"/>
                <a:gd name="connsiteY74" fmla="*/ 80323 h 375576"/>
                <a:gd name="connsiteX75" fmla="*/ 267140 w 332913"/>
                <a:gd name="connsiteY75" fmla="*/ 46639 h 375576"/>
                <a:gd name="connsiteX76" fmla="*/ 254606 w 332913"/>
                <a:gd name="connsiteY76" fmla="*/ 45761 h 375576"/>
                <a:gd name="connsiteX77" fmla="*/ 281288 w 332913"/>
                <a:gd name="connsiteY77" fmla="*/ 117073 h 375576"/>
                <a:gd name="connsiteX78" fmla="*/ 207864 w 332913"/>
                <a:gd name="connsiteY78" fmla="*/ 188650 h 375576"/>
                <a:gd name="connsiteX79" fmla="*/ 130320 w 332913"/>
                <a:gd name="connsiteY79" fmla="*/ 264886 h 375576"/>
                <a:gd name="connsiteX80" fmla="*/ 74422 w 332913"/>
                <a:gd name="connsiteY80" fmla="*/ 306437 h 375576"/>
                <a:gd name="connsiteX81" fmla="*/ 62162 w 332913"/>
                <a:gd name="connsiteY81" fmla="*/ 309350 h 375576"/>
                <a:gd name="connsiteX82" fmla="*/ 57198 w 332913"/>
                <a:gd name="connsiteY82" fmla="*/ 301248 h 375576"/>
                <a:gd name="connsiteX83" fmla="*/ 70535 w 332913"/>
                <a:gd name="connsiteY83" fmla="*/ 270744 h 375576"/>
                <a:gd name="connsiteX84" fmla="*/ 96266 w 332913"/>
                <a:gd name="connsiteY84" fmla="*/ 228780 h 375576"/>
                <a:gd name="connsiteX85" fmla="*/ 99446 w 332913"/>
                <a:gd name="connsiteY85" fmla="*/ 215977 h 375576"/>
                <a:gd name="connsiteX86" fmla="*/ 83851 w 332913"/>
                <a:gd name="connsiteY86" fmla="*/ 228878 h 375576"/>
                <a:gd name="connsiteX87" fmla="*/ 77946 w 332913"/>
                <a:gd name="connsiteY87" fmla="*/ 236700 h 375576"/>
                <a:gd name="connsiteX88" fmla="*/ 55085 w 332913"/>
                <a:gd name="connsiteY88" fmla="*/ 225256 h 375576"/>
                <a:gd name="connsiteX89" fmla="*/ 29464 w 332913"/>
                <a:gd name="connsiteY89" fmla="*/ 212997 h 375576"/>
                <a:gd name="connsiteX90" fmla="*/ 15652 w 332913"/>
                <a:gd name="connsiteY90" fmla="*/ 215387 h 375576"/>
                <a:gd name="connsiteX91" fmla="*/ 1033 w 332913"/>
                <a:gd name="connsiteY91" fmla="*/ 231114 h 375576"/>
                <a:gd name="connsiteX92" fmla="*/ 0 w 332913"/>
                <a:gd name="connsiteY92" fmla="*/ 235589 h 375576"/>
                <a:gd name="connsiteX93" fmla="*/ 26921 w 332913"/>
                <a:gd name="connsiteY93" fmla="*/ 263909 h 375576"/>
                <a:gd name="connsiteX94" fmla="*/ 51929 w 332913"/>
                <a:gd name="connsiteY94" fmla="*/ 285268 h 375576"/>
                <a:gd name="connsiteX95" fmla="*/ 50037 w 332913"/>
                <a:gd name="connsiteY95" fmla="*/ 290895 h 375576"/>
                <a:gd name="connsiteX96" fmla="*/ 52995 w 332913"/>
                <a:gd name="connsiteY96" fmla="*/ 315495 h 375576"/>
                <a:gd name="connsiteX97" fmla="*/ 73889 w 332913"/>
                <a:gd name="connsiteY97" fmla="*/ 318897 h 375576"/>
                <a:gd name="connsiteX98" fmla="*/ 78882 w 332913"/>
                <a:gd name="connsiteY98" fmla="*/ 316660 h 375576"/>
                <a:gd name="connsiteX99" fmla="*/ 97821 w 332913"/>
                <a:gd name="connsiteY99" fmla="*/ 344470 h 375576"/>
                <a:gd name="connsiteX100" fmla="*/ 117668 w 332913"/>
                <a:gd name="connsiteY100" fmla="*/ 373610 h 375576"/>
                <a:gd name="connsiteX101" fmla="*/ 125777 w 332913"/>
                <a:gd name="connsiteY101" fmla="*/ 375108 h 375576"/>
                <a:gd name="connsiteX102" fmla="*/ 140717 w 332913"/>
                <a:gd name="connsiteY102" fmla="*/ 358031 h 375576"/>
                <a:gd name="connsiteX103" fmla="*/ 142798 w 332913"/>
                <a:gd name="connsiteY103" fmla="*/ 351001 h 375576"/>
                <a:gd name="connsiteX104" fmla="*/ 133568 w 332913"/>
                <a:gd name="connsiteY104" fmla="*/ 316630 h 375576"/>
                <a:gd name="connsiteX105" fmla="*/ 123121 w 332913"/>
                <a:gd name="connsiteY105" fmla="*/ 290274 h 375576"/>
                <a:gd name="connsiteX106" fmla="*/ 121642 w 332913"/>
                <a:gd name="connsiteY106" fmla="*/ 286491 h 375576"/>
                <a:gd name="connsiteX107" fmla="*/ 125973 w 332913"/>
                <a:gd name="connsiteY107" fmla="*/ 282873 h 375576"/>
                <a:gd name="connsiteX108" fmla="*/ 170215 w 332913"/>
                <a:gd name="connsiteY108" fmla="*/ 240400 h 375576"/>
                <a:gd name="connsiteX109" fmla="*/ 198782 w 332913"/>
                <a:gd name="connsiteY109" fmla="*/ 212488 h 375576"/>
                <a:gd name="connsiteX110" fmla="*/ 239191 w 332913"/>
                <a:gd name="connsiteY110" fmla="*/ 273427 h 375576"/>
                <a:gd name="connsiteX111" fmla="*/ 281347 w 332913"/>
                <a:gd name="connsiteY111" fmla="*/ 337444 h 375576"/>
                <a:gd name="connsiteX112" fmla="*/ 292489 w 332913"/>
                <a:gd name="connsiteY112" fmla="*/ 343511 h 375576"/>
                <a:gd name="connsiteX113" fmla="*/ 311465 w 332913"/>
                <a:gd name="connsiteY113" fmla="*/ 329472 h 375576"/>
                <a:gd name="connsiteX114" fmla="*/ 323164 w 332913"/>
                <a:gd name="connsiteY114" fmla="*/ 313285 h 375576"/>
                <a:gd name="connsiteX115" fmla="*/ 325311 w 332913"/>
                <a:gd name="connsiteY115" fmla="*/ 299978 h 375576"/>
                <a:gd name="connsiteX116" fmla="*/ 325309 w 332913"/>
                <a:gd name="connsiteY116" fmla="*/ 291837 h 375576"/>
                <a:gd name="connsiteX117" fmla="*/ 320642 w 332913"/>
                <a:gd name="connsiteY117" fmla="*/ 279255 h 375576"/>
                <a:gd name="connsiteX118" fmla="*/ 315974 w 332913"/>
                <a:gd name="connsiteY118" fmla="*/ 266673 h 375576"/>
                <a:gd name="connsiteX119" fmla="*/ 323390 w 332913"/>
                <a:gd name="connsiteY119" fmla="*/ 258113 h 375576"/>
                <a:gd name="connsiteX120" fmla="*/ 324860 w 332913"/>
                <a:gd name="connsiteY120" fmla="*/ 228089 h 375576"/>
                <a:gd name="connsiteX121" fmla="*/ 316010 w 332913"/>
                <a:gd name="connsiteY121" fmla="*/ 220811 h 375576"/>
                <a:gd name="connsiteX122" fmla="*/ 305706 w 332913"/>
                <a:gd name="connsiteY122" fmla="*/ 224620 h 375576"/>
                <a:gd name="connsiteX123" fmla="*/ 301922 w 332913"/>
                <a:gd name="connsiteY123" fmla="*/ 227693 h 375576"/>
                <a:gd name="connsiteX124" fmla="*/ 296389 w 332913"/>
                <a:gd name="connsiteY124" fmla="*/ 212052 h 375576"/>
                <a:gd name="connsiteX125" fmla="*/ 302172 w 332913"/>
                <a:gd name="connsiteY125" fmla="*/ 204544 h 375576"/>
                <a:gd name="connsiteX126" fmla="*/ 308794 w 332913"/>
                <a:gd name="connsiteY126" fmla="*/ 189205 h 375576"/>
                <a:gd name="connsiteX127" fmla="*/ 301056 w 332913"/>
                <a:gd name="connsiteY127" fmla="*/ 177294 h 375576"/>
                <a:gd name="connsiteX128" fmla="*/ 285170 w 332913"/>
                <a:gd name="connsiteY128" fmla="*/ 171885 h 375576"/>
                <a:gd name="connsiteX129" fmla="*/ 282208 w 332913"/>
                <a:gd name="connsiteY129" fmla="*/ 173679 h 375576"/>
                <a:gd name="connsiteX130" fmla="*/ 280906 w 332913"/>
                <a:gd name="connsiteY130" fmla="*/ 170220 h 375576"/>
                <a:gd name="connsiteX131" fmla="*/ 271021 w 332913"/>
                <a:gd name="connsiteY131" fmla="*/ 142998 h 375576"/>
                <a:gd name="connsiteX132" fmla="*/ 278617 w 332913"/>
                <a:gd name="connsiteY132" fmla="*/ 133459 h 375576"/>
                <a:gd name="connsiteX133" fmla="*/ 287324 w 332913"/>
                <a:gd name="connsiteY133" fmla="*/ 123732 h 375576"/>
                <a:gd name="connsiteX134" fmla="*/ 281288 w 332913"/>
                <a:gd name="connsiteY134" fmla="*/ 117073 h 375576"/>
                <a:gd name="connsiteX135" fmla="*/ 289427 w 332913"/>
                <a:gd name="connsiteY135" fmla="*/ 222334 h 375576"/>
                <a:gd name="connsiteX136" fmla="*/ 315969 w 332913"/>
                <a:gd name="connsiteY136" fmla="*/ 299965 h 375576"/>
                <a:gd name="connsiteX137" fmla="*/ 304728 w 332913"/>
                <a:gd name="connsiteY137" fmla="*/ 321541 h 375576"/>
                <a:gd name="connsiteX138" fmla="*/ 290792 w 332913"/>
                <a:gd name="connsiteY138" fmla="*/ 332053 h 375576"/>
                <a:gd name="connsiteX139" fmla="*/ 206845 w 332913"/>
                <a:gd name="connsiteY139" fmla="*/ 204726 h 375576"/>
                <a:gd name="connsiteX140" fmla="*/ 262591 w 332913"/>
                <a:gd name="connsiteY140" fmla="*/ 149425 h 375576"/>
                <a:gd name="connsiteX141" fmla="*/ 289427 w 332913"/>
                <a:gd name="connsiteY141" fmla="*/ 222334 h 375576"/>
                <a:gd name="connsiteX142" fmla="*/ 295409 w 332913"/>
                <a:gd name="connsiteY142" fmla="*/ 186421 h 375576"/>
                <a:gd name="connsiteX143" fmla="*/ 299841 w 332913"/>
                <a:gd name="connsiteY143" fmla="*/ 191649 h 375576"/>
                <a:gd name="connsiteX144" fmla="*/ 296040 w 332913"/>
                <a:gd name="connsiteY144" fmla="*/ 196023 h 375576"/>
                <a:gd name="connsiteX145" fmla="*/ 291929 w 332913"/>
                <a:gd name="connsiteY145" fmla="*/ 200043 h 375576"/>
                <a:gd name="connsiteX146" fmla="*/ 286640 w 332913"/>
                <a:gd name="connsiteY146" fmla="*/ 185384 h 375576"/>
                <a:gd name="connsiteX147" fmla="*/ 290221 w 332913"/>
                <a:gd name="connsiteY147" fmla="*/ 181193 h 375576"/>
                <a:gd name="connsiteX148" fmla="*/ 295409 w 332913"/>
                <a:gd name="connsiteY148" fmla="*/ 186421 h 375576"/>
                <a:gd name="connsiteX149" fmla="*/ 50477 w 332913"/>
                <a:gd name="connsiteY149" fmla="*/ 234966 h 375576"/>
                <a:gd name="connsiteX150" fmla="*/ 71862 w 332913"/>
                <a:gd name="connsiteY150" fmla="*/ 246393 h 375576"/>
                <a:gd name="connsiteX151" fmla="*/ 67711 w 332913"/>
                <a:gd name="connsiteY151" fmla="*/ 254972 h 375576"/>
                <a:gd name="connsiteX152" fmla="*/ 60142 w 332913"/>
                <a:gd name="connsiteY152" fmla="*/ 269123 h 375576"/>
                <a:gd name="connsiteX153" fmla="*/ 56182 w 332913"/>
                <a:gd name="connsiteY153" fmla="*/ 274899 h 375576"/>
                <a:gd name="connsiteX154" fmla="*/ 10400 w 332913"/>
                <a:gd name="connsiteY154" fmla="*/ 235250 h 375576"/>
                <a:gd name="connsiteX155" fmla="*/ 21579 w 332913"/>
                <a:gd name="connsiteY155" fmla="*/ 224273 h 375576"/>
                <a:gd name="connsiteX156" fmla="*/ 50477 w 332913"/>
                <a:gd name="connsiteY156" fmla="*/ 234966 h 375576"/>
                <a:gd name="connsiteX157" fmla="*/ 318635 w 332913"/>
                <a:gd name="connsiteY157" fmla="*/ 236495 h 375576"/>
                <a:gd name="connsiteX158" fmla="*/ 323038 w 332913"/>
                <a:gd name="connsiteY158" fmla="*/ 242247 h 375576"/>
                <a:gd name="connsiteX159" fmla="*/ 317534 w 332913"/>
                <a:gd name="connsiteY159" fmla="*/ 249258 h 375576"/>
                <a:gd name="connsiteX160" fmla="*/ 312029 w 332913"/>
                <a:gd name="connsiteY160" fmla="*/ 255494 h 375576"/>
                <a:gd name="connsiteX161" fmla="*/ 310769 w 332913"/>
                <a:gd name="connsiteY161" fmla="*/ 252202 h 375576"/>
                <a:gd name="connsiteX162" fmla="*/ 307867 w 332913"/>
                <a:gd name="connsiteY162" fmla="*/ 244471 h 375576"/>
                <a:gd name="connsiteX163" fmla="*/ 306226 w 332913"/>
                <a:gd name="connsiteY163" fmla="*/ 240030 h 375576"/>
                <a:gd name="connsiteX164" fmla="*/ 309899 w 332913"/>
                <a:gd name="connsiteY164" fmla="*/ 235774 h 375576"/>
                <a:gd name="connsiteX165" fmla="*/ 313902 w 332913"/>
                <a:gd name="connsiteY165" fmla="*/ 231519 h 375576"/>
                <a:gd name="connsiteX166" fmla="*/ 318635 w 332913"/>
                <a:gd name="connsiteY166" fmla="*/ 236495 h 375576"/>
                <a:gd name="connsiteX167" fmla="*/ 124170 w 332913"/>
                <a:gd name="connsiteY167" fmla="*/ 319590 h 375576"/>
                <a:gd name="connsiteX168" fmla="*/ 132650 w 332913"/>
                <a:gd name="connsiteY168" fmla="*/ 351593 h 375576"/>
                <a:gd name="connsiteX169" fmla="*/ 127469 w 332913"/>
                <a:gd name="connsiteY169" fmla="*/ 359102 h 375576"/>
                <a:gd name="connsiteX170" fmla="*/ 123000 w 332913"/>
                <a:gd name="connsiteY170" fmla="*/ 364151 h 375576"/>
                <a:gd name="connsiteX171" fmla="*/ 109067 w 332913"/>
                <a:gd name="connsiteY171" fmla="*/ 343166 h 375576"/>
                <a:gd name="connsiteX172" fmla="*/ 91478 w 332913"/>
                <a:gd name="connsiteY172" fmla="*/ 316640 h 375576"/>
                <a:gd name="connsiteX173" fmla="*/ 87823 w 332913"/>
                <a:gd name="connsiteY173" fmla="*/ 311100 h 375576"/>
                <a:gd name="connsiteX174" fmla="*/ 89573 w 332913"/>
                <a:gd name="connsiteY174" fmla="*/ 309902 h 375576"/>
                <a:gd name="connsiteX175" fmla="*/ 99121 w 332913"/>
                <a:gd name="connsiteY175" fmla="*/ 303432 h 375576"/>
                <a:gd name="connsiteX176" fmla="*/ 110171 w 332913"/>
                <a:gd name="connsiteY176" fmla="*/ 295639 h 375576"/>
                <a:gd name="connsiteX177" fmla="*/ 114164 w 332913"/>
                <a:gd name="connsiteY177" fmla="*/ 294698 h 375576"/>
                <a:gd name="connsiteX178" fmla="*/ 124170 w 332913"/>
                <a:gd name="connsiteY178" fmla="*/ 319590 h 37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332913" h="375576">
                  <a:moveTo>
                    <a:pt x="116701" y="649"/>
                  </a:moveTo>
                  <a:cubicBezTo>
                    <a:pt x="115587" y="1028"/>
                    <a:pt x="111628" y="4885"/>
                    <a:pt x="107254" y="9852"/>
                  </a:cubicBezTo>
                  <a:lnTo>
                    <a:pt x="99725" y="18401"/>
                  </a:lnTo>
                  <a:lnTo>
                    <a:pt x="88699" y="13153"/>
                  </a:lnTo>
                  <a:cubicBezTo>
                    <a:pt x="82634" y="10266"/>
                    <a:pt x="76075" y="7429"/>
                    <a:pt x="74123" y="6848"/>
                  </a:cubicBezTo>
                  <a:cubicBezTo>
                    <a:pt x="66043" y="4440"/>
                    <a:pt x="57095" y="6547"/>
                    <a:pt x="50395" y="12432"/>
                  </a:cubicBezTo>
                  <a:cubicBezTo>
                    <a:pt x="48482" y="14112"/>
                    <a:pt x="43426" y="19573"/>
                    <a:pt x="39157" y="24568"/>
                  </a:cubicBezTo>
                  <a:cubicBezTo>
                    <a:pt x="30240" y="35001"/>
                    <a:pt x="28914" y="37759"/>
                    <a:pt x="29369" y="44923"/>
                  </a:cubicBezTo>
                  <a:cubicBezTo>
                    <a:pt x="29572" y="48119"/>
                    <a:pt x="30139" y="50166"/>
                    <a:pt x="31444" y="52412"/>
                  </a:cubicBezTo>
                  <a:cubicBezTo>
                    <a:pt x="33157" y="55358"/>
                    <a:pt x="50618" y="70491"/>
                    <a:pt x="127239" y="135430"/>
                  </a:cubicBezTo>
                  <a:lnTo>
                    <a:pt x="143658" y="149346"/>
                  </a:lnTo>
                  <a:lnTo>
                    <a:pt x="125465" y="173225"/>
                  </a:lnTo>
                  <a:cubicBezTo>
                    <a:pt x="115459" y="186359"/>
                    <a:pt x="107001" y="197979"/>
                    <a:pt x="106671" y="199047"/>
                  </a:cubicBezTo>
                  <a:cubicBezTo>
                    <a:pt x="105536" y="202719"/>
                    <a:pt x="108965" y="206866"/>
                    <a:pt x="112312" y="205870"/>
                  </a:cubicBezTo>
                  <a:cubicBezTo>
                    <a:pt x="113152" y="205620"/>
                    <a:pt x="136702" y="175278"/>
                    <a:pt x="169587" y="132076"/>
                  </a:cubicBezTo>
                  <a:cubicBezTo>
                    <a:pt x="200305" y="91723"/>
                    <a:pt x="227435" y="56425"/>
                    <a:pt x="229877" y="53636"/>
                  </a:cubicBezTo>
                  <a:cubicBezTo>
                    <a:pt x="240748" y="41221"/>
                    <a:pt x="255935" y="30776"/>
                    <a:pt x="270715" y="25548"/>
                  </a:cubicBezTo>
                  <a:cubicBezTo>
                    <a:pt x="280256" y="22175"/>
                    <a:pt x="296397" y="19326"/>
                    <a:pt x="301944" y="20038"/>
                  </a:cubicBezTo>
                  <a:cubicBezTo>
                    <a:pt x="306011" y="20561"/>
                    <a:pt x="309566" y="23452"/>
                    <a:pt x="311377" y="27712"/>
                  </a:cubicBezTo>
                  <a:cubicBezTo>
                    <a:pt x="312845" y="31164"/>
                    <a:pt x="312858" y="31406"/>
                    <a:pt x="312067" y="40528"/>
                  </a:cubicBezTo>
                  <a:cubicBezTo>
                    <a:pt x="310264" y="61356"/>
                    <a:pt x="305111" y="79161"/>
                    <a:pt x="296272" y="95097"/>
                  </a:cubicBezTo>
                  <a:cubicBezTo>
                    <a:pt x="293207" y="100621"/>
                    <a:pt x="293106" y="103593"/>
                    <a:pt x="295901" y="105958"/>
                  </a:cubicBezTo>
                  <a:cubicBezTo>
                    <a:pt x="297331" y="107168"/>
                    <a:pt x="298040" y="107328"/>
                    <a:pt x="299459" y="106760"/>
                  </a:cubicBezTo>
                  <a:cubicBezTo>
                    <a:pt x="301730" y="105851"/>
                    <a:pt x="305736" y="99320"/>
                    <a:pt x="309869" y="89790"/>
                  </a:cubicBezTo>
                  <a:cubicBezTo>
                    <a:pt x="316973" y="73410"/>
                    <a:pt x="320085" y="60556"/>
                    <a:pt x="321785" y="40569"/>
                  </a:cubicBezTo>
                  <a:cubicBezTo>
                    <a:pt x="322477" y="32427"/>
                    <a:pt x="322444" y="30810"/>
                    <a:pt x="321510" y="27150"/>
                  </a:cubicBezTo>
                  <a:cubicBezTo>
                    <a:pt x="319396" y="18871"/>
                    <a:pt x="313703" y="12267"/>
                    <a:pt x="306610" y="9869"/>
                  </a:cubicBezTo>
                  <a:cubicBezTo>
                    <a:pt x="302453" y="8463"/>
                    <a:pt x="300123" y="8469"/>
                    <a:pt x="289591" y="9912"/>
                  </a:cubicBezTo>
                  <a:cubicBezTo>
                    <a:pt x="275406" y="11854"/>
                    <a:pt x="264737" y="15365"/>
                    <a:pt x="252516" y="22113"/>
                  </a:cubicBezTo>
                  <a:cubicBezTo>
                    <a:pt x="237860" y="30204"/>
                    <a:pt x="226689" y="40456"/>
                    <a:pt x="212642" y="58707"/>
                  </a:cubicBezTo>
                  <a:cubicBezTo>
                    <a:pt x="208882" y="63591"/>
                    <a:pt x="205599" y="67686"/>
                    <a:pt x="205346" y="67807"/>
                  </a:cubicBezTo>
                  <a:cubicBezTo>
                    <a:pt x="205094" y="67928"/>
                    <a:pt x="198994" y="65232"/>
                    <a:pt x="191790" y="61816"/>
                  </a:cubicBezTo>
                  <a:cubicBezTo>
                    <a:pt x="180122" y="56284"/>
                    <a:pt x="178813" y="55493"/>
                    <a:pt x="179796" y="54566"/>
                  </a:cubicBezTo>
                  <a:cubicBezTo>
                    <a:pt x="181396" y="53058"/>
                    <a:pt x="183263" y="48000"/>
                    <a:pt x="183279" y="45127"/>
                  </a:cubicBezTo>
                  <a:cubicBezTo>
                    <a:pt x="183302" y="41162"/>
                    <a:pt x="181649" y="38223"/>
                    <a:pt x="175618" y="31503"/>
                  </a:cubicBezTo>
                  <a:cubicBezTo>
                    <a:pt x="165888" y="20662"/>
                    <a:pt x="162839" y="20808"/>
                    <a:pt x="152282" y="32629"/>
                  </a:cubicBezTo>
                  <a:lnTo>
                    <a:pt x="145644" y="40061"/>
                  </a:lnTo>
                  <a:lnTo>
                    <a:pt x="139607" y="37222"/>
                  </a:lnTo>
                  <a:cubicBezTo>
                    <a:pt x="136286" y="35660"/>
                    <a:pt x="133444" y="34272"/>
                    <a:pt x="133289" y="34137"/>
                  </a:cubicBezTo>
                  <a:cubicBezTo>
                    <a:pt x="133135" y="34002"/>
                    <a:pt x="133925" y="32814"/>
                    <a:pt x="135044" y="31497"/>
                  </a:cubicBezTo>
                  <a:cubicBezTo>
                    <a:pt x="138644" y="27262"/>
                    <a:pt x="139933" y="21761"/>
                    <a:pt x="138411" y="17125"/>
                  </a:cubicBezTo>
                  <a:cubicBezTo>
                    <a:pt x="137435" y="14150"/>
                    <a:pt x="127557" y="2927"/>
                    <a:pt x="124471" y="1285"/>
                  </a:cubicBezTo>
                  <a:cubicBezTo>
                    <a:pt x="121659" y="-211"/>
                    <a:pt x="119702" y="-371"/>
                    <a:pt x="116701" y="649"/>
                  </a:cubicBezTo>
                  <a:close/>
                  <a:moveTo>
                    <a:pt x="124942" y="15946"/>
                  </a:moveTo>
                  <a:cubicBezTo>
                    <a:pt x="127364" y="18683"/>
                    <a:pt x="129345" y="21277"/>
                    <a:pt x="129345" y="21710"/>
                  </a:cubicBezTo>
                  <a:cubicBezTo>
                    <a:pt x="129345" y="22143"/>
                    <a:pt x="127952" y="24060"/>
                    <a:pt x="126250" y="25970"/>
                  </a:cubicBezTo>
                  <a:lnTo>
                    <a:pt x="123155" y="29441"/>
                  </a:lnTo>
                  <a:lnTo>
                    <a:pt x="116663" y="26411"/>
                  </a:lnTo>
                  <a:cubicBezTo>
                    <a:pt x="113093" y="24745"/>
                    <a:pt x="110040" y="23243"/>
                    <a:pt x="109880" y="23074"/>
                  </a:cubicBezTo>
                  <a:cubicBezTo>
                    <a:pt x="109580" y="22757"/>
                    <a:pt x="119641" y="10971"/>
                    <a:pt x="120214" y="10971"/>
                  </a:cubicBezTo>
                  <a:cubicBezTo>
                    <a:pt x="120393" y="10971"/>
                    <a:pt x="122520" y="13210"/>
                    <a:pt x="124942" y="15946"/>
                  </a:cubicBezTo>
                  <a:close/>
                  <a:moveTo>
                    <a:pt x="134870" y="46800"/>
                  </a:moveTo>
                  <a:cubicBezTo>
                    <a:pt x="169189" y="63002"/>
                    <a:pt x="197513" y="76517"/>
                    <a:pt x="197812" y="76834"/>
                  </a:cubicBezTo>
                  <a:cubicBezTo>
                    <a:pt x="198479" y="77542"/>
                    <a:pt x="150979" y="140117"/>
                    <a:pt x="149775" y="140117"/>
                  </a:cubicBezTo>
                  <a:cubicBezTo>
                    <a:pt x="149079" y="140117"/>
                    <a:pt x="53275" y="59261"/>
                    <a:pt x="42113" y="49254"/>
                  </a:cubicBezTo>
                  <a:cubicBezTo>
                    <a:pt x="39288" y="46720"/>
                    <a:pt x="38999" y="46176"/>
                    <a:pt x="38999" y="43390"/>
                  </a:cubicBezTo>
                  <a:cubicBezTo>
                    <a:pt x="38999" y="40436"/>
                    <a:pt x="39328" y="39943"/>
                    <a:pt x="47620" y="30503"/>
                  </a:cubicBezTo>
                  <a:cubicBezTo>
                    <a:pt x="58114" y="18554"/>
                    <a:pt x="60935" y="16689"/>
                    <a:pt x="67923" y="17086"/>
                  </a:cubicBezTo>
                  <a:cubicBezTo>
                    <a:pt x="72218" y="17330"/>
                    <a:pt x="75968" y="18994"/>
                    <a:pt x="134870" y="46800"/>
                  </a:cubicBezTo>
                  <a:close/>
                  <a:moveTo>
                    <a:pt x="169140" y="39629"/>
                  </a:moveTo>
                  <a:cubicBezTo>
                    <a:pt x="171562" y="42366"/>
                    <a:pt x="173544" y="44966"/>
                    <a:pt x="173544" y="45405"/>
                  </a:cubicBezTo>
                  <a:cubicBezTo>
                    <a:pt x="173544" y="45845"/>
                    <a:pt x="172549" y="47303"/>
                    <a:pt x="171333" y="48645"/>
                  </a:cubicBezTo>
                  <a:lnTo>
                    <a:pt x="169123" y="51085"/>
                  </a:lnTo>
                  <a:lnTo>
                    <a:pt x="162222" y="47896"/>
                  </a:lnTo>
                  <a:lnTo>
                    <a:pt x="155322" y="44708"/>
                  </a:lnTo>
                  <a:lnTo>
                    <a:pt x="159703" y="39681"/>
                  </a:lnTo>
                  <a:cubicBezTo>
                    <a:pt x="162113" y="36916"/>
                    <a:pt x="164231" y="34654"/>
                    <a:pt x="164410" y="34654"/>
                  </a:cubicBezTo>
                  <a:cubicBezTo>
                    <a:pt x="164590" y="34654"/>
                    <a:pt x="166718" y="36893"/>
                    <a:pt x="169140" y="39629"/>
                  </a:cubicBezTo>
                  <a:close/>
                  <a:moveTo>
                    <a:pt x="254606" y="45761"/>
                  </a:moveTo>
                  <a:cubicBezTo>
                    <a:pt x="252416" y="47723"/>
                    <a:pt x="252188" y="51514"/>
                    <a:pt x="254140" y="53525"/>
                  </a:cubicBezTo>
                  <a:cubicBezTo>
                    <a:pt x="254855" y="54262"/>
                    <a:pt x="257560" y="55321"/>
                    <a:pt x="260151" y="55879"/>
                  </a:cubicBezTo>
                  <a:cubicBezTo>
                    <a:pt x="271837" y="58395"/>
                    <a:pt x="278447" y="66057"/>
                    <a:pt x="281029" y="80079"/>
                  </a:cubicBezTo>
                  <a:cubicBezTo>
                    <a:pt x="281532" y="82813"/>
                    <a:pt x="282461" y="85700"/>
                    <a:pt x="283093" y="86495"/>
                  </a:cubicBezTo>
                  <a:cubicBezTo>
                    <a:pt x="284711" y="88531"/>
                    <a:pt x="287652" y="88336"/>
                    <a:pt x="289651" y="86059"/>
                  </a:cubicBezTo>
                  <a:cubicBezTo>
                    <a:pt x="291152" y="84350"/>
                    <a:pt x="291262" y="83824"/>
                    <a:pt x="290844" y="80323"/>
                  </a:cubicBezTo>
                  <a:cubicBezTo>
                    <a:pt x="288834" y="63469"/>
                    <a:pt x="280340" y="51400"/>
                    <a:pt x="267140" y="46639"/>
                  </a:cubicBezTo>
                  <a:cubicBezTo>
                    <a:pt x="260204" y="44137"/>
                    <a:pt x="256694" y="43892"/>
                    <a:pt x="254606" y="45761"/>
                  </a:cubicBezTo>
                  <a:close/>
                  <a:moveTo>
                    <a:pt x="281288" y="117073"/>
                  </a:moveTo>
                  <a:cubicBezTo>
                    <a:pt x="280337" y="117536"/>
                    <a:pt x="247297" y="149745"/>
                    <a:pt x="207864" y="188650"/>
                  </a:cubicBezTo>
                  <a:cubicBezTo>
                    <a:pt x="168432" y="227554"/>
                    <a:pt x="133538" y="261861"/>
                    <a:pt x="130320" y="264886"/>
                  </a:cubicBezTo>
                  <a:cubicBezTo>
                    <a:pt x="113537" y="280671"/>
                    <a:pt x="93177" y="295805"/>
                    <a:pt x="74422" y="306437"/>
                  </a:cubicBezTo>
                  <a:cubicBezTo>
                    <a:pt x="66736" y="310794"/>
                    <a:pt x="65577" y="311070"/>
                    <a:pt x="62162" y="309350"/>
                  </a:cubicBezTo>
                  <a:cubicBezTo>
                    <a:pt x="59330" y="307923"/>
                    <a:pt x="57198" y="304445"/>
                    <a:pt x="57198" y="301248"/>
                  </a:cubicBezTo>
                  <a:cubicBezTo>
                    <a:pt x="57198" y="299265"/>
                    <a:pt x="65086" y="281224"/>
                    <a:pt x="70535" y="270744"/>
                  </a:cubicBezTo>
                  <a:cubicBezTo>
                    <a:pt x="78117" y="256163"/>
                    <a:pt x="86953" y="241753"/>
                    <a:pt x="96266" y="228780"/>
                  </a:cubicBezTo>
                  <a:cubicBezTo>
                    <a:pt x="101220" y="221881"/>
                    <a:pt x="101972" y="218852"/>
                    <a:pt x="99446" y="215977"/>
                  </a:cubicBezTo>
                  <a:cubicBezTo>
                    <a:pt x="96240" y="212326"/>
                    <a:pt x="93582" y="214525"/>
                    <a:pt x="83851" y="228878"/>
                  </a:cubicBezTo>
                  <a:cubicBezTo>
                    <a:pt x="80934" y="233180"/>
                    <a:pt x="78277" y="236700"/>
                    <a:pt x="77946" y="236700"/>
                  </a:cubicBezTo>
                  <a:cubicBezTo>
                    <a:pt x="77616" y="236700"/>
                    <a:pt x="67328" y="231550"/>
                    <a:pt x="55085" y="225256"/>
                  </a:cubicBezTo>
                  <a:cubicBezTo>
                    <a:pt x="42841" y="218963"/>
                    <a:pt x="31312" y="213446"/>
                    <a:pt x="29464" y="212997"/>
                  </a:cubicBezTo>
                  <a:cubicBezTo>
                    <a:pt x="25429" y="212015"/>
                    <a:pt x="20093" y="212939"/>
                    <a:pt x="15652" y="215387"/>
                  </a:cubicBezTo>
                  <a:cubicBezTo>
                    <a:pt x="12054" y="217371"/>
                    <a:pt x="2459" y="227693"/>
                    <a:pt x="1033" y="231114"/>
                  </a:cubicBezTo>
                  <a:cubicBezTo>
                    <a:pt x="465" y="232477"/>
                    <a:pt x="0" y="234491"/>
                    <a:pt x="0" y="235589"/>
                  </a:cubicBezTo>
                  <a:cubicBezTo>
                    <a:pt x="0" y="240695"/>
                    <a:pt x="1241" y="242001"/>
                    <a:pt x="26921" y="263909"/>
                  </a:cubicBezTo>
                  <a:cubicBezTo>
                    <a:pt x="40535" y="275522"/>
                    <a:pt x="51788" y="285134"/>
                    <a:pt x="51929" y="285268"/>
                  </a:cubicBezTo>
                  <a:cubicBezTo>
                    <a:pt x="52070" y="285402"/>
                    <a:pt x="51219" y="287934"/>
                    <a:pt x="50037" y="290895"/>
                  </a:cubicBezTo>
                  <a:cubicBezTo>
                    <a:pt x="46272" y="300326"/>
                    <a:pt x="47320" y="309033"/>
                    <a:pt x="52995" y="315495"/>
                  </a:cubicBezTo>
                  <a:cubicBezTo>
                    <a:pt x="58452" y="321710"/>
                    <a:pt x="66233" y="322976"/>
                    <a:pt x="73889" y="318897"/>
                  </a:cubicBezTo>
                  <a:cubicBezTo>
                    <a:pt x="76229" y="317650"/>
                    <a:pt x="78476" y="316643"/>
                    <a:pt x="78882" y="316660"/>
                  </a:cubicBezTo>
                  <a:cubicBezTo>
                    <a:pt x="79289" y="316677"/>
                    <a:pt x="87812" y="329191"/>
                    <a:pt x="97821" y="344470"/>
                  </a:cubicBezTo>
                  <a:cubicBezTo>
                    <a:pt x="107831" y="359749"/>
                    <a:pt x="116762" y="372861"/>
                    <a:pt x="117668" y="373610"/>
                  </a:cubicBezTo>
                  <a:cubicBezTo>
                    <a:pt x="119906" y="375458"/>
                    <a:pt x="123427" y="376109"/>
                    <a:pt x="125777" y="375108"/>
                  </a:cubicBezTo>
                  <a:cubicBezTo>
                    <a:pt x="128510" y="373944"/>
                    <a:pt x="138888" y="362083"/>
                    <a:pt x="140717" y="358031"/>
                  </a:cubicBezTo>
                  <a:cubicBezTo>
                    <a:pt x="141555" y="356176"/>
                    <a:pt x="142491" y="353012"/>
                    <a:pt x="142798" y="351001"/>
                  </a:cubicBezTo>
                  <a:cubicBezTo>
                    <a:pt x="143915" y="343665"/>
                    <a:pt x="143088" y="340589"/>
                    <a:pt x="133568" y="316630"/>
                  </a:cubicBezTo>
                  <a:cubicBezTo>
                    <a:pt x="128635" y="304215"/>
                    <a:pt x="123934" y="292355"/>
                    <a:pt x="123121" y="290274"/>
                  </a:cubicBezTo>
                  <a:lnTo>
                    <a:pt x="121642" y="286491"/>
                  </a:lnTo>
                  <a:lnTo>
                    <a:pt x="125973" y="282873"/>
                  </a:lnTo>
                  <a:cubicBezTo>
                    <a:pt x="132515" y="277409"/>
                    <a:pt x="139494" y="270708"/>
                    <a:pt x="170215" y="240400"/>
                  </a:cubicBezTo>
                  <a:cubicBezTo>
                    <a:pt x="185687" y="225136"/>
                    <a:pt x="198543" y="212575"/>
                    <a:pt x="198782" y="212488"/>
                  </a:cubicBezTo>
                  <a:cubicBezTo>
                    <a:pt x="199022" y="212401"/>
                    <a:pt x="217206" y="239823"/>
                    <a:pt x="239191" y="273427"/>
                  </a:cubicBezTo>
                  <a:cubicBezTo>
                    <a:pt x="261177" y="307030"/>
                    <a:pt x="280147" y="335838"/>
                    <a:pt x="281347" y="337444"/>
                  </a:cubicBezTo>
                  <a:cubicBezTo>
                    <a:pt x="284369" y="341487"/>
                    <a:pt x="288079" y="343507"/>
                    <a:pt x="292489" y="343511"/>
                  </a:cubicBezTo>
                  <a:cubicBezTo>
                    <a:pt x="298410" y="343516"/>
                    <a:pt x="300872" y="341694"/>
                    <a:pt x="311465" y="329472"/>
                  </a:cubicBezTo>
                  <a:cubicBezTo>
                    <a:pt x="319442" y="320268"/>
                    <a:pt x="321371" y="317601"/>
                    <a:pt x="323164" y="313285"/>
                  </a:cubicBezTo>
                  <a:cubicBezTo>
                    <a:pt x="325192" y="308412"/>
                    <a:pt x="325313" y="307658"/>
                    <a:pt x="325311" y="299978"/>
                  </a:cubicBezTo>
                  <a:lnTo>
                    <a:pt x="325309" y="291837"/>
                  </a:lnTo>
                  <a:lnTo>
                    <a:pt x="320642" y="279255"/>
                  </a:lnTo>
                  <a:lnTo>
                    <a:pt x="315974" y="266673"/>
                  </a:lnTo>
                  <a:lnTo>
                    <a:pt x="323390" y="258113"/>
                  </a:lnTo>
                  <a:cubicBezTo>
                    <a:pt x="335740" y="243855"/>
                    <a:pt x="335917" y="240229"/>
                    <a:pt x="324860" y="228089"/>
                  </a:cubicBezTo>
                  <a:cubicBezTo>
                    <a:pt x="319734" y="222462"/>
                    <a:pt x="318251" y="221242"/>
                    <a:pt x="316010" y="220811"/>
                  </a:cubicBezTo>
                  <a:cubicBezTo>
                    <a:pt x="312046" y="220048"/>
                    <a:pt x="309701" y="220915"/>
                    <a:pt x="305706" y="224620"/>
                  </a:cubicBezTo>
                  <a:cubicBezTo>
                    <a:pt x="303738" y="226445"/>
                    <a:pt x="302035" y="227828"/>
                    <a:pt x="301922" y="227693"/>
                  </a:cubicBezTo>
                  <a:cubicBezTo>
                    <a:pt x="301470" y="227155"/>
                    <a:pt x="296389" y="212792"/>
                    <a:pt x="296389" y="212052"/>
                  </a:cubicBezTo>
                  <a:cubicBezTo>
                    <a:pt x="296389" y="211616"/>
                    <a:pt x="298992" y="208237"/>
                    <a:pt x="302172" y="204544"/>
                  </a:cubicBezTo>
                  <a:cubicBezTo>
                    <a:pt x="308508" y="197188"/>
                    <a:pt x="309795" y="194204"/>
                    <a:pt x="308794" y="189205"/>
                  </a:cubicBezTo>
                  <a:cubicBezTo>
                    <a:pt x="308083" y="185661"/>
                    <a:pt x="306597" y="183375"/>
                    <a:pt x="301056" y="177294"/>
                  </a:cubicBezTo>
                  <a:cubicBezTo>
                    <a:pt x="294229" y="169802"/>
                    <a:pt x="290633" y="168578"/>
                    <a:pt x="285170" y="171885"/>
                  </a:cubicBezTo>
                  <a:lnTo>
                    <a:pt x="282208" y="173679"/>
                  </a:lnTo>
                  <a:lnTo>
                    <a:pt x="280906" y="170220"/>
                  </a:lnTo>
                  <a:cubicBezTo>
                    <a:pt x="279338" y="166049"/>
                    <a:pt x="271764" y="145193"/>
                    <a:pt x="271021" y="142998"/>
                  </a:cubicBezTo>
                  <a:cubicBezTo>
                    <a:pt x="270564" y="141648"/>
                    <a:pt x="271579" y="140373"/>
                    <a:pt x="278617" y="133459"/>
                  </a:cubicBezTo>
                  <a:cubicBezTo>
                    <a:pt x="283086" y="129069"/>
                    <a:pt x="287004" y="124692"/>
                    <a:pt x="287324" y="123732"/>
                  </a:cubicBezTo>
                  <a:cubicBezTo>
                    <a:pt x="288741" y="119489"/>
                    <a:pt x="284939" y="115296"/>
                    <a:pt x="281288" y="117073"/>
                  </a:cubicBezTo>
                  <a:close/>
                  <a:moveTo>
                    <a:pt x="289427" y="222334"/>
                  </a:moveTo>
                  <a:cubicBezTo>
                    <a:pt x="314624" y="291659"/>
                    <a:pt x="315939" y="295507"/>
                    <a:pt x="315969" y="299965"/>
                  </a:cubicBezTo>
                  <a:cubicBezTo>
                    <a:pt x="316019" y="307396"/>
                    <a:pt x="314511" y="310291"/>
                    <a:pt x="304728" y="321541"/>
                  </a:cubicBezTo>
                  <a:cubicBezTo>
                    <a:pt x="295388" y="332280"/>
                    <a:pt x="293618" y="333616"/>
                    <a:pt x="290792" y="332053"/>
                  </a:cubicBezTo>
                  <a:cubicBezTo>
                    <a:pt x="288874" y="330994"/>
                    <a:pt x="206470" y="206006"/>
                    <a:pt x="206845" y="204726"/>
                  </a:cubicBezTo>
                  <a:cubicBezTo>
                    <a:pt x="207055" y="204006"/>
                    <a:pt x="262017" y="149483"/>
                    <a:pt x="262591" y="149425"/>
                  </a:cubicBezTo>
                  <a:cubicBezTo>
                    <a:pt x="262769" y="149408"/>
                    <a:pt x="274845" y="182216"/>
                    <a:pt x="289427" y="222334"/>
                  </a:cubicBezTo>
                  <a:close/>
                  <a:moveTo>
                    <a:pt x="295409" y="186421"/>
                  </a:moveTo>
                  <a:lnTo>
                    <a:pt x="299841" y="191649"/>
                  </a:lnTo>
                  <a:lnTo>
                    <a:pt x="296040" y="196023"/>
                  </a:lnTo>
                  <a:cubicBezTo>
                    <a:pt x="293949" y="198428"/>
                    <a:pt x="292099" y="200237"/>
                    <a:pt x="291929" y="200043"/>
                  </a:cubicBezTo>
                  <a:cubicBezTo>
                    <a:pt x="291420" y="199465"/>
                    <a:pt x="286640" y="186214"/>
                    <a:pt x="286640" y="185384"/>
                  </a:cubicBezTo>
                  <a:cubicBezTo>
                    <a:pt x="286640" y="184313"/>
                    <a:pt x="289307" y="181193"/>
                    <a:pt x="290221" y="181193"/>
                  </a:cubicBezTo>
                  <a:cubicBezTo>
                    <a:pt x="290636" y="181193"/>
                    <a:pt x="292971" y="183545"/>
                    <a:pt x="295409" y="186421"/>
                  </a:cubicBezTo>
                  <a:close/>
                  <a:moveTo>
                    <a:pt x="50477" y="234966"/>
                  </a:moveTo>
                  <a:cubicBezTo>
                    <a:pt x="62066" y="240933"/>
                    <a:pt x="71690" y="246076"/>
                    <a:pt x="71862" y="246393"/>
                  </a:cubicBezTo>
                  <a:cubicBezTo>
                    <a:pt x="72034" y="246711"/>
                    <a:pt x="70166" y="250571"/>
                    <a:pt x="67711" y="254972"/>
                  </a:cubicBezTo>
                  <a:cubicBezTo>
                    <a:pt x="65255" y="259372"/>
                    <a:pt x="61849" y="265741"/>
                    <a:pt x="60142" y="269123"/>
                  </a:cubicBezTo>
                  <a:cubicBezTo>
                    <a:pt x="58155" y="273061"/>
                    <a:pt x="56731" y="275139"/>
                    <a:pt x="56182" y="274899"/>
                  </a:cubicBezTo>
                  <a:cubicBezTo>
                    <a:pt x="54659" y="274234"/>
                    <a:pt x="10400" y="235903"/>
                    <a:pt x="10400" y="235250"/>
                  </a:cubicBezTo>
                  <a:cubicBezTo>
                    <a:pt x="10400" y="233995"/>
                    <a:pt x="19485" y="225074"/>
                    <a:pt x="21579" y="224273"/>
                  </a:cubicBezTo>
                  <a:cubicBezTo>
                    <a:pt x="25749" y="222679"/>
                    <a:pt x="28838" y="223822"/>
                    <a:pt x="50477" y="234966"/>
                  </a:cubicBezTo>
                  <a:close/>
                  <a:moveTo>
                    <a:pt x="318635" y="236495"/>
                  </a:moveTo>
                  <a:cubicBezTo>
                    <a:pt x="321057" y="239231"/>
                    <a:pt x="323038" y="241820"/>
                    <a:pt x="323038" y="242247"/>
                  </a:cubicBezTo>
                  <a:cubicBezTo>
                    <a:pt x="323038" y="242674"/>
                    <a:pt x="320561" y="245829"/>
                    <a:pt x="317534" y="249258"/>
                  </a:cubicBezTo>
                  <a:lnTo>
                    <a:pt x="312029" y="255494"/>
                  </a:lnTo>
                  <a:lnTo>
                    <a:pt x="310769" y="252202"/>
                  </a:lnTo>
                  <a:cubicBezTo>
                    <a:pt x="310075" y="250392"/>
                    <a:pt x="308770" y="246913"/>
                    <a:pt x="307867" y="244471"/>
                  </a:cubicBezTo>
                  <a:lnTo>
                    <a:pt x="306226" y="240030"/>
                  </a:lnTo>
                  <a:lnTo>
                    <a:pt x="309899" y="235774"/>
                  </a:lnTo>
                  <a:cubicBezTo>
                    <a:pt x="311920" y="233434"/>
                    <a:pt x="313721" y="231519"/>
                    <a:pt x="313902" y="231519"/>
                  </a:cubicBezTo>
                  <a:cubicBezTo>
                    <a:pt x="314083" y="231519"/>
                    <a:pt x="316213" y="233758"/>
                    <a:pt x="318635" y="236495"/>
                  </a:cubicBezTo>
                  <a:close/>
                  <a:moveTo>
                    <a:pt x="124170" y="319590"/>
                  </a:moveTo>
                  <a:cubicBezTo>
                    <a:pt x="133912" y="344115"/>
                    <a:pt x="134345" y="345748"/>
                    <a:pt x="132650" y="351593"/>
                  </a:cubicBezTo>
                  <a:cubicBezTo>
                    <a:pt x="132259" y="352946"/>
                    <a:pt x="129927" y="356325"/>
                    <a:pt x="127469" y="359102"/>
                  </a:cubicBezTo>
                  <a:lnTo>
                    <a:pt x="123000" y="364151"/>
                  </a:lnTo>
                  <a:lnTo>
                    <a:pt x="109067" y="343166"/>
                  </a:lnTo>
                  <a:cubicBezTo>
                    <a:pt x="101404" y="331624"/>
                    <a:pt x="93488" y="319687"/>
                    <a:pt x="91478" y="316640"/>
                  </a:cubicBezTo>
                  <a:lnTo>
                    <a:pt x="87823" y="311100"/>
                  </a:lnTo>
                  <a:lnTo>
                    <a:pt x="89573" y="309902"/>
                  </a:lnTo>
                  <a:cubicBezTo>
                    <a:pt x="90535" y="309244"/>
                    <a:pt x="94832" y="306332"/>
                    <a:pt x="99121" y="303432"/>
                  </a:cubicBezTo>
                  <a:cubicBezTo>
                    <a:pt x="103411" y="300532"/>
                    <a:pt x="108384" y="297025"/>
                    <a:pt x="110171" y="295639"/>
                  </a:cubicBezTo>
                  <a:cubicBezTo>
                    <a:pt x="113401" y="293133"/>
                    <a:pt x="113425" y="293127"/>
                    <a:pt x="114164" y="294698"/>
                  </a:cubicBezTo>
                  <a:cubicBezTo>
                    <a:pt x="114573" y="295567"/>
                    <a:pt x="119076" y="306768"/>
                    <a:pt x="124170" y="319590"/>
                  </a:cubicBezTo>
                  <a:close/>
                </a:path>
              </a:pathLst>
            </a:custGeom>
            <a:solidFill>
              <a:srgbClr val="1E77BC"/>
            </a:solidFill>
            <a:ln w="1611" cap="flat">
              <a:gradFill>
                <a:gsLst>
                  <a:gs pos="39000">
                    <a:srgbClr val="3F6A9D"/>
                  </a:gs>
                  <a:gs pos="100000">
                    <a:srgbClr val="339A87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0" name="Номер слайда 3">
            <a:extLst>
              <a:ext uri="{FF2B5EF4-FFF2-40B4-BE49-F238E27FC236}">
                <a16:creationId xmlns:a16="http://schemas.microsoft.com/office/drawing/2014/main" id="{D1CE6B3C-D0A6-4112-B0C7-44D5F3FD58E8}"/>
              </a:ext>
            </a:extLst>
          </p:cNvPr>
          <p:cNvSpPr txBox="1">
            <a:spLocks/>
          </p:cNvSpPr>
          <p:nvPr/>
        </p:nvSpPr>
        <p:spPr>
          <a:xfrm>
            <a:off x="11816751" y="6484292"/>
            <a:ext cx="351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47226C-B417-4C8D-B259-5EDBCA3777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017FB33-2ED9-49A3-860A-52EFC0F1B897}"/>
              </a:ext>
            </a:extLst>
          </p:cNvPr>
          <p:cNvGrpSpPr/>
          <p:nvPr/>
        </p:nvGrpSpPr>
        <p:grpSpPr>
          <a:xfrm>
            <a:off x="382706" y="5245636"/>
            <a:ext cx="3719659" cy="1061829"/>
            <a:chOff x="362572" y="3628412"/>
            <a:chExt cx="3719659" cy="1061829"/>
          </a:xfrm>
        </p:grpSpPr>
        <p:sp>
          <p:nvSpPr>
            <p:cNvPr id="246" name="Рисунок 286">
              <a:extLst>
                <a:ext uri="{FF2B5EF4-FFF2-40B4-BE49-F238E27FC236}">
                  <a16:creationId xmlns:a16="http://schemas.microsoft.com/office/drawing/2014/main" id="{E14AC3F6-3D50-4296-9C17-438EB3E9D153}"/>
                </a:ext>
              </a:extLst>
            </p:cNvPr>
            <p:cNvSpPr/>
            <p:nvPr/>
          </p:nvSpPr>
          <p:spPr>
            <a:xfrm>
              <a:off x="362572" y="3709526"/>
              <a:ext cx="402695" cy="273939"/>
            </a:xfrm>
            <a:custGeom>
              <a:avLst/>
              <a:gdLst>
                <a:gd name="connsiteX0" fmla="*/ 380679 w 402695"/>
                <a:gd name="connsiteY0" fmla="*/ 104097 h 273939"/>
                <a:gd name="connsiteX1" fmla="*/ 357071 w 402695"/>
                <a:gd name="connsiteY1" fmla="*/ 85407 h 273939"/>
                <a:gd name="connsiteX2" fmla="*/ 356788 w 402695"/>
                <a:gd name="connsiteY2" fmla="*/ 85164 h 273939"/>
                <a:gd name="connsiteX3" fmla="*/ 378766 w 402695"/>
                <a:gd name="connsiteY3" fmla="*/ 80812 h 273939"/>
                <a:gd name="connsiteX4" fmla="*/ 383819 w 402695"/>
                <a:gd name="connsiteY4" fmla="*/ 74711 h 273939"/>
                <a:gd name="connsiteX5" fmla="*/ 383819 w 402695"/>
                <a:gd name="connsiteY5" fmla="*/ 56033 h 273939"/>
                <a:gd name="connsiteX6" fmla="*/ 377527 w 402695"/>
                <a:gd name="connsiteY6" fmla="*/ 49807 h 273939"/>
                <a:gd name="connsiteX7" fmla="*/ 346066 w 402695"/>
                <a:gd name="connsiteY7" fmla="*/ 49807 h 273939"/>
                <a:gd name="connsiteX8" fmla="*/ 339774 w 402695"/>
                <a:gd name="connsiteY8" fmla="*/ 56033 h 273939"/>
                <a:gd name="connsiteX9" fmla="*/ 339774 w 402695"/>
                <a:gd name="connsiteY9" fmla="*/ 66941 h 273939"/>
                <a:gd name="connsiteX10" fmla="*/ 339340 w 402695"/>
                <a:gd name="connsiteY10" fmla="*/ 66362 h 273939"/>
                <a:gd name="connsiteX11" fmla="*/ 337345 w 402695"/>
                <a:gd name="connsiteY11" fmla="*/ 63691 h 273939"/>
                <a:gd name="connsiteX12" fmla="*/ 328794 w 402695"/>
                <a:gd name="connsiteY12" fmla="*/ 49465 h 273939"/>
                <a:gd name="connsiteX13" fmla="*/ 318161 w 402695"/>
                <a:gd name="connsiteY13" fmla="*/ 26323 h 273939"/>
                <a:gd name="connsiteX14" fmla="*/ 276853 w 402695"/>
                <a:gd name="connsiteY14" fmla="*/ 0 h 273939"/>
                <a:gd name="connsiteX15" fmla="*/ 125842 w 402695"/>
                <a:gd name="connsiteY15" fmla="*/ 0 h 273939"/>
                <a:gd name="connsiteX16" fmla="*/ 84534 w 402695"/>
                <a:gd name="connsiteY16" fmla="*/ 26323 h 273939"/>
                <a:gd name="connsiteX17" fmla="*/ 73907 w 402695"/>
                <a:gd name="connsiteY17" fmla="*/ 49459 h 273939"/>
                <a:gd name="connsiteX18" fmla="*/ 65356 w 402695"/>
                <a:gd name="connsiteY18" fmla="*/ 63691 h 273939"/>
                <a:gd name="connsiteX19" fmla="*/ 63362 w 402695"/>
                <a:gd name="connsiteY19" fmla="*/ 66362 h 273939"/>
                <a:gd name="connsiteX20" fmla="*/ 62927 w 402695"/>
                <a:gd name="connsiteY20" fmla="*/ 66941 h 273939"/>
                <a:gd name="connsiteX21" fmla="*/ 62927 w 402695"/>
                <a:gd name="connsiteY21" fmla="*/ 56033 h 273939"/>
                <a:gd name="connsiteX22" fmla="*/ 56635 w 402695"/>
                <a:gd name="connsiteY22" fmla="*/ 49807 h 273939"/>
                <a:gd name="connsiteX23" fmla="*/ 25168 w 402695"/>
                <a:gd name="connsiteY23" fmla="*/ 49807 h 273939"/>
                <a:gd name="connsiteX24" fmla="*/ 18876 w 402695"/>
                <a:gd name="connsiteY24" fmla="*/ 56033 h 273939"/>
                <a:gd name="connsiteX25" fmla="*/ 18876 w 402695"/>
                <a:gd name="connsiteY25" fmla="*/ 74711 h 273939"/>
                <a:gd name="connsiteX26" fmla="*/ 23935 w 402695"/>
                <a:gd name="connsiteY26" fmla="*/ 80812 h 273939"/>
                <a:gd name="connsiteX27" fmla="*/ 45914 w 402695"/>
                <a:gd name="connsiteY27" fmla="*/ 85164 h 273939"/>
                <a:gd name="connsiteX28" fmla="*/ 45630 w 402695"/>
                <a:gd name="connsiteY28" fmla="*/ 85407 h 273939"/>
                <a:gd name="connsiteX29" fmla="*/ 22016 w 402695"/>
                <a:gd name="connsiteY29" fmla="*/ 104097 h 273939"/>
                <a:gd name="connsiteX30" fmla="*/ 0 w 402695"/>
                <a:gd name="connsiteY30" fmla="*/ 149422 h 273939"/>
                <a:gd name="connsiteX31" fmla="*/ 0 w 402695"/>
                <a:gd name="connsiteY31" fmla="*/ 255262 h 273939"/>
                <a:gd name="connsiteX32" fmla="*/ 18876 w 402695"/>
                <a:gd name="connsiteY32" fmla="*/ 273940 h 273939"/>
                <a:gd name="connsiteX33" fmla="*/ 69213 w 402695"/>
                <a:gd name="connsiteY33" fmla="*/ 273940 h 273939"/>
                <a:gd name="connsiteX34" fmla="*/ 88090 w 402695"/>
                <a:gd name="connsiteY34" fmla="*/ 255262 h 273939"/>
                <a:gd name="connsiteX35" fmla="*/ 88090 w 402695"/>
                <a:gd name="connsiteY35" fmla="*/ 242810 h 273939"/>
                <a:gd name="connsiteX36" fmla="*/ 314605 w 402695"/>
                <a:gd name="connsiteY36" fmla="*/ 242810 h 273939"/>
                <a:gd name="connsiteX37" fmla="*/ 314605 w 402695"/>
                <a:gd name="connsiteY37" fmla="*/ 255262 h 273939"/>
                <a:gd name="connsiteX38" fmla="*/ 333482 w 402695"/>
                <a:gd name="connsiteY38" fmla="*/ 273940 h 273939"/>
                <a:gd name="connsiteX39" fmla="*/ 383819 w 402695"/>
                <a:gd name="connsiteY39" fmla="*/ 273940 h 273939"/>
                <a:gd name="connsiteX40" fmla="*/ 402695 w 402695"/>
                <a:gd name="connsiteY40" fmla="*/ 255262 h 273939"/>
                <a:gd name="connsiteX41" fmla="*/ 402695 w 402695"/>
                <a:gd name="connsiteY41" fmla="*/ 149422 h 273939"/>
                <a:gd name="connsiteX42" fmla="*/ 380679 w 402695"/>
                <a:gd name="connsiteY42" fmla="*/ 104097 h 273939"/>
                <a:gd name="connsiteX43" fmla="*/ 323503 w 402695"/>
                <a:gd name="connsiteY43" fmla="*/ 230359 h 273939"/>
                <a:gd name="connsiteX44" fmla="*/ 309075 w 402695"/>
                <a:gd name="connsiteY44" fmla="*/ 216083 h 273939"/>
                <a:gd name="connsiteX45" fmla="*/ 283145 w 402695"/>
                <a:gd name="connsiteY45" fmla="*/ 205455 h 273939"/>
                <a:gd name="connsiteX46" fmla="*/ 116404 w 402695"/>
                <a:gd name="connsiteY46" fmla="*/ 205455 h 273939"/>
                <a:gd name="connsiteX47" fmla="*/ 90474 w 402695"/>
                <a:gd name="connsiteY47" fmla="*/ 216083 h 273939"/>
                <a:gd name="connsiteX48" fmla="*/ 76046 w 402695"/>
                <a:gd name="connsiteY48" fmla="*/ 230359 h 273939"/>
                <a:gd name="connsiteX49" fmla="*/ 31461 w 402695"/>
                <a:gd name="connsiteY49" fmla="*/ 230359 h 273939"/>
                <a:gd name="connsiteX50" fmla="*/ 12584 w 402695"/>
                <a:gd name="connsiteY50" fmla="*/ 211681 h 273939"/>
                <a:gd name="connsiteX51" fmla="*/ 12584 w 402695"/>
                <a:gd name="connsiteY51" fmla="*/ 180551 h 273939"/>
                <a:gd name="connsiteX52" fmla="*/ 18876 w 402695"/>
                <a:gd name="connsiteY52" fmla="*/ 180551 h 273939"/>
                <a:gd name="connsiteX53" fmla="*/ 18876 w 402695"/>
                <a:gd name="connsiteY53" fmla="*/ 186777 h 273939"/>
                <a:gd name="connsiteX54" fmla="*/ 44045 w 402695"/>
                <a:gd name="connsiteY54" fmla="*/ 211681 h 273939"/>
                <a:gd name="connsiteX55" fmla="*/ 62921 w 402695"/>
                <a:gd name="connsiteY55" fmla="*/ 211681 h 273939"/>
                <a:gd name="connsiteX56" fmla="*/ 69213 w 402695"/>
                <a:gd name="connsiteY56" fmla="*/ 205455 h 273939"/>
                <a:gd name="connsiteX57" fmla="*/ 62921 w 402695"/>
                <a:gd name="connsiteY57" fmla="*/ 199229 h 273939"/>
                <a:gd name="connsiteX58" fmla="*/ 44045 w 402695"/>
                <a:gd name="connsiteY58" fmla="*/ 199229 h 273939"/>
                <a:gd name="connsiteX59" fmla="*/ 31461 w 402695"/>
                <a:gd name="connsiteY59" fmla="*/ 186777 h 273939"/>
                <a:gd name="connsiteX60" fmla="*/ 31461 w 402695"/>
                <a:gd name="connsiteY60" fmla="*/ 180551 h 273939"/>
                <a:gd name="connsiteX61" fmla="*/ 44045 w 402695"/>
                <a:gd name="connsiteY61" fmla="*/ 180551 h 273939"/>
                <a:gd name="connsiteX62" fmla="*/ 61078 w 402695"/>
                <a:gd name="connsiteY62" fmla="*/ 187531 h 273939"/>
                <a:gd name="connsiteX63" fmla="*/ 65526 w 402695"/>
                <a:gd name="connsiteY63" fmla="*/ 189355 h 273939"/>
                <a:gd name="connsiteX64" fmla="*/ 69975 w 402695"/>
                <a:gd name="connsiteY64" fmla="*/ 187531 h 273939"/>
                <a:gd name="connsiteX65" fmla="*/ 69975 w 402695"/>
                <a:gd name="connsiteY65" fmla="*/ 178727 h 273939"/>
                <a:gd name="connsiteX66" fmla="*/ 44045 w 402695"/>
                <a:gd name="connsiteY66" fmla="*/ 168099 h 273939"/>
                <a:gd name="connsiteX67" fmla="*/ 12584 w 402695"/>
                <a:gd name="connsiteY67" fmla="*/ 168099 h 273939"/>
                <a:gd name="connsiteX68" fmla="*/ 12584 w 402695"/>
                <a:gd name="connsiteY68" fmla="*/ 149422 h 273939"/>
                <a:gd name="connsiteX69" fmla="*/ 13434 w 402695"/>
                <a:gd name="connsiteY69" fmla="*/ 142430 h 273939"/>
                <a:gd name="connsiteX70" fmla="*/ 31461 w 402695"/>
                <a:gd name="connsiteY70" fmla="*/ 149422 h 273939"/>
                <a:gd name="connsiteX71" fmla="*/ 81797 w 402695"/>
                <a:gd name="connsiteY71" fmla="*/ 149422 h 273939"/>
                <a:gd name="connsiteX72" fmla="*/ 86246 w 402695"/>
                <a:gd name="connsiteY72" fmla="*/ 147598 h 273939"/>
                <a:gd name="connsiteX73" fmla="*/ 94382 w 402695"/>
                <a:gd name="connsiteY73" fmla="*/ 139547 h 273939"/>
                <a:gd name="connsiteX74" fmla="*/ 102517 w 402695"/>
                <a:gd name="connsiteY74" fmla="*/ 147598 h 273939"/>
                <a:gd name="connsiteX75" fmla="*/ 106966 w 402695"/>
                <a:gd name="connsiteY75" fmla="*/ 149422 h 273939"/>
                <a:gd name="connsiteX76" fmla="*/ 179866 w 402695"/>
                <a:gd name="connsiteY76" fmla="*/ 149422 h 273939"/>
                <a:gd name="connsiteX77" fmla="*/ 196899 w 402695"/>
                <a:gd name="connsiteY77" fmla="*/ 166275 h 273939"/>
                <a:gd name="connsiteX78" fmla="*/ 201348 w 402695"/>
                <a:gd name="connsiteY78" fmla="*/ 168099 h 273939"/>
                <a:gd name="connsiteX79" fmla="*/ 205796 w 402695"/>
                <a:gd name="connsiteY79" fmla="*/ 166275 h 273939"/>
                <a:gd name="connsiteX80" fmla="*/ 222829 w 402695"/>
                <a:gd name="connsiteY80" fmla="*/ 149422 h 273939"/>
                <a:gd name="connsiteX81" fmla="*/ 295729 w 402695"/>
                <a:gd name="connsiteY81" fmla="*/ 149422 h 273939"/>
                <a:gd name="connsiteX82" fmla="*/ 300178 w 402695"/>
                <a:gd name="connsiteY82" fmla="*/ 147598 h 273939"/>
                <a:gd name="connsiteX83" fmla="*/ 308313 w 402695"/>
                <a:gd name="connsiteY83" fmla="*/ 139547 h 273939"/>
                <a:gd name="connsiteX84" fmla="*/ 316449 w 402695"/>
                <a:gd name="connsiteY84" fmla="*/ 147598 h 273939"/>
                <a:gd name="connsiteX85" fmla="*/ 320898 w 402695"/>
                <a:gd name="connsiteY85" fmla="*/ 149422 h 273939"/>
                <a:gd name="connsiteX86" fmla="*/ 371234 w 402695"/>
                <a:gd name="connsiteY86" fmla="*/ 149422 h 273939"/>
                <a:gd name="connsiteX87" fmla="*/ 389261 w 402695"/>
                <a:gd name="connsiteY87" fmla="*/ 142430 h 273939"/>
                <a:gd name="connsiteX88" fmla="*/ 390111 w 402695"/>
                <a:gd name="connsiteY88" fmla="*/ 149422 h 273939"/>
                <a:gd name="connsiteX89" fmla="*/ 390111 w 402695"/>
                <a:gd name="connsiteY89" fmla="*/ 168099 h 273939"/>
                <a:gd name="connsiteX90" fmla="*/ 358650 w 402695"/>
                <a:gd name="connsiteY90" fmla="*/ 168099 h 273939"/>
                <a:gd name="connsiteX91" fmla="*/ 332720 w 402695"/>
                <a:gd name="connsiteY91" fmla="*/ 178727 h 273939"/>
                <a:gd name="connsiteX92" fmla="*/ 332720 w 402695"/>
                <a:gd name="connsiteY92" fmla="*/ 187531 h 273939"/>
                <a:gd name="connsiteX93" fmla="*/ 337169 w 402695"/>
                <a:gd name="connsiteY93" fmla="*/ 189355 h 273939"/>
                <a:gd name="connsiteX94" fmla="*/ 341618 w 402695"/>
                <a:gd name="connsiteY94" fmla="*/ 187531 h 273939"/>
                <a:gd name="connsiteX95" fmla="*/ 358650 w 402695"/>
                <a:gd name="connsiteY95" fmla="*/ 180551 h 273939"/>
                <a:gd name="connsiteX96" fmla="*/ 371234 w 402695"/>
                <a:gd name="connsiteY96" fmla="*/ 180551 h 273939"/>
                <a:gd name="connsiteX97" fmla="*/ 371234 w 402695"/>
                <a:gd name="connsiteY97" fmla="*/ 186777 h 273939"/>
                <a:gd name="connsiteX98" fmla="*/ 358650 w 402695"/>
                <a:gd name="connsiteY98" fmla="*/ 199229 h 273939"/>
                <a:gd name="connsiteX99" fmla="*/ 339774 w 402695"/>
                <a:gd name="connsiteY99" fmla="*/ 199229 h 273939"/>
                <a:gd name="connsiteX100" fmla="*/ 333482 w 402695"/>
                <a:gd name="connsiteY100" fmla="*/ 205455 h 273939"/>
                <a:gd name="connsiteX101" fmla="*/ 339774 w 402695"/>
                <a:gd name="connsiteY101" fmla="*/ 211681 h 273939"/>
                <a:gd name="connsiteX102" fmla="*/ 358650 w 402695"/>
                <a:gd name="connsiteY102" fmla="*/ 211681 h 273939"/>
                <a:gd name="connsiteX103" fmla="*/ 383819 w 402695"/>
                <a:gd name="connsiteY103" fmla="*/ 186777 h 273939"/>
                <a:gd name="connsiteX104" fmla="*/ 383819 w 402695"/>
                <a:gd name="connsiteY104" fmla="*/ 180551 h 273939"/>
                <a:gd name="connsiteX105" fmla="*/ 390111 w 402695"/>
                <a:gd name="connsiteY105" fmla="*/ 180551 h 273939"/>
                <a:gd name="connsiteX106" fmla="*/ 390111 w 402695"/>
                <a:gd name="connsiteY106" fmla="*/ 211681 h 273939"/>
                <a:gd name="connsiteX107" fmla="*/ 371234 w 402695"/>
                <a:gd name="connsiteY107" fmla="*/ 230359 h 273939"/>
                <a:gd name="connsiteX108" fmla="*/ 305708 w 402695"/>
                <a:gd name="connsiteY108" fmla="*/ 230359 h 273939"/>
                <a:gd name="connsiteX109" fmla="*/ 93841 w 402695"/>
                <a:gd name="connsiteY109" fmla="*/ 230359 h 273939"/>
                <a:gd name="connsiteX110" fmla="*/ 99371 w 402695"/>
                <a:gd name="connsiteY110" fmla="*/ 224886 h 273939"/>
                <a:gd name="connsiteX111" fmla="*/ 116404 w 402695"/>
                <a:gd name="connsiteY111" fmla="*/ 217907 h 273939"/>
                <a:gd name="connsiteX112" fmla="*/ 283145 w 402695"/>
                <a:gd name="connsiteY112" fmla="*/ 217907 h 273939"/>
                <a:gd name="connsiteX113" fmla="*/ 300178 w 402695"/>
                <a:gd name="connsiteY113" fmla="*/ 224886 h 273939"/>
                <a:gd name="connsiteX114" fmla="*/ 72737 w 402695"/>
                <a:gd name="connsiteY114" fmla="*/ 74711 h 273939"/>
                <a:gd name="connsiteX115" fmla="*/ 329958 w 402695"/>
                <a:gd name="connsiteY115" fmla="*/ 74711 h 273939"/>
                <a:gd name="connsiteX116" fmla="*/ 349206 w 402695"/>
                <a:gd name="connsiteY116" fmla="*/ 95132 h 273939"/>
                <a:gd name="connsiteX117" fmla="*/ 356775 w 402695"/>
                <a:gd name="connsiteY117" fmla="*/ 101121 h 273939"/>
                <a:gd name="connsiteX118" fmla="*/ 312271 w 402695"/>
                <a:gd name="connsiteY118" fmla="*/ 118734 h 273939"/>
                <a:gd name="connsiteX119" fmla="*/ 312259 w 402695"/>
                <a:gd name="connsiteY119" fmla="*/ 118740 h 273939"/>
                <a:gd name="connsiteX120" fmla="*/ 310163 w 402695"/>
                <a:gd name="connsiteY120" fmla="*/ 120110 h 273939"/>
                <a:gd name="connsiteX121" fmla="*/ 303871 w 402695"/>
                <a:gd name="connsiteY121" fmla="*/ 126336 h 273939"/>
                <a:gd name="connsiteX122" fmla="*/ 293124 w 402695"/>
                <a:gd name="connsiteY122" fmla="*/ 136970 h 273939"/>
                <a:gd name="connsiteX123" fmla="*/ 220224 w 402695"/>
                <a:gd name="connsiteY123" fmla="*/ 136970 h 273939"/>
                <a:gd name="connsiteX124" fmla="*/ 215775 w 402695"/>
                <a:gd name="connsiteY124" fmla="*/ 138794 h 273939"/>
                <a:gd name="connsiteX125" fmla="*/ 201348 w 402695"/>
                <a:gd name="connsiteY125" fmla="*/ 153070 h 273939"/>
                <a:gd name="connsiteX126" fmla="*/ 186920 w 402695"/>
                <a:gd name="connsiteY126" fmla="*/ 138794 h 273939"/>
                <a:gd name="connsiteX127" fmla="*/ 182471 w 402695"/>
                <a:gd name="connsiteY127" fmla="*/ 136970 h 273939"/>
                <a:gd name="connsiteX128" fmla="*/ 109571 w 402695"/>
                <a:gd name="connsiteY128" fmla="*/ 136970 h 273939"/>
                <a:gd name="connsiteX129" fmla="*/ 98830 w 402695"/>
                <a:gd name="connsiteY129" fmla="*/ 126342 h 273939"/>
                <a:gd name="connsiteX130" fmla="*/ 92538 w 402695"/>
                <a:gd name="connsiteY130" fmla="*/ 120116 h 273939"/>
                <a:gd name="connsiteX131" fmla="*/ 90443 w 402695"/>
                <a:gd name="connsiteY131" fmla="*/ 118747 h 273939"/>
                <a:gd name="connsiteX132" fmla="*/ 90430 w 402695"/>
                <a:gd name="connsiteY132" fmla="*/ 118740 h 273939"/>
                <a:gd name="connsiteX133" fmla="*/ 45926 w 402695"/>
                <a:gd name="connsiteY133" fmla="*/ 101127 h 273939"/>
                <a:gd name="connsiteX134" fmla="*/ 53496 w 402695"/>
                <a:gd name="connsiteY134" fmla="*/ 95138 h 273939"/>
                <a:gd name="connsiteX135" fmla="*/ 72737 w 402695"/>
                <a:gd name="connsiteY135" fmla="*/ 74711 h 273939"/>
                <a:gd name="connsiteX136" fmla="*/ 383447 w 402695"/>
                <a:gd name="connsiteY136" fmla="*/ 127127 h 273939"/>
                <a:gd name="connsiteX137" fmla="*/ 371234 w 402695"/>
                <a:gd name="connsiteY137" fmla="*/ 136970 h 273939"/>
                <a:gd name="connsiteX138" fmla="*/ 323503 w 402695"/>
                <a:gd name="connsiteY138" fmla="*/ 136970 h 273939"/>
                <a:gd name="connsiteX139" fmla="*/ 317210 w 402695"/>
                <a:gd name="connsiteY139" fmla="*/ 130744 h 273939"/>
                <a:gd name="connsiteX140" fmla="*/ 318142 w 402695"/>
                <a:gd name="connsiteY140" fmla="*/ 129823 h 273939"/>
                <a:gd name="connsiteX141" fmla="*/ 368070 w 402695"/>
                <a:gd name="connsiteY141" fmla="*/ 110062 h 273939"/>
                <a:gd name="connsiteX142" fmla="*/ 372814 w 402695"/>
                <a:gd name="connsiteY142" fmla="*/ 113822 h 273939"/>
                <a:gd name="connsiteX143" fmla="*/ 383447 w 402695"/>
                <a:gd name="connsiteY143" fmla="*/ 127127 h 273939"/>
                <a:gd name="connsiteX144" fmla="*/ 352358 w 402695"/>
                <a:gd name="connsiteY144" fmla="*/ 62259 h 273939"/>
                <a:gd name="connsiteX145" fmla="*/ 371234 w 402695"/>
                <a:gd name="connsiteY145" fmla="*/ 62259 h 273939"/>
                <a:gd name="connsiteX146" fmla="*/ 371234 w 402695"/>
                <a:gd name="connsiteY146" fmla="*/ 69606 h 273939"/>
                <a:gd name="connsiteX147" fmla="*/ 352358 w 402695"/>
                <a:gd name="connsiteY147" fmla="*/ 73341 h 273939"/>
                <a:gd name="connsiteX148" fmla="*/ 85352 w 402695"/>
                <a:gd name="connsiteY148" fmla="*/ 54614 h 273939"/>
                <a:gd name="connsiteX149" fmla="*/ 95980 w 402695"/>
                <a:gd name="connsiteY149" fmla="*/ 31478 h 273939"/>
                <a:gd name="connsiteX150" fmla="*/ 125842 w 402695"/>
                <a:gd name="connsiteY150" fmla="*/ 12452 h 273939"/>
                <a:gd name="connsiteX151" fmla="*/ 276853 w 402695"/>
                <a:gd name="connsiteY151" fmla="*/ 12452 h 273939"/>
                <a:gd name="connsiteX152" fmla="*/ 306709 w 402695"/>
                <a:gd name="connsiteY152" fmla="*/ 31472 h 273939"/>
                <a:gd name="connsiteX153" fmla="*/ 317343 w 402695"/>
                <a:gd name="connsiteY153" fmla="*/ 54614 h 273939"/>
                <a:gd name="connsiteX154" fmla="*/ 321470 w 402695"/>
                <a:gd name="connsiteY154" fmla="*/ 62259 h 273939"/>
                <a:gd name="connsiteX155" fmla="*/ 81225 w 402695"/>
                <a:gd name="connsiteY155" fmla="*/ 62259 h 273939"/>
                <a:gd name="connsiteX156" fmla="*/ 85352 w 402695"/>
                <a:gd name="connsiteY156" fmla="*/ 54614 h 273939"/>
                <a:gd name="connsiteX157" fmla="*/ 31461 w 402695"/>
                <a:gd name="connsiteY157" fmla="*/ 62259 h 273939"/>
                <a:gd name="connsiteX158" fmla="*/ 50337 w 402695"/>
                <a:gd name="connsiteY158" fmla="*/ 62259 h 273939"/>
                <a:gd name="connsiteX159" fmla="*/ 50337 w 402695"/>
                <a:gd name="connsiteY159" fmla="*/ 73341 h 273939"/>
                <a:gd name="connsiteX160" fmla="*/ 31461 w 402695"/>
                <a:gd name="connsiteY160" fmla="*/ 69606 h 273939"/>
                <a:gd name="connsiteX161" fmla="*/ 29875 w 402695"/>
                <a:gd name="connsiteY161" fmla="*/ 113822 h 273939"/>
                <a:gd name="connsiteX162" fmla="*/ 34619 w 402695"/>
                <a:gd name="connsiteY162" fmla="*/ 110062 h 273939"/>
                <a:gd name="connsiteX163" fmla="*/ 84553 w 402695"/>
                <a:gd name="connsiteY163" fmla="*/ 129823 h 273939"/>
                <a:gd name="connsiteX164" fmla="*/ 85485 w 402695"/>
                <a:gd name="connsiteY164" fmla="*/ 130744 h 273939"/>
                <a:gd name="connsiteX165" fmla="*/ 79192 w 402695"/>
                <a:gd name="connsiteY165" fmla="*/ 136970 h 273939"/>
                <a:gd name="connsiteX166" fmla="*/ 31461 w 402695"/>
                <a:gd name="connsiteY166" fmla="*/ 136970 h 273939"/>
                <a:gd name="connsiteX167" fmla="*/ 19248 w 402695"/>
                <a:gd name="connsiteY167" fmla="*/ 127127 h 273939"/>
                <a:gd name="connsiteX168" fmla="*/ 29875 w 402695"/>
                <a:gd name="connsiteY168" fmla="*/ 113822 h 273939"/>
                <a:gd name="connsiteX169" fmla="*/ 69213 w 402695"/>
                <a:gd name="connsiteY169" fmla="*/ 261488 h 273939"/>
                <a:gd name="connsiteX170" fmla="*/ 18876 w 402695"/>
                <a:gd name="connsiteY170" fmla="*/ 261488 h 273939"/>
                <a:gd name="connsiteX171" fmla="*/ 12584 w 402695"/>
                <a:gd name="connsiteY171" fmla="*/ 255262 h 273939"/>
                <a:gd name="connsiteX172" fmla="*/ 12584 w 402695"/>
                <a:gd name="connsiteY172" fmla="*/ 236429 h 273939"/>
                <a:gd name="connsiteX173" fmla="*/ 31461 w 402695"/>
                <a:gd name="connsiteY173" fmla="*/ 242810 h 273939"/>
                <a:gd name="connsiteX174" fmla="*/ 75505 w 402695"/>
                <a:gd name="connsiteY174" fmla="*/ 242810 h 273939"/>
                <a:gd name="connsiteX175" fmla="*/ 75505 w 402695"/>
                <a:gd name="connsiteY175" fmla="*/ 255262 h 273939"/>
                <a:gd name="connsiteX176" fmla="*/ 69213 w 402695"/>
                <a:gd name="connsiteY176" fmla="*/ 261488 h 273939"/>
                <a:gd name="connsiteX177" fmla="*/ 383819 w 402695"/>
                <a:gd name="connsiteY177" fmla="*/ 261488 h 273939"/>
                <a:gd name="connsiteX178" fmla="*/ 333482 w 402695"/>
                <a:gd name="connsiteY178" fmla="*/ 261488 h 273939"/>
                <a:gd name="connsiteX179" fmla="*/ 327190 w 402695"/>
                <a:gd name="connsiteY179" fmla="*/ 255262 h 273939"/>
                <a:gd name="connsiteX180" fmla="*/ 327190 w 402695"/>
                <a:gd name="connsiteY180" fmla="*/ 242810 h 273939"/>
                <a:gd name="connsiteX181" fmla="*/ 371234 w 402695"/>
                <a:gd name="connsiteY181" fmla="*/ 242810 h 273939"/>
                <a:gd name="connsiteX182" fmla="*/ 390111 w 402695"/>
                <a:gd name="connsiteY182" fmla="*/ 236429 h 273939"/>
                <a:gd name="connsiteX183" fmla="*/ 390111 w 402695"/>
                <a:gd name="connsiteY183" fmla="*/ 255262 h 273939"/>
                <a:gd name="connsiteX184" fmla="*/ 383819 w 402695"/>
                <a:gd name="connsiteY184" fmla="*/ 261488 h 2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02695" h="273939">
                  <a:moveTo>
                    <a:pt x="380679" y="104097"/>
                  </a:moveTo>
                  <a:lnTo>
                    <a:pt x="357071" y="85407"/>
                  </a:lnTo>
                  <a:cubicBezTo>
                    <a:pt x="356977" y="85332"/>
                    <a:pt x="356882" y="85239"/>
                    <a:pt x="356788" y="85164"/>
                  </a:cubicBezTo>
                  <a:lnTo>
                    <a:pt x="378766" y="80812"/>
                  </a:lnTo>
                  <a:cubicBezTo>
                    <a:pt x="381705" y="80233"/>
                    <a:pt x="383819" y="77681"/>
                    <a:pt x="383819" y="74711"/>
                  </a:cubicBezTo>
                  <a:lnTo>
                    <a:pt x="383819" y="56033"/>
                  </a:lnTo>
                  <a:cubicBezTo>
                    <a:pt x="383819" y="52596"/>
                    <a:pt x="381000" y="49807"/>
                    <a:pt x="377527" y="49807"/>
                  </a:cubicBezTo>
                  <a:lnTo>
                    <a:pt x="346066" y="49807"/>
                  </a:lnTo>
                  <a:cubicBezTo>
                    <a:pt x="342593" y="49807"/>
                    <a:pt x="339774" y="52596"/>
                    <a:pt x="339774" y="56033"/>
                  </a:cubicBezTo>
                  <a:lnTo>
                    <a:pt x="339774" y="66941"/>
                  </a:lnTo>
                  <a:cubicBezTo>
                    <a:pt x="339629" y="66748"/>
                    <a:pt x="339484" y="66555"/>
                    <a:pt x="339340" y="66362"/>
                  </a:cubicBezTo>
                  <a:cubicBezTo>
                    <a:pt x="338943" y="65279"/>
                    <a:pt x="338239" y="64395"/>
                    <a:pt x="337345" y="63691"/>
                  </a:cubicBezTo>
                  <a:cubicBezTo>
                    <a:pt x="333803" y="58729"/>
                    <a:pt x="330770" y="53761"/>
                    <a:pt x="328794" y="49465"/>
                  </a:cubicBezTo>
                  <a:lnTo>
                    <a:pt x="318161" y="26323"/>
                  </a:lnTo>
                  <a:cubicBezTo>
                    <a:pt x="311384" y="11562"/>
                    <a:pt x="293237" y="0"/>
                    <a:pt x="276853" y="0"/>
                  </a:cubicBezTo>
                  <a:lnTo>
                    <a:pt x="125842" y="0"/>
                  </a:lnTo>
                  <a:cubicBezTo>
                    <a:pt x="109458" y="0"/>
                    <a:pt x="91311" y="11562"/>
                    <a:pt x="84534" y="26323"/>
                  </a:cubicBezTo>
                  <a:lnTo>
                    <a:pt x="73907" y="49459"/>
                  </a:lnTo>
                  <a:cubicBezTo>
                    <a:pt x="71931" y="53754"/>
                    <a:pt x="68899" y="58729"/>
                    <a:pt x="65356" y="63691"/>
                  </a:cubicBezTo>
                  <a:cubicBezTo>
                    <a:pt x="64463" y="64395"/>
                    <a:pt x="63764" y="65279"/>
                    <a:pt x="63362" y="66362"/>
                  </a:cubicBezTo>
                  <a:cubicBezTo>
                    <a:pt x="63217" y="66555"/>
                    <a:pt x="63078" y="66742"/>
                    <a:pt x="62927" y="66941"/>
                  </a:cubicBezTo>
                  <a:lnTo>
                    <a:pt x="62927" y="56033"/>
                  </a:lnTo>
                  <a:cubicBezTo>
                    <a:pt x="62927" y="52596"/>
                    <a:pt x="60109" y="49807"/>
                    <a:pt x="56635" y="49807"/>
                  </a:cubicBezTo>
                  <a:lnTo>
                    <a:pt x="25168" y="49807"/>
                  </a:lnTo>
                  <a:cubicBezTo>
                    <a:pt x="21695" y="49807"/>
                    <a:pt x="18876" y="52596"/>
                    <a:pt x="18876" y="56033"/>
                  </a:cubicBezTo>
                  <a:lnTo>
                    <a:pt x="18876" y="74711"/>
                  </a:lnTo>
                  <a:cubicBezTo>
                    <a:pt x="18876" y="77681"/>
                    <a:pt x="20990" y="80233"/>
                    <a:pt x="23935" y="80812"/>
                  </a:cubicBezTo>
                  <a:lnTo>
                    <a:pt x="45914" y="85164"/>
                  </a:lnTo>
                  <a:cubicBezTo>
                    <a:pt x="45819" y="85239"/>
                    <a:pt x="45725" y="85332"/>
                    <a:pt x="45630" y="85407"/>
                  </a:cubicBezTo>
                  <a:lnTo>
                    <a:pt x="22016" y="104097"/>
                  </a:lnTo>
                  <a:cubicBezTo>
                    <a:pt x="9671" y="113872"/>
                    <a:pt x="0" y="133782"/>
                    <a:pt x="0" y="149422"/>
                  </a:cubicBezTo>
                  <a:lnTo>
                    <a:pt x="0" y="255262"/>
                  </a:lnTo>
                  <a:cubicBezTo>
                    <a:pt x="0" y="265560"/>
                    <a:pt x="8469" y="273940"/>
                    <a:pt x="18876" y="273940"/>
                  </a:cubicBezTo>
                  <a:lnTo>
                    <a:pt x="69213" y="273940"/>
                  </a:lnTo>
                  <a:cubicBezTo>
                    <a:pt x="79620" y="273940"/>
                    <a:pt x="88090" y="265560"/>
                    <a:pt x="88090" y="255262"/>
                  </a:cubicBezTo>
                  <a:lnTo>
                    <a:pt x="88090" y="242810"/>
                  </a:lnTo>
                  <a:lnTo>
                    <a:pt x="314605" y="242810"/>
                  </a:lnTo>
                  <a:lnTo>
                    <a:pt x="314605" y="255262"/>
                  </a:lnTo>
                  <a:cubicBezTo>
                    <a:pt x="314605" y="265560"/>
                    <a:pt x="323075" y="273940"/>
                    <a:pt x="333482" y="273940"/>
                  </a:cubicBezTo>
                  <a:lnTo>
                    <a:pt x="383819" y="273940"/>
                  </a:lnTo>
                  <a:cubicBezTo>
                    <a:pt x="394226" y="273940"/>
                    <a:pt x="402695" y="265560"/>
                    <a:pt x="402695" y="255262"/>
                  </a:cubicBezTo>
                  <a:lnTo>
                    <a:pt x="402695" y="149422"/>
                  </a:lnTo>
                  <a:cubicBezTo>
                    <a:pt x="402695" y="133782"/>
                    <a:pt x="393024" y="113872"/>
                    <a:pt x="380679" y="104097"/>
                  </a:cubicBezTo>
                  <a:close/>
                  <a:moveTo>
                    <a:pt x="323503" y="230359"/>
                  </a:moveTo>
                  <a:lnTo>
                    <a:pt x="309075" y="216083"/>
                  </a:lnTo>
                  <a:cubicBezTo>
                    <a:pt x="302952" y="210025"/>
                    <a:pt x="291803" y="205455"/>
                    <a:pt x="283145" y="205455"/>
                  </a:cubicBezTo>
                  <a:lnTo>
                    <a:pt x="116404" y="205455"/>
                  </a:lnTo>
                  <a:cubicBezTo>
                    <a:pt x="107746" y="205455"/>
                    <a:pt x="96596" y="210025"/>
                    <a:pt x="90474" y="216083"/>
                  </a:cubicBezTo>
                  <a:lnTo>
                    <a:pt x="76046" y="230359"/>
                  </a:lnTo>
                  <a:lnTo>
                    <a:pt x="31461" y="230359"/>
                  </a:lnTo>
                  <a:cubicBezTo>
                    <a:pt x="21053" y="230359"/>
                    <a:pt x="12584" y="221978"/>
                    <a:pt x="12584" y="211681"/>
                  </a:cubicBezTo>
                  <a:lnTo>
                    <a:pt x="12584" y="180551"/>
                  </a:lnTo>
                  <a:lnTo>
                    <a:pt x="18876" y="180551"/>
                  </a:lnTo>
                  <a:lnTo>
                    <a:pt x="18876" y="186777"/>
                  </a:lnTo>
                  <a:cubicBezTo>
                    <a:pt x="18876" y="200512"/>
                    <a:pt x="30164" y="211681"/>
                    <a:pt x="44045" y="211681"/>
                  </a:cubicBezTo>
                  <a:lnTo>
                    <a:pt x="62921" y="211681"/>
                  </a:lnTo>
                  <a:cubicBezTo>
                    <a:pt x="66394" y="211681"/>
                    <a:pt x="69213" y="208892"/>
                    <a:pt x="69213" y="205455"/>
                  </a:cubicBezTo>
                  <a:cubicBezTo>
                    <a:pt x="69213" y="202018"/>
                    <a:pt x="66394" y="199229"/>
                    <a:pt x="62921" y="199229"/>
                  </a:cubicBezTo>
                  <a:lnTo>
                    <a:pt x="44045" y="199229"/>
                  </a:lnTo>
                  <a:cubicBezTo>
                    <a:pt x="37105" y="199229"/>
                    <a:pt x="31461" y="193644"/>
                    <a:pt x="31461" y="186777"/>
                  </a:cubicBezTo>
                  <a:lnTo>
                    <a:pt x="31461" y="180551"/>
                  </a:lnTo>
                  <a:lnTo>
                    <a:pt x="44045" y="180551"/>
                  </a:lnTo>
                  <a:cubicBezTo>
                    <a:pt x="49267" y="180551"/>
                    <a:pt x="57384" y="183876"/>
                    <a:pt x="61078" y="187531"/>
                  </a:cubicBezTo>
                  <a:cubicBezTo>
                    <a:pt x="62304" y="188745"/>
                    <a:pt x="63915" y="189355"/>
                    <a:pt x="65526" y="189355"/>
                  </a:cubicBezTo>
                  <a:cubicBezTo>
                    <a:pt x="67137" y="189355"/>
                    <a:pt x="68748" y="188745"/>
                    <a:pt x="69975" y="187531"/>
                  </a:cubicBezTo>
                  <a:cubicBezTo>
                    <a:pt x="72435" y="185096"/>
                    <a:pt x="72435" y="181161"/>
                    <a:pt x="69975" y="178727"/>
                  </a:cubicBezTo>
                  <a:cubicBezTo>
                    <a:pt x="63852" y="172669"/>
                    <a:pt x="52709" y="168099"/>
                    <a:pt x="44045" y="168099"/>
                  </a:cubicBezTo>
                  <a:lnTo>
                    <a:pt x="12584" y="168099"/>
                  </a:lnTo>
                  <a:lnTo>
                    <a:pt x="12584" y="149422"/>
                  </a:lnTo>
                  <a:cubicBezTo>
                    <a:pt x="12584" y="147224"/>
                    <a:pt x="12937" y="144852"/>
                    <a:pt x="13434" y="142430"/>
                  </a:cubicBezTo>
                  <a:cubicBezTo>
                    <a:pt x="17461" y="146589"/>
                    <a:pt x="23319" y="149422"/>
                    <a:pt x="31461" y="149422"/>
                  </a:cubicBezTo>
                  <a:lnTo>
                    <a:pt x="81797" y="149422"/>
                  </a:lnTo>
                  <a:cubicBezTo>
                    <a:pt x="83465" y="149422"/>
                    <a:pt x="85063" y="148768"/>
                    <a:pt x="86246" y="147598"/>
                  </a:cubicBezTo>
                  <a:lnTo>
                    <a:pt x="94382" y="139547"/>
                  </a:lnTo>
                  <a:lnTo>
                    <a:pt x="102517" y="147598"/>
                  </a:lnTo>
                  <a:cubicBezTo>
                    <a:pt x="103694" y="148768"/>
                    <a:pt x="105298" y="149422"/>
                    <a:pt x="106966" y="149422"/>
                  </a:cubicBezTo>
                  <a:lnTo>
                    <a:pt x="179866" y="149422"/>
                  </a:lnTo>
                  <a:lnTo>
                    <a:pt x="196899" y="166275"/>
                  </a:lnTo>
                  <a:cubicBezTo>
                    <a:pt x="198126" y="167489"/>
                    <a:pt x="199737" y="168099"/>
                    <a:pt x="201348" y="168099"/>
                  </a:cubicBezTo>
                  <a:cubicBezTo>
                    <a:pt x="202958" y="168099"/>
                    <a:pt x="204569" y="167489"/>
                    <a:pt x="205796" y="166275"/>
                  </a:cubicBezTo>
                  <a:lnTo>
                    <a:pt x="222829" y="149422"/>
                  </a:lnTo>
                  <a:lnTo>
                    <a:pt x="295729" y="149422"/>
                  </a:lnTo>
                  <a:cubicBezTo>
                    <a:pt x="297397" y="149422"/>
                    <a:pt x="299001" y="148768"/>
                    <a:pt x="300178" y="147598"/>
                  </a:cubicBezTo>
                  <a:lnTo>
                    <a:pt x="308313" y="139547"/>
                  </a:lnTo>
                  <a:lnTo>
                    <a:pt x="316449" y="147598"/>
                  </a:lnTo>
                  <a:cubicBezTo>
                    <a:pt x="317626" y="148768"/>
                    <a:pt x="319230" y="149422"/>
                    <a:pt x="320898" y="149422"/>
                  </a:cubicBezTo>
                  <a:lnTo>
                    <a:pt x="371234" y="149422"/>
                  </a:lnTo>
                  <a:cubicBezTo>
                    <a:pt x="379376" y="149422"/>
                    <a:pt x="385234" y="146589"/>
                    <a:pt x="389261" y="142430"/>
                  </a:cubicBezTo>
                  <a:cubicBezTo>
                    <a:pt x="389758" y="144852"/>
                    <a:pt x="390111" y="147224"/>
                    <a:pt x="390111" y="149422"/>
                  </a:cubicBezTo>
                  <a:lnTo>
                    <a:pt x="390111" y="168099"/>
                  </a:lnTo>
                  <a:lnTo>
                    <a:pt x="358650" y="168099"/>
                  </a:lnTo>
                  <a:cubicBezTo>
                    <a:pt x="349992" y="168099"/>
                    <a:pt x="338843" y="172669"/>
                    <a:pt x="332720" y="178727"/>
                  </a:cubicBezTo>
                  <a:cubicBezTo>
                    <a:pt x="330260" y="181161"/>
                    <a:pt x="330260" y="185096"/>
                    <a:pt x="332720" y="187531"/>
                  </a:cubicBezTo>
                  <a:cubicBezTo>
                    <a:pt x="333947" y="188745"/>
                    <a:pt x="335558" y="189355"/>
                    <a:pt x="337169" y="189355"/>
                  </a:cubicBezTo>
                  <a:cubicBezTo>
                    <a:pt x="338780" y="189355"/>
                    <a:pt x="340391" y="188745"/>
                    <a:pt x="341618" y="187531"/>
                  </a:cubicBezTo>
                  <a:cubicBezTo>
                    <a:pt x="345311" y="183876"/>
                    <a:pt x="353428" y="180551"/>
                    <a:pt x="358650" y="180551"/>
                  </a:cubicBezTo>
                  <a:lnTo>
                    <a:pt x="371234" y="180551"/>
                  </a:lnTo>
                  <a:lnTo>
                    <a:pt x="371234" y="186777"/>
                  </a:lnTo>
                  <a:cubicBezTo>
                    <a:pt x="371234" y="193644"/>
                    <a:pt x="365590" y="199229"/>
                    <a:pt x="358650" y="199229"/>
                  </a:cubicBezTo>
                  <a:lnTo>
                    <a:pt x="339774" y="199229"/>
                  </a:lnTo>
                  <a:cubicBezTo>
                    <a:pt x="336301" y="199229"/>
                    <a:pt x="333482" y="202018"/>
                    <a:pt x="333482" y="205455"/>
                  </a:cubicBezTo>
                  <a:cubicBezTo>
                    <a:pt x="333482" y="208892"/>
                    <a:pt x="336301" y="211681"/>
                    <a:pt x="339774" y="211681"/>
                  </a:cubicBezTo>
                  <a:lnTo>
                    <a:pt x="358650" y="211681"/>
                  </a:lnTo>
                  <a:cubicBezTo>
                    <a:pt x="372531" y="211681"/>
                    <a:pt x="383819" y="200512"/>
                    <a:pt x="383819" y="186777"/>
                  </a:cubicBezTo>
                  <a:lnTo>
                    <a:pt x="383819" y="180551"/>
                  </a:lnTo>
                  <a:lnTo>
                    <a:pt x="390111" y="180551"/>
                  </a:lnTo>
                  <a:lnTo>
                    <a:pt x="390111" y="211681"/>
                  </a:lnTo>
                  <a:cubicBezTo>
                    <a:pt x="390111" y="221978"/>
                    <a:pt x="381642" y="230359"/>
                    <a:pt x="371234" y="230359"/>
                  </a:cubicBezTo>
                  <a:close/>
                  <a:moveTo>
                    <a:pt x="305708" y="230359"/>
                  </a:moveTo>
                  <a:lnTo>
                    <a:pt x="93841" y="230359"/>
                  </a:lnTo>
                  <a:lnTo>
                    <a:pt x="99371" y="224886"/>
                  </a:lnTo>
                  <a:cubicBezTo>
                    <a:pt x="103065" y="221231"/>
                    <a:pt x="111182" y="217907"/>
                    <a:pt x="116404" y="217907"/>
                  </a:cubicBezTo>
                  <a:lnTo>
                    <a:pt x="283145" y="217907"/>
                  </a:lnTo>
                  <a:cubicBezTo>
                    <a:pt x="288367" y="217907"/>
                    <a:pt x="296484" y="221231"/>
                    <a:pt x="300178" y="224886"/>
                  </a:cubicBezTo>
                  <a:close/>
                  <a:moveTo>
                    <a:pt x="72737" y="74711"/>
                  </a:moveTo>
                  <a:lnTo>
                    <a:pt x="329958" y="74711"/>
                  </a:lnTo>
                  <a:cubicBezTo>
                    <a:pt x="336055" y="82686"/>
                    <a:pt x="343021" y="90232"/>
                    <a:pt x="349206" y="95132"/>
                  </a:cubicBezTo>
                  <a:lnTo>
                    <a:pt x="356775" y="101121"/>
                  </a:lnTo>
                  <a:lnTo>
                    <a:pt x="312271" y="118734"/>
                  </a:lnTo>
                  <a:cubicBezTo>
                    <a:pt x="312265" y="118734"/>
                    <a:pt x="312265" y="118740"/>
                    <a:pt x="312259" y="118740"/>
                  </a:cubicBezTo>
                  <a:cubicBezTo>
                    <a:pt x="311497" y="119046"/>
                    <a:pt x="310780" y="119500"/>
                    <a:pt x="310163" y="120110"/>
                  </a:cubicBezTo>
                  <a:lnTo>
                    <a:pt x="303871" y="126336"/>
                  </a:lnTo>
                  <a:lnTo>
                    <a:pt x="293124" y="136970"/>
                  </a:lnTo>
                  <a:lnTo>
                    <a:pt x="220224" y="136970"/>
                  </a:lnTo>
                  <a:cubicBezTo>
                    <a:pt x="218556" y="136970"/>
                    <a:pt x="216952" y="137624"/>
                    <a:pt x="215775" y="138794"/>
                  </a:cubicBezTo>
                  <a:lnTo>
                    <a:pt x="201348" y="153070"/>
                  </a:lnTo>
                  <a:lnTo>
                    <a:pt x="186920" y="138794"/>
                  </a:lnTo>
                  <a:cubicBezTo>
                    <a:pt x="185743" y="137624"/>
                    <a:pt x="184139" y="136970"/>
                    <a:pt x="182471" y="136970"/>
                  </a:cubicBezTo>
                  <a:lnTo>
                    <a:pt x="109571" y="136970"/>
                  </a:lnTo>
                  <a:lnTo>
                    <a:pt x="98830" y="126342"/>
                  </a:lnTo>
                  <a:lnTo>
                    <a:pt x="92538" y="120116"/>
                  </a:lnTo>
                  <a:cubicBezTo>
                    <a:pt x="91921" y="119506"/>
                    <a:pt x="91204" y="119052"/>
                    <a:pt x="90443" y="118747"/>
                  </a:cubicBezTo>
                  <a:cubicBezTo>
                    <a:pt x="90436" y="118747"/>
                    <a:pt x="90436" y="118740"/>
                    <a:pt x="90430" y="118740"/>
                  </a:cubicBezTo>
                  <a:lnTo>
                    <a:pt x="45926" y="101127"/>
                  </a:lnTo>
                  <a:lnTo>
                    <a:pt x="53496" y="95138"/>
                  </a:lnTo>
                  <a:cubicBezTo>
                    <a:pt x="59674" y="90232"/>
                    <a:pt x="66640" y="82686"/>
                    <a:pt x="72737" y="74711"/>
                  </a:cubicBezTo>
                  <a:close/>
                  <a:moveTo>
                    <a:pt x="383447" y="127127"/>
                  </a:moveTo>
                  <a:cubicBezTo>
                    <a:pt x="382183" y="133633"/>
                    <a:pt x="378105" y="136970"/>
                    <a:pt x="371234" y="136970"/>
                  </a:cubicBezTo>
                  <a:lnTo>
                    <a:pt x="323503" y="136970"/>
                  </a:lnTo>
                  <a:lnTo>
                    <a:pt x="317210" y="130744"/>
                  </a:lnTo>
                  <a:lnTo>
                    <a:pt x="318142" y="129823"/>
                  </a:lnTo>
                  <a:lnTo>
                    <a:pt x="368070" y="110062"/>
                  </a:lnTo>
                  <a:lnTo>
                    <a:pt x="372814" y="113822"/>
                  </a:lnTo>
                  <a:cubicBezTo>
                    <a:pt x="376803" y="116979"/>
                    <a:pt x="380484" y="121779"/>
                    <a:pt x="383447" y="127127"/>
                  </a:cubicBezTo>
                  <a:close/>
                  <a:moveTo>
                    <a:pt x="352358" y="62259"/>
                  </a:moveTo>
                  <a:lnTo>
                    <a:pt x="371234" y="62259"/>
                  </a:lnTo>
                  <a:lnTo>
                    <a:pt x="371234" y="69606"/>
                  </a:lnTo>
                  <a:lnTo>
                    <a:pt x="352358" y="73341"/>
                  </a:lnTo>
                  <a:close/>
                  <a:moveTo>
                    <a:pt x="85352" y="54614"/>
                  </a:moveTo>
                  <a:lnTo>
                    <a:pt x="95980" y="31478"/>
                  </a:lnTo>
                  <a:cubicBezTo>
                    <a:pt x="100724" y="21162"/>
                    <a:pt x="114397" y="12452"/>
                    <a:pt x="125842" y="12452"/>
                  </a:cubicBezTo>
                  <a:lnTo>
                    <a:pt x="276853" y="12452"/>
                  </a:lnTo>
                  <a:cubicBezTo>
                    <a:pt x="288298" y="12452"/>
                    <a:pt x="301971" y="21162"/>
                    <a:pt x="306709" y="31472"/>
                  </a:cubicBezTo>
                  <a:lnTo>
                    <a:pt x="317343" y="54614"/>
                  </a:lnTo>
                  <a:cubicBezTo>
                    <a:pt x="318450" y="57017"/>
                    <a:pt x="319891" y="59613"/>
                    <a:pt x="321470" y="62259"/>
                  </a:cubicBezTo>
                  <a:lnTo>
                    <a:pt x="81225" y="62259"/>
                  </a:lnTo>
                  <a:cubicBezTo>
                    <a:pt x="82804" y="59613"/>
                    <a:pt x="84251" y="57017"/>
                    <a:pt x="85352" y="54614"/>
                  </a:cubicBezTo>
                  <a:close/>
                  <a:moveTo>
                    <a:pt x="31461" y="62259"/>
                  </a:moveTo>
                  <a:lnTo>
                    <a:pt x="50337" y="62259"/>
                  </a:lnTo>
                  <a:lnTo>
                    <a:pt x="50337" y="73341"/>
                  </a:lnTo>
                  <a:lnTo>
                    <a:pt x="31461" y="69606"/>
                  </a:lnTo>
                  <a:close/>
                  <a:moveTo>
                    <a:pt x="29875" y="113822"/>
                  </a:moveTo>
                  <a:lnTo>
                    <a:pt x="34619" y="110062"/>
                  </a:lnTo>
                  <a:lnTo>
                    <a:pt x="84553" y="129823"/>
                  </a:lnTo>
                  <a:lnTo>
                    <a:pt x="85485" y="130744"/>
                  </a:lnTo>
                  <a:lnTo>
                    <a:pt x="79192" y="136970"/>
                  </a:lnTo>
                  <a:lnTo>
                    <a:pt x="31461" y="136970"/>
                  </a:lnTo>
                  <a:cubicBezTo>
                    <a:pt x="24590" y="136970"/>
                    <a:pt x="20512" y="133633"/>
                    <a:pt x="19248" y="127127"/>
                  </a:cubicBezTo>
                  <a:cubicBezTo>
                    <a:pt x="22211" y="121779"/>
                    <a:pt x="25886" y="116979"/>
                    <a:pt x="29875" y="113822"/>
                  </a:cubicBezTo>
                  <a:close/>
                  <a:moveTo>
                    <a:pt x="69213" y="261488"/>
                  </a:moveTo>
                  <a:lnTo>
                    <a:pt x="18876" y="261488"/>
                  </a:lnTo>
                  <a:cubicBezTo>
                    <a:pt x="15409" y="261488"/>
                    <a:pt x="12584" y="258693"/>
                    <a:pt x="12584" y="255262"/>
                  </a:cubicBezTo>
                  <a:lnTo>
                    <a:pt x="12584" y="236429"/>
                  </a:lnTo>
                  <a:cubicBezTo>
                    <a:pt x="17857" y="240376"/>
                    <a:pt x="24350" y="242810"/>
                    <a:pt x="31461" y="242810"/>
                  </a:cubicBezTo>
                  <a:lnTo>
                    <a:pt x="75505" y="242810"/>
                  </a:lnTo>
                  <a:lnTo>
                    <a:pt x="75505" y="255262"/>
                  </a:lnTo>
                  <a:cubicBezTo>
                    <a:pt x="75505" y="258693"/>
                    <a:pt x="72680" y="261488"/>
                    <a:pt x="69213" y="261488"/>
                  </a:cubicBezTo>
                  <a:close/>
                  <a:moveTo>
                    <a:pt x="383819" y="261488"/>
                  </a:moveTo>
                  <a:lnTo>
                    <a:pt x="333482" y="261488"/>
                  </a:lnTo>
                  <a:cubicBezTo>
                    <a:pt x="330015" y="261488"/>
                    <a:pt x="327190" y="258693"/>
                    <a:pt x="327190" y="255262"/>
                  </a:cubicBezTo>
                  <a:lnTo>
                    <a:pt x="327190" y="242810"/>
                  </a:lnTo>
                  <a:lnTo>
                    <a:pt x="371234" y="242810"/>
                  </a:lnTo>
                  <a:cubicBezTo>
                    <a:pt x="378345" y="242810"/>
                    <a:pt x="384838" y="240376"/>
                    <a:pt x="390111" y="236429"/>
                  </a:cubicBezTo>
                  <a:lnTo>
                    <a:pt x="390111" y="255262"/>
                  </a:lnTo>
                  <a:cubicBezTo>
                    <a:pt x="390111" y="258693"/>
                    <a:pt x="387286" y="261488"/>
                    <a:pt x="383819" y="261488"/>
                  </a:cubicBezTo>
                  <a:close/>
                </a:path>
              </a:pathLst>
            </a:custGeom>
            <a:solidFill>
              <a:srgbClr val="0070C0"/>
            </a:solidFill>
            <a:ln w="6251" cap="flat">
              <a:gradFill>
                <a:gsLst>
                  <a:gs pos="29000">
                    <a:srgbClr val="3F6A9D"/>
                  </a:gs>
                  <a:gs pos="100000">
                    <a:srgbClr val="339A87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2" name="Прямоугольник 171">
              <a:extLst>
                <a:ext uri="{FF2B5EF4-FFF2-40B4-BE49-F238E27FC236}">
                  <a16:creationId xmlns:a16="http://schemas.microsoft.com/office/drawing/2014/main" id="{3BD11CE7-62DA-4D94-8D50-0BDF79EC6EA2}"/>
                </a:ext>
              </a:extLst>
            </p:cNvPr>
            <p:cNvSpPr/>
            <p:nvPr/>
          </p:nvSpPr>
          <p:spPr>
            <a:xfrm>
              <a:off x="960454" y="3628412"/>
              <a:ext cx="312177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Близость к 3 федеральным трассам</a:t>
              </a:r>
            </a:p>
            <a:p>
              <a:endParaRPr lang="ru-RU" sz="11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11021" indent="-211021">
                <a:buClr>
                  <a:srgbClr val="0072A9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А-114 Вологда – Тихвин – автомобильная дорога Р–21 «Кола»</a:t>
              </a:r>
            </a:p>
            <a:p>
              <a:pPr marL="211021" indent="-211021">
                <a:buClr>
                  <a:srgbClr val="0072A9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А-119 Вологда — Медвежьегорск</a:t>
              </a:r>
            </a:p>
            <a:p>
              <a:pPr marL="211021" indent="-211021">
                <a:buClr>
                  <a:srgbClr val="0072A9"/>
                </a:buClr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М-8 Москва — Вологда — Архангельск</a:t>
              </a:r>
            </a:p>
          </p:txBody>
        </p:sp>
      </p:grpSp>
      <p:sp>
        <p:nvSpPr>
          <p:cNvPr id="315" name="TextBox 9">
            <a:extLst>
              <a:ext uri="{FF2B5EF4-FFF2-40B4-BE49-F238E27FC236}">
                <a16:creationId xmlns:a16="http://schemas.microsoft.com/office/drawing/2014/main" id="{18E3D2B1-01AD-49B4-B6C4-AE0D4255150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57926" y="186067"/>
            <a:ext cx="603198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84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84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84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84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300" dirty="0">
                <a:solidFill>
                  <a:srgbClr val="03080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ОЭЗ ППТ «Вологодская»</a:t>
            </a:r>
          </a:p>
        </p:txBody>
      </p:sp>
    </p:spTree>
    <p:extLst>
      <p:ext uri="{BB962C8B-B14F-4D97-AF65-F5344CB8AC3E}">
        <p14:creationId xmlns:p14="http://schemas.microsoft.com/office/powerpoint/2010/main" val="1217662704"/>
      </p:ext>
    </p:extLst>
  </p:cSld>
  <p:clrMapOvr>
    <a:masterClrMapping/>
  </p:clrMapOvr>
  <p:transition spd="slow" advClick="0" advTm="1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id="{ABA44208-5595-4A60-A828-72A7D07E323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40029" y="164862"/>
            <a:ext cx="1149887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984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984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984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984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97558">
              <a:defRPr/>
            </a:pPr>
            <a:r>
              <a:rPr lang="ru-RU" altLang="ru-RU" sz="2300" dirty="0">
                <a:solidFill>
                  <a:srgbClr val="03080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Территория ОЭЗ ППТ «Вологодская»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площадь — </a:t>
            </a:r>
            <a:r>
              <a:rPr lang="ru-RU" sz="2000" dirty="0">
                <a:gradFill>
                  <a:gsLst>
                    <a:gs pos="34000">
                      <a:srgbClr val="3B7A96"/>
                    </a:gs>
                    <a:gs pos="0">
                      <a:srgbClr val="3F6A9D">
                        <a:alpha val="50000"/>
                      </a:srgbClr>
                    </a:gs>
                    <a:gs pos="98298">
                      <a:srgbClr val="1B6155"/>
                    </a:gs>
                    <a:gs pos="72000">
                      <a:srgbClr val="339A87"/>
                    </a:gs>
                  </a:gsLst>
                  <a:lin ang="2700000" scaled="1"/>
                </a:gradFill>
                <a:latin typeface="DINPro-Black" pitchFamily="50" charset="0"/>
              </a:rPr>
              <a:t>75</a:t>
            </a:r>
            <a:r>
              <a:rPr lang="en-US" sz="2000" dirty="0">
                <a:gradFill>
                  <a:gsLst>
                    <a:gs pos="34000">
                      <a:srgbClr val="3B7A96"/>
                    </a:gs>
                    <a:gs pos="0">
                      <a:srgbClr val="3F6A9D">
                        <a:alpha val="50000"/>
                      </a:srgbClr>
                    </a:gs>
                    <a:gs pos="98298">
                      <a:srgbClr val="1B6155"/>
                    </a:gs>
                    <a:gs pos="72000">
                      <a:srgbClr val="339A87"/>
                    </a:gs>
                  </a:gsLst>
                  <a:lin ang="2700000" scaled="1"/>
                </a:gradFill>
                <a:latin typeface="DINPro-Black" pitchFamily="50" charset="0"/>
              </a:rPr>
              <a:t>,</a:t>
            </a:r>
            <a:r>
              <a:rPr lang="ru-RU" sz="2000" dirty="0">
                <a:gradFill>
                  <a:gsLst>
                    <a:gs pos="34000">
                      <a:srgbClr val="3B7A96"/>
                    </a:gs>
                    <a:gs pos="0">
                      <a:srgbClr val="3F6A9D">
                        <a:alpha val="50000"/>
                      </a:srgbClr>
                    </a:gs>
                    <a:gs pos="98298">
                      <a:srgbClr val="1B6155"/>
                    </a:gs>
                    <a:gs pos="72000">
                      <a:srgbClr val="339A87"/>
                    </a:gs>
                  </a:gsLst>
                  <a:lin ang="2700000" scaled="1"/>
                </a:gradFill>
                <a:latin typeface="DINPro-Black" pitchFamily="50" charset="0"/>
              </a:rPr>
              <a:t>86</a:t>
            </a:r>
            <a:r>
              <a:rPr lang="ru-RU" sz="2300" dirty="0">
                <a:solidFill>
                  <a:srgbClr val="03080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га</a:t>
            </a:r>
          </a:p>
          <a:p>
            <a:pPr algn="ctr" defTabSz="797558">
              <a:buClr>
                <a:srgbClr val="0070C0"/>
              </a:buClr>
              <a:defRPr/>
            </a:pPr>
            <a:r>
              <a:rPr lang="ru-RU" sz="1600" dirty="0">
                <a:gradFill flip="none" rotWithShape="1">
                  <a:gsLst>
                    <a:gs pos="0">
                      <a:srgbClr val="3F6A9D"/>
                    </a:gs>
                    <a:gs pos="100000">
                      <a:srgbClr val="339A87"/>
                    </a:gs>
                  </a:gsLst>
                  <a:lin ang="270000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на территории Вологодского муниципального округа</a:t>
            </a:r>
            <a:endParaRPr lang="ru-RU" altLang="ru-RU" sz="2215" dirty="0">
              <a:solidFill>
                <a:srgbClr val="030807"/>
              </a:solidFill>
              <a:latin typeface="Arial" panose="020B0604020202020204" pitchFamily="34" charset="0"/>
              <a:ea typeface="Gotham Pro"/>
              <a:cs typeface="Arial" panose="020B0604020202020204" pitchFamily="34" charset="0"/>
            </a:endParaRPr>
          </a:p>
        </p:txBody>
      </p:sp>
      <p:sp>
        <p:nvSpPr>
          <p:cNvPr id="93" name="Номер слайда 3">
            <a:extLst>
              <a:ext uri="{FF2B5EF4-FFF2-40B4-BE49-F238E27FC236}">
                <a16:creationId xmlns:a16="http://schemas.microsoft.com/office/drawing/2014/main" id="{6B430AE8-6C19-48F0-8417-56C90CC3AFAF}"/>
              </a:ext>
            </a:extLst>
          </p:cNvPr>
          <p:cNvSpPr txBox="1">
            <a:spLocks/>
          </p:cNvSpPr>
          <p:nvPr/>
        </p:nvSpPr>
        <p:spPr>
          <a:xfrm>
            <a:off x="11816751" y="6484292"/>
            <a:ext cx="351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47226C-B417-4C8D-B259-5EDBCA3777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4F81568-8143-452A-835C-AC9D4DE4B94C}"/>
              </a:ext>
            </a:extLst>
          </p:cNvPr>
          <p:cNvGrpSpPr/>
          <p:nvPr/>
        </p:nvGrpSpPr>
        <p:grpSpPr>
          <a:xfrm>
            <a:off x="7094806" y="1225182"/>
            <a:ext cx="5627889" cy="2201241"/>
            <a:chOff x="6758940" y="1225182"/>
            <a:chExt cx="5627889" cy="2201241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3AE7444E-AE57-4AC5-99F2-178F050302DA}"/>
                </a:ext>
              </a:extLst>
            </p:cNvPr>
            <p:cNvGrpSpPr/>
            <p:nvPr/>
          </p:nvGrpSpPr>
          <p:grpSpPr>
            <a:xfrm>
              <a:off x="6955785" y="1308392"/>
              <a:ext cx="5431044" cy="2049443"/>
              <a:chOff x="6955785" y="1308392"/>
              <a:chExt cx="5431044" cy="2049443"/>
            </a:xfrm>
          </p:grpSpPr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0620C250-0085-4004-A146-5FEC034F54EE}"/>
                  </a:ext>
                </a:extLst>
              </p:cNvPr>
              <p:cNvGrpSpPr/>
              <p:nvPr/>
            </p:nvGrpSpPr>
            <p:grpSpPr>
              <a:xfrm>
                <a:off x="7019420" y="2931877"/>
                <a:ext cx="5253497" cy="425958"/>
                <a:chOff x="6554600" y="2619457"/>
                <a:chExt cx="5253497" cy="425958"/>
              </a:xfrm>
            </p:grpSpPr>
            <p:sp>
              <p:nvSpPr>
                <p:cNvPr id="23" name="Прямоугольник 22">
                  <a:extLst>
                    <a:ext uri="{FF2B5EF4-FFF2-40B4-BE49-F238E27FC236}">
                      <a16:creationId xmlns:a16="http://schemas.microsoft.com/office/drawing/2014/main" id="{1B67657D-FA9F-42F5-90C4-E569BE4C918A}"/>
                    </a:ext>
                  </a:extLst>
                </p:cNvPr>
                <p:cNvSpPr/>
                <p:nvPr/>
              </p:nvSpPr>
              <p:spPr>
                <a:xfrm>
                  <a:off x="7156332" y="2658176"/>
                  <a:ext cx="4651765" cy="2693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1" indent="0" defTabSz="797558">
                    <a:defRPr/>
                  </a:pPr>
                  <a:r>
                    <a:rPr lang="ru-RU" sz="115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Helvetica Neue"/>
                    </a:rPr>
                    <a:t>Автодороги с твердым покрытием —</a:t>
                  </a:r>
                  <a:r>
                    <a:rPr lang="en-US" sz="115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Helvetica Neue"/>
                    </a:rPr>
                    <a:t> </a:t>
                  </a:r>
                  <a:r>
                    <a:rPr lang="ru-RU" sz="115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22 000 м</a:t>
                  </a:r>
                  <a:r>
                    <a:rPr lang="ru-RU" sz="1150" b="1" baseline="300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  <a:r>
                    <a:rPr lang="ru-RU" sz="115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ru-RU" sz="11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Helvetica Neue"/>
                  </a:endParaRPr>
                </a:p>
              </p:txBody>
            </p:sp>
            <p:pic>
              <p:nvPicPr>
                <p:cNvPr id="9" name="Рисунок 8">
                  <a:extLst>
                    <a:ext uri="{FF2B5EF4-FFF2-40B4-BE49-F238E27FC236}">
                      <a16:creationId xmlns:a16="http://schemas.microsoft.com/office/drawing/2014/main" id="{E2413C56-7C2B-4F0F-A785-CB4C4ED35B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-50000"/>
                          </a14:imgEffect>
                          <a14:imgEffect>
                            <a14:saturation sat="3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54600" y="2619457"/>
                  <a:ext cx="425958" cy="425958"/>
                </a:xfrm>
                <a:prstGeom prst="rect">
                  <a:avLst/>
                </a:prstGeom>
              </p:spPr>
            </p:pic>
          </p:grpSp>
          <p:grpSp>
            <p:nvGrpSpPr>
              <p:cNvPr id="30" name="Группа 29">
                <a:extLst>
                  <a:ext uri="{FF2B5EF4-FFF2-40B4-BE49-F238E27FC236}">
                    <a16:creationId xmlns:a16="http://schemas.microsoft.com/office/drawing/2014/main" id="{C7494835-63E1-4CA7-A517-0B904A974623}"/>
                  </a:ext>
                </a:extLst>
              </p:cNvPr>
              <p:cNvGrpSpPr/>
              <p:nvPr/>
            </p:nvGrpSpPr>
            <p:grpSpPr>
              <a:xfrm>
                <a:off x="7019999" y="2322321"/>
                <a:ext cx="5366830" cy="429739"/>
                <a:chOff x="6555179" y="2009901"/>
                <a:chExt cx="5366830" cy="429739"/>
              </a:xfrm>
            </p:grpSpPr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AFB2A9C6-42F4-4846-AB83-CC3A002A8E57}"/>
                    </a:ext>
                  </a:extLst>
                </p:cNvPr>
                <p:cNvSpPr/>
                <p:nvPr/>
              </p:nvSpPr>
              <p:spPr>
                <a:xfrm>
                  <a:off x="7151252" y="2046985"/>
                  <a:ext cx="4770757" cy="2693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1" indent="0" defTabSz="797558">
                    <a:defRPr/>
                  </a:pPr>
                  <a:r>
                    <a:rPr lang="ru-RU" sz="115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Водоснабжение и канализация—</a:t>
                  </a:r>
                  <a:r>
                    <a:rPr lang="en-US" sz="115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ru-RU" sz="115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260 м</a:t>
                  </a:r>
                  <a:r>
                    <a:rPr lang="ru-RU" sz="1150" b="1" baseline="300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r>
                    <a:rPr lang="ru-RU" sz="115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/</a:t>
                  </a:r>
                  <a:r>
                    <a:rPr lang="ru-RU" sz="115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сут</a:t>
                  </a:r>
                  <a:r>
                    <a:rPr lang="ru-RU" sz="115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ru-RU" sz="115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11" name="Рисунок 10">
                  <a:extLst>
                    <a:ext uri="{FF2B5EF4-FFF2-40B4-BE49-F238E27FC236}">
                      <a16:creationId xmlns:a16="http://schemas.microsoft.com/office/drawing/2014/main" id="{C458BB57-86E1-48FD-86C6-3E70939827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3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55179" y="2009901"/>
                  <a:ext cx="424800" cy="429739"/>
                </a:xfrm>
                <a:prstGeom prst="rect">
                  <a:avLst/>
                </a:prstGeom>
              </p:spPr>
            </p:pic>
          </p:grpSp>
          <p:grpSp>
            <p:nvGrpSpPr>
              <p:cNvPr id="29" name="Группа 28">
                <a:extLst>
                  <a:ext uri="{FF2B5EF4-FFF2-40B4-BE49-F238E27FC236}">
                    <a16:creationId xmlns:a16="http://schemas.microsoft.com/office/drawing/2014/main" id="{8B00F248-CDC2-491A-AF91-3D5925CC96A2}"/>
                  </a:ext>
                </a:extLst>
              </p:cNvPr>
              <p:cNvGrpSpPr/>
              <p:nvPr/>
            </p:nvGrpSpPr>
            <p:grpSpPr>
              <a:xfrm>
                <a:off x="7019999" y="1778606"/>
                <a:ext cx="4999404" cy="415145"/>
                <a:chOff x="6555179" y="1466186"/>
                <a:chExt cx="4999404" cy="415145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7E68B29-1D23-4AD5-ACF4-DB6D64EC908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 bwMode="auto">
                <a:xfrm>
                  <a:off x="7240152" y="1599166"/>
                  <a:ext cx="4314431" cy="1769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defTabSz="797558">
                    <a:defRPr/>
                  </a:pPr>
                  <a:r>
                    <a:rPr lang="ru-RU" sz="115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Газоснабжение — 2 560 м3/ч (</a:t>
                  </a:r>
                  <a:r>
                    <a:rPr lang="en-US" sz="115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 </a:t>
                  </a:r>
                  <a:r>
                    <a:rPr lang="ru-RU" sz="115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этап)</a:t>
                  </a:r>
                </a:p>
              </p:txBody>
            </p:sp>
            <p:pic>
              <p:nvPicPr>
                <p:cNvPr id="13" name="Рисунок 12">
                  <a:extLst>
                    <a:ext uri="{FF2B5EF4-FFF2-40B4-BE49-F238E27FC236}">
                      <a16:creationId xmlns:a16="http://schemas.microsoft.com/office/drawing/2014/main" id="{92585A33-6EFB-462C-B99E-2345F1742A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33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55179" y="1466186"/>
                  <a:ext cx="424800" cy="415145"/>
                </a:xfrm>
                <a:prstGeom prst="rect">
                  <a:avLst/>
                </a:prstGeom>
              </p:spPr>
            </p:pic>
          </p:grp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id="{727D7928-EA47-41BA-9CD2-B1BC3A924B03}"/>
                  </a:ext>
                </a:extLst>
              </p:cNvPr>
              <p:cNvGrpSpPr/>
              <p:nvPr/>
            </p:nvGrpSpPr>
            <p:grpSpPr>
              <a:xfrm>
                <a:off x="6955785" y="1308392"/>
                <a:ext cx="4401504" cy="424800"/>
                <a:chOff x="6490965" y="995972"/>
                <a:chExt cx="4401504" cy="424800"/>
              </a:xfrm>
            </p:grpSpPr>
            <p:sp>
              <p:nvSpPr>
                <p:cNvPr id="3" name="Прямоугольник 2">
                  <a:extLst>
                    <a:ext uri="{FF2B5EF4-FFF2-40B4-BE49-F238E27FC236}">
                      <a16:creationId xmlns:a16="http://schemas.microsoft.com/office/drawing/2014/main" id="{B23229C8-B14D-4723-B517-BA8BA93491BA}"/>
                    </a:ext>
                  </a:extLst>
                </p:cNvPr>
                <p:cNvSpPr/>
                <p:nvPr/>
              </p:nvSpPr>
              <p:spPr>
                <a:xfrm>
                  <a:off x="7153792" y="1058686"/>
                  <a:ext cx="3738677" cy="2693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797558">
                    <a:defRPr/>
                  </a:pPr>
                  <a:r>
                    <a:rPr lang="ru-RU" sz="115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Электроснабжение — 10 МВт (</a:t>
                  </a:r>
                  <a:r>
                    <a:rPr lang="en-US" sz="115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 </a:t>
                  </a:r>
                  <a:r>
                    <a:rPr lang="ru-RU" sz="115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этап)</a:t>
                  </a:r>
                  <a:endParaRPr lang="ru-RU" sz="1200" b="1" dirty="0">
                    <a:solidFill>
                      <a:srgbClr val="00A3B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15" name="Рисунок 14">
                  <a:extLst>
                    <a:ext uri="{FF2B5EF4-FFF2-40B4-BE49-F238E27FC236}">
                      <a16:creationId xmlns:a16="http://schemas.microsoft.com/office/drawing/2014/main" id="{C8F424F2-5304-4DA5-82FA-8EB441A75B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saturation sat="66000"/>
                          </a14:imgEffect>
                          <a14:imgEffect>
                            <a14:brightnessContrast bright="-2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0965" y="995972"/>
                  <a:ext cx="553228" cy="424800"/>
                </a:xfrm>
                <a:prstGeom prst="rect">
                  <a:avLst/>
                </a:prstGeom>
              </p:spPr>
            </p:pic>
          </p:grpSp>
        </p:grpSp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F6388DDD-4188-42D1-A85C-1A4D49E6DC8E}"/>
                </a:ext>
              </a:extLst>
            </p:cNvPr>
            <p:cNvSpPr/>
            <p:nvPr/>
          </p:nvSpPr>
          <p:spPr>
            <a:xfrm>
              <a:off x="6758940" y="1225182"/>
              <a:ext cx="4876800" cy="2201241"/>
            </a:xfrm>
            <a:prstGeom prst="roundRect">
              <a:avLst/>
            </a:prstGeom>
            <a:noFill/>
            <a:ln>
              <a:gradFill>
                <a:gsLst>
                  <a:gs pos="53000">
                    <a:srgbClr val="3F6A9D"/>
                  </a:gs>
                  <a:gs pos="100000">
                    <a:srgbClr val="339A87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DC1A94-2743-4C02-98C6-544CE1BEE2D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r="4024" b="-796"/>
          <a:stretch/>
        </p:blipFill>
        <p:spPr>
          <a:xfrm>
            <a:off x="167054" y="1225182"/>
            <a:ext cx="6608041" cy="512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62409"/>
      </p:ext>
    </p:extLst>
  </p:cSld>
  <p:clrMapOvr>
    <a:masterClrMapping/>
  </p:clrMapOvr>
  <p:transition spd="slow" advClick="0" advTm="1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725075"/>
              </p:ext>
            </p:extLst>
          </p:nvPr>
        </p:nvGraphicFramePr>
        <p:xfrm>
          <a:off x="334964" y="853440"/>
          <a:ext cx="11570700" cy="580111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488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8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3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58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Вид налога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3F6A9D">
                            <a:alpha val="75000"/>
                          </a:srgbClr>
                        </a:gs>
                        <a:gs pos="100000">
                          <a:srgbClr val="339A8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Стандартная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ставка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3F6A9D">
                            <a:alpha val="75000"/>
                          </a:srgbClr>
                        </a:gs>
                        <a:gs pos="100000">
                          <a:srgbClr val="339A8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Ставки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для резидентов ОЭЗ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3F6A9D">
                            <a:alpha val="75000"/>
                          </a:srgbClr>
                        </a:gs>
                        <a:gs pos="100000">
                          <a:srgbClr val="339A87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6514">
                <a:tc>
                  <a:txBody>
                    <a:bodyPr/>
                    <a:lstStyle/>
                    <a:p>
                      <a:pPr latinLnBrk="0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 на прибыль организации</a:t>
                      </a:r>
                      <a:br>
                        <a:rPr lang="ru-RU" sz="16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(региональный бюджет)</a:t>
                      </a:r>
                    </a:p>
                    <a:p>
                      <a:pPr latinLnBrk="0"/>
                      <a:endParaRPr lang="ru-RU" sz="1400" b="1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ru-RU" sz="2000" kern="1200" dirty="0">
                          <a:gradFill>
                            <a:gsLst>
                              <a:gs pos="34000">
                                <a:srgbClr val="3B7A96"/>
                              </a:gs>
                              <a:gs pos="0">
                                <a:srgbClr val="3F6A9D">
                                  <a:alpha val="50000"/>
                                </a:srgbClr>
                              </a:gs>
                              <a:gs pos="98298">
                                <a:srgbClr val="1B6155"/>
                              </a:gs>
                              <a:gs pos="72000">
                                <a:srgbClr val="339A87"/>
                              </a:gs>
                            </a:gsLst>
                            <a:lin ang="2700000" scaled="1"/>
                          </a:gradFill>
                          <a:latin typeface="DINPro-Black" pitchFamily="50" charset="0"/>
                          <a:ea typeface="+mn-ea"/>
                          <a:cs typeface="+mn-cs"/>
                        </a:rPr>
                        <a:t>17%</a:t>
                      </a:r>
                    </a:p>
                    <a:p>
                      <a:pPr algn="ctr" latinLnBrk="0"/>
                      <a:r>
                        <a:rPr lang="ru-RU" sz="1600" b="0" i="0" u="none" strike="noStrike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п.1 ст.284 НК РФ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600" b="0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Начинает действовать с момента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получения 1ой прибыли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первые 5 лет – </a:t>
                      </a:r>
                      <a:r>
                        <a:rPr lang="ru-RU" sz="2000" kern="1200" dirty="0">
                          <a:solidFill>
                            <a:srgbClr val="EF4644"/>
                          </a:solidFill>
                          <a:latin typeface="DINPro-Black" pitchFamily="50" charset="0"/>
                          <a:ea typeface="+mn-ea"/>
                          <a:cs typeface="+mn-cs"/>
                        </a:rPr>
                        <a:t>0%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следующие 5 лет –5%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последующие 6 лет - 10%</a:t>
                      </a:r>
                    </a:p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после 16 лет –13,5%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14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 на прибыль организации </a:t>
                      </a:r>
                      <a:b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 федеральный бюджет)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A87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ru-RU" sz="2000" kern="1200" dirty="0">
                          <a:gradFill>
                            <a:gsLst>
                              <a:gs pos="34000">
                                <a:srgbClr val="3B7A96"/>
                              </a:gs>
                              <a:gs pos="0">
                                <a:srgbClr val="3F6A9D">
                                  <a:alpha val="50000"/>
                                </a:srgbClr>
                              </a:gs>
                              <a:gs pos="98298">
                                <a:srgbClr val="1B6155"/>
                              </a:gs>
                              <a:gs pos="72000">
                                <a:srgbClr val="339A87"/>
                              </a:gs>
                            </a:gsLst>
                            <a:lin ang="2700000" scaled="1"/>
                          </a:gradFill>
                          <a:latin typeface="DINPro-Black" pitchFamily="50" charset="0"/>
                          <a:ea typeface="+mn-ea"/>
                          <a:cs typeface="+mn-cs"/>
                        </a:rPr>
                        <a:t>8%</a:t>
                      </a:r>
                      <a:endParaRPr lang="ru-RU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A87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EF4644"/>
                          </a:solidFill>
                          <a:latin typeface="DINPro-Black" pitchFamily="50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42094"/>
                  </a:ext>
                </a:extLst>
              </a:tr>
              <a:tr h="118347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Налог на имущество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(региональный бюджет)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gradFill>
                            <a:gsLst>
                              <a:gs pos="34000">
                                <a:srgbClr val="3B7A96"/>
                              </a:gs>
                              <a:gs pos="0">
                                <a:srgbClr val="3F6A9D">
                                  <a:alpha val="50000"/>
                                </a:srgbClr>
                              </a:gs>
                              <a:gs pos="98298">
                                <a:srgbClr val="1B6155"/>
                              </a:gs>
                              <a:gs pos="72000">
                                <a:srgbClr val="339A87"/>
                              </a:gs>
                            </a:gsLst>
                            <a:lin ang="2700000" scaled="1"/>
                          </a:gradFill>
                          <a:latin typeface="DINPro-Black" pitchFamily="50" charset="0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EF4644"/>
                          </a:solidFill>
                          <a:latin typeface="DINPro-Black" pitchFamily="50" charset="0"/>
                          <a:ea typeface="+mn-ea"/>
                          <a:cs typeface="+mn-cs"/>
                        </a:rPr>
                        <a:t>0%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лет с момента постановки 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имущества на учет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7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Земельный налог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(местный бюджет)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A87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gradFill>
                            <a:gsLst>
                              <a:gs pos="34000">
                                <a:srgbClr val="3B7A96"/>
                              </a:gs>
                              <a:gs pos="0">
                                <a:srgbClr val="3F6A9D">
                                  <a:alpha val="50000"/>
                                </a:srgbClr>
                              </a:gs>
                              <a:gs pos="98298">
                                <a:srgbClr val="1B6155"/>
                              </a:gs>
                              <a:gs pos="72000">
                                <a:srgbClr val="339A87"/>
                              </a:gs>
                            </a:gsLst>
                            <a:lin ang="2700000" scaled="1"/>
                          </a:gradFill>
                          <a:latin typeface="DINPro-Black" pitchFamily="50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A87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EF4644"/>
                          </a:solidFill>
                          <a:latin typeface="DINPro-Black" pitchFamily="50" charset="0"/>
                          <a:ea typeface="+mn-ea"/>
                          <a:cs typeface="+mn-cs"/>
                        </a:rPr>
                        <a:t>0%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лет с момента регистрации права собственности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A87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Номер слайда 3">
            <a:extLst>
              <a:ext uri="{FF2B5EF4-FFF2-40B4-BE49-F238E27FC236}">
                <a16:creationId xmlns:a16="http://schemas.microsoft.com/office/drawing/2014/main" id="{B8A57D2D-754A-4735-B4ED-00F4FC615D07}"/>
              </a:ext>
            </a:extLst>
          </p:cNvPr>
          <p:cNvSpPr txBox="1">
            <a:spLocks/>
          </p:cNvSpPr>
          <p:nvPr/>
        </p:nvSpPr>
        <p:spPr>
          <a:xfrm>
            <a:off x="11816751" y="6484292"/>
            <a:ext cx="351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47226C-B417-4C8D-B259-5EDBCA3777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09041DA1-9330-3012-4018-D6AA1195FD61}"/>
              </a:ext>
            </a:extLst>
          </p:cNvPr>
          <p:cNvSpPr txBox="1">
            <a:spLocks/>
          </p:cNvSpPr>
          <p:nvPr/>
        </p:nvSpPr>
        <p:spPr>
          <a:xfrm>
            <a:off x="236855" y="205193"/>
            <a:ext cx="6282268" cy="3770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300" dirty="0">
                <a:solidFill>
                  <a:srgbClr val="03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и преференции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5E806AB-E266-56D9-B667-C3AACFFC453B}"/>
              </a:ext>
            </a:extLst>
          </p:cNvPr>
          <p:cNvCxnSpPr>
            <a:cxnSpLocks/>
          </p:cNvCxnSpPr>
          <p:nvPr/>
        </p:nvCxnSpPr>
        <p:spPr>
          <a:xfrm rot="5400000">
            <a:off x="1676967" y="3844265"/>
            <a:ext cx="0" cy="205200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510318"/>
      </p:ext>
    </p:extLst>
  </p:cSld>
  <p:clrMapOvr>
    <a:masterClrMapping/>
  </p:clrMapOvr>
  <p:transition spd="slow" advClick="0" advTm="1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3">
            <a:extLst>
              <a:ext uri="{FF2B5EF4-FFF2-40B4-BE49-F238E27FC236}">
                <a16:creationId xmlns:a16="http://schemas.microsoft.com/office/drawing/2014/main" id="{B8A57D2D-754A-4735-B4ED-00F4FC615D07}"/>
              </a:ext>
            </a:extLst>
          </p:cNvPr>
          <p:cNvSpPr txBox="1">
            <a:spLocks/>
          </p:cNvSpPr>
          <p:nvPr/>
        </p:nvSpPr>
        <p:spPr>
          <a:xfrm>
            <a:off x="11816751" y="6484292"/>
            <a:ext cx="351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47226C-B417-4C8D-B259-5EDBCA3777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A26A271-CD16-410F-9819-37403CDDC24E}"/>
              </a:ext>
            </a:extLst>
          </p:cNvPr>
          <p:cNvSpPr txBox="1">
            <a:spLocks/>
          </p:cNvSpPr>
          <p:nvPr/>
        </p:nvSpPr>
        <p:spPr>
          <a:xfrm>
            <a:off x="236855" y="205193"/>
            <a:ext cx="6282268" cy="3770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300" dirty="0">
                <a:solidFill>
                  <a:srgbClr val="03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резидентам ОЭЗ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69136887-77E3-4347-9C85-8E3E752FF6AB}"/>
              </a:ext>
            </a:extLst>
          </p:cNvPr>
          <p:cNvGraphicFramePr>
            <a:graphicFrameLocks noGrp="1"/>
          </p:cNvGraphicFramePr>
          <p:nvPr/>
        </p:nvGraphicFramePr>
        <p:xfrm>
          <a:off x="254001" y="1039926"/>
          <a:ext cx="5232400" cy="5105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5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9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en-US" sz="4000" kern="1200" dirty="0">
                          <a:gradFill>
                            <a:gsLst>
                              <a:gs pos="34000">
                                <a:srgbClr val="3B7A96"/>
                              </a:gs>
                              <a:gs pos="0">
                                <a:srgbClr val="3F6A9D">
                                  <a:alpha val="50000"/>
                                </a:srgbClr>
                              </a:gs>
                              <a:gs pos="98298">
                                <a:srgbClr val="1B6155"/>
                              </a:gs>
                              <a:gs pos="72000">
                                <a:srgbClr val="339A87"/>
                              </a:gs>
                            </a:gsLst>
                            <a:lin ang="2700000" scaled="1"/>
                          </a:gradFill>
                          <a:latin typeface="DINPro-Black" pitchFamily="50" charset="0"/>
                          <a:ea typeface="+mn-ea"/>
                          <a:cs typeface="+mn-cs"/>
                        </a:rPr>
                        <a:t>1</a:t>
                      </a:r>
                      <a:endParaRPr lang="ru-RU" sz="4000" kern="1200" dirty="0">
                        <a:gradFill>
                          <a:gsLst>
                            <a:gs pos="34000">
                              <a:srgbClr val="3B7A96"/>
                            </a:gs>
                            <a:gs pos="0">
                              <a:srgbClr val="3F6A9D">
                                <a:alpha val="50000"/>
                              </a:srgbClr>
                            </a:gs>
                            <a:gs pos="98298">
                              <a:srgbClr val="1B6155"/>
                            </a:gs>
                            <a:gs pos="72000">
                              <a:srgbClr val="339A87"/>
                            </a:gs>
                          </a:gsLst>
                          <a:lin ang="2700000" scaled="1"/>
                        </a:gradFill>
                        <a:latin typeface="DINPro-Black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Коммерческая организация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(за исключением унитарного предприятия)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4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>
                          <a:gradFill>
                            <a:gsLst>
                              <a:gs pos="34000">
                                <a:srgbClr val="3B7A96"/>
                              </a:gs>
                              <a:gs pos="0">
                                <a:srgbClr val="3F6A9D">
                                  <a:alpha val="50000"/>
                                </a:srgbClr>
                              </a:gs>
                              <a:gs pos="98298">
                                <a:srgbClr val="1B6155"/>
                              </a:gs>
                              <a:gs pos="72000">
                                <a:srgbClr val="339A87"/>
                              </a:gs>
                            </a:gsLst>
                            <a:lin ang="2700000" scaled="1"/>
                          </a:gradFill>
                          <a:latin typeface="DINPro-Black" pitchFamily="50" charset="0"/>
                          <a:ea typeface="+mn-ea"/>
                          <a:cs typeface="+mn-cs"/>
                        </a:rPr>
                        <a:t>2</a:t>
                      </a:r>
                      <a:endParaRPr lang="ru-RU" sz="4000" b="1" kern="1200" dirty="0">
                        <a:gradFill>
                          <a:gsLst>
                            <a:gs pos="34000">
                              <a:srgbClr val="3B7A96"/>
                            </a:gs>
                            <a:gs pos="0">
                              <a:srgbClr val="3F6A9D">
                                <a:alpha val="50000"/>
                              </a:srgbClr>
                            </a:gs>
                            <a:gs pos="98298">
                              <a:srgbClr val="1B6155"/>
                            </a:gs>
                            <a:gs pos="72000">
                              <a:srgbClr val="339A87"/>
                            </a:gs>
                          </a:gsLst>
                          <a:lin ang="2700000" scaled="1"/>
                        </a:gradFill>
                        <a:latin typeface="DINPro-Black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Регистрация юридического лица на территории муниципального образования, в границах которого расположена ОЭЗ и заключившие с органами управления ОЭЗ соглашение об осуществлении промышленно-производственной деятельности и (или) деятельности по логистике.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>
                          <a:gradFill>
                            <a:gsLst>
                              <a:gs pos="34000">
                                <a:srgbClr val="3B7A96"/>
                              </a:gs>
                              <a:gs pos="0">
                                <a:srgbClr val="3F6A9D">
                                  <a:alpha val="50000"/>
                                </a:srgbClr>
                              </a:gs>
                              <a:gs pos="98298">
                                <a:srgbClr val="1B6155"/>
                              </a:gs>
                              <a:gs pos="72000">
                                <a:srgbClr val="339A87"/>
                              </a:gs>
                            </a:gsLst>
                            <a:lin ang="2700000" scaled="1"/>
                          </a:gradFill>
                          <a:latin typeface="DINPro-Black" pitchFamily="50" charset="0"/>
                          <a:ea typeface="+mn-ea"/>
                          <a:cs typeface="+mn-cs"/>
                        </a:rPr>
                        <a:t>3</a:t>
                      </a:r>
                      <a:endParaRPr lang="ru-RU" sz="4000" b="1" kern="1200" dirty="0">
                        <a:gradFill>
                          <a:gsLst>
                            <a:gs pos="34000">
                              <a:srgbClr val="3B7A96"/>
                            </a:gs>
                            <a:gs pos="0">
                              <a:srgbClr val="3F6A9D">
                                <a:alpha val="50000"/>
                              </a:srgbClr>
                            </a:gs>
                            <a:gs pos="98298">
                              <a:srgbClr val="1B6155"/>
                            </a:gs>
                            <a:gs pos="72000">
                              <a:srgbClr val="339A87"/>
                            </a:gs>
                          </a:gsLst>
                          <a:lin ang="2700000" scaled="1"/>
                        </a:gradFill>
                        <a:latin typeface="DINPro-Black" pitchFamily="50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Отсутствие филиалов и представительств за пределами ОЭЗ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>
                          <a:gradFill>
                            <a:gsLst>
                              <a:gs pos="34000">
                                <a:srgbClr val="3B7A96"/>
                              </a:gs>
                              <a:gs pos="0">
                                <a:srgbClr val="3F6A9D">
                                  <a:alpha val="50000"/>
                                </a:srgbClr>
                              </a:gs>
                              <a:gs pos="98298">
                                <a:srgbClr val="1B6155"/>
                              </a:gs>
                              <a:gs pos="72000">
                                <a:srgbClr val="339A87"/>
                              </a:gs>
                            </a:gsLst>
                            <a:lin ang="2700000" scaled="1"/>
                          </a:gradFill>
                          <a:latin typeface="DINPro-Black" pitchFamily="50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Получаемый доход от иной деятельности составляет не более 10 процентов </a:t>
                      </a:r>
                      <a:r>
                        <a:rPr lang="ru-RU" sz="12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общего объема доходов резидента особой экономической зоны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0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kern="1200" dirty="0">
                          <a:gradFill>
                            <a:gsLst>
                              <a:gs pos="34000">
                                <a:srgbClr val="3B7A96"/>
                              </a:gs>
                              <a:gs pos="0">
                                <a:srgbClr val="3F6A9D">
                                  <a:alpha val="50000"/>
                                </a:srgbClr>
                              </a:gs>
                              <a:gs pos="98298">
                                <a:srgbClr val="1B6155"/>
                              </a:gs>
                              <a:gs pos="72000">
                                <a:srgbClr val="339A87"/>
                              </a:gs>
                            </a:gsLst>
                            <a:lin ang="2700000" scaled="1"/>
                          </a:gradFill>
                          <a:latin typeface="DINPro-Black" pitchFamily="50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Осуществление капитальных вложений в объеме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120 млн. рублей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(за исключением нематериальных активов),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из которых 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2/3 общего размера инвестиций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течение первых 3-х лет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2C6DF8F-BEA3-46CB-BC54-97D71DCF7DB3}"/>
              </a:ext>
            </a:extLst>
          </p:cNvPr>
          <p:cNvSpPr/>
          <p:nvPr/>
        </p:nvSpPr>
        <p:spPr>
          <a:xfrm>
            <a:off x="6269037" y="710564"/>
            <a:ext cx="5588001" cy="1173955"/>
          </a:xfrm>
          <a:prstGeom prst="roundRect">
            <a:avLst/>
          </a:prstGeom>
          <a:gradFill flip="none" rotWithShape="1">
            <a:gsLst>
              <a:gs pos="0">
                <a:srgbClr val="3F6A9D">
                  <a:alpha val="50000"/>
                </a:srgbClr>
              </a:gs>
              <a:gs pos="100000">
                <a:srgbClr val="339A8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документов </a:t>
            </a:r>
          </a:p>
          <a:p>
            <a:pPr algn="ctr"/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ЗАКЛЮЧЕНИЯ СОГЛАШЕНИ</a:t>
            </a:r>
          </a:p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ОСУЩЕСТВЛЕНИИ ДЕЯТЕЛЬНОСТИ В ОЭЗ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3609F4C-B9CB-4667-9EB2-0A02FF60525C}"/>
              </a:ext>
            </a:extLst>
          </p:cNvPr>
          <p:cNvGrpSpPr/>
          <p:nvPr/>
        </p:nvGrpSpPr>
        <p:grpSpPr>
          <a:xfrm>
            <a:off x="6235631" y="2258047"/>
            <a:ext cx="5467430" cy="830997"/>
            <a:chOff x="6235631" y="2258047"/>
            <a:chExt cx="5467430" cy="8309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5EBB74-425F-4E60-9D89-8ACDD48B5000}"/>
                </a:ext>
              </a:extLst>
            </p:cNvPr>
            <p:cNvSpPr txBox="1"/>
            <p:nvPr/>
          </p:nvSpPr>
          <p:spPr>
            <a:xfrm>
              <a:off x="6822367" y="2258047"/>
              <a:ext cx="48806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cap="all" dirty="0">
                  <a:gradFill flip="none" rotWithShape="1">
                    <a:gsLst>
                      <a:gs pos="16000">
                        <a:srgbClr val="3F6A9D"/>
                      </a:gs>
                      <a:gs pos="100000">
                        <a:srgbClr val="37888F"/>
                      </a:gs>
                    </a:gsLst>
                    <a:lin ang="18900000" scaled="1"/>
                    <a:tileRect/>
                  </a:gra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Заявка </a:t>
              </a:r>
              <a:r>
                <a:rPr 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(содержащая сведения о предполагаемой деятельности, о необходимом государственном и (или) муниципальном имуществе, о площади земельного участка, о предполагаемом объеме инвестиций, о потребностях в ресурсах</a:t>
              </a:r>
            </a:p>
          </p:txBody>
        </p:sp>
        <p:grpSp>
          <p:nvGrpSpPr>
            <p:cNvPr id="12" name="object 43">
              <a:extLst>
                <a:ext uri="{FF2B5EF4-FFF2-40B4-BE49-F238E27FC236}">
                  <a16:creationId xmlns:a16="http://schemas.microsoft.com/office/drawing/2014/main" id="{145FD08E-5650-420F-A0DE-415A12890F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35631" y="2258047"/>
              <a:ext cx="429566" cy="310752"/>
              <a:chOff x="8116035" y="7756795"/>
              <a:chExt cx="1193800" cy="863600"/>
            </a:xfrm>
          </p:grpSpPr>
          <p:sp>
            <p:nvSpPr>
              <p:cNvPr id="15" name="object 44">
                <a:extLst>
                  <a:ext uri="{FF2B5EF4-FFF2-40B4-BE49-F238E27FC236}">
                    <a16:creationId xmlns:a16="http://schemas.microsoft.com/office/drawing/2014/main" id="{7417E593-7B01-43BA-8FB1-5D1CFA532824}"/>
                  </a:ext>
                </a:extLst>
              </p:cNvPr>
              <p:cNvSpPr/>
              <p:nvPr/>
            </p:nvSpPr>
            <p:spPr>
              <a:xfrm>
                <a:off x="8116035" y="7756795"/>
                <a:ext cx="1193800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1193800" h="863600">
                    <a:moveTo>
                      <a:pt x="1193800" y="558520"/>
                    </a:moveTo>
                    <a:lnTo>
                      <a:pt x="1193800" y="213855"/>
                    </a:lnTo>
                    <a:lnTo>
                      <a:pt x="1187693" y="183684"/>
                    </a:lnTo>
                    <a:lnTo>
                      <a:pt x="1171043" y="159038"/>
                    </a:lnTo>
                    <a:lnTo>
                      <a:pt x="1146356" y="142417"/>
                    </a:lnTo>
                    <a:lnTo>
                      <a:pt x="1116139" y="136321"/>
                    </a:lnTo>
                    <a:lnTo>
                      <a:pt x="573201" y="137706"/>
                    </a:lnTo>
                    <a:lnTo>
                      <a:pt x="475183" y="26365"/>
                    </a:lnTo>
                    <a:lnTo>
                      <a:pt x="462978" y="15178"/>
                    </a:lnTo>
                    <a:lnTo>
                      <a:pt x="448838" y="6900"/>
                    </a:lnTo>
                    <a:lnTo>
                      <a:pt x="433272" y="1763"/>
                    </a:lnTo>
                    <a:lnTo>
                      <a:pt x="416788" y="0"/>
                    </a:lnTo>
                    <a:lnTo>
                      <a:pt x="181749" y="0"/>
                    </a:lnTo>
                  </a:path>
                  <a:path w="1193800" h="863600">
                    <a:moveTo>
                      <a:pt x="1193800" y="558520"/>
                    </a:moveTo>
                    <a:lnTo>
                      <a:pt x="1193800" y="784085"/>
                    </a:lnTo>
                    <a:lnTo>
                      <a:pt x="1187693" y="814257"/>
                    </a:lnTo>
                    <a:lnTo>
                      <a:pt x="1171043" y="838908"/>
                    </a:lnTo>
                    <a:lnTo>
                      <a:pt x="1146356" y="855533"/>
                    </a:lnTo>
                    <a:lnTo>
                      <a:pt x="1116139" y="861631"/>
                    </a:lnTo>
                    <a:lnTo>
                      <a:pt x="77673" y="863168"/>
                    </a:lnTo>
                    <a:lnTo>
                      <a:pt x="47454" y="857072"/>
                    </a:lnTo>
                    <a:lnTo>
                      <a:pt x="22763" y="840451"/>
                    </a:lnTo>
                    <a:lnTo>
                      <a:pt x="6108" y="815805"/>
                    </a:lnTo>
                    <a:lnTo>
                      <a:pt x="0" y="785634"/>
                    </a:lnTo>
                    <a:lnTo>
                      <a:pt x="0" y="77546"/>
                    </a:lnTo>
                    <a:lnTo>
                      <a:pt x="6108" y="47373"/>
                    </a:lnTo>
                    <a:lnTo>
                      <a:pt x="22763" y="22723"/>
                    </a:lnTo>
                    <a:lnTo>
                      <a:pt x="47454" y="6097"/>
                    </a:lnTo>
                    <a:lnTo>
                      <a:pt x="77673" y="0"/>
                    </a:lnTo>
                    <a:lnTo>
                      <a:pt x="181749" y="0"/>
                    </a:lnTo>
                  </a:path>
                </a:pathLst>
              </a:custGeom>
              <a:ln w="12700">
                <a:solidFill>
                  <a:srgbClr val="00ABA1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6" name="object 45">
                <a:extLst>
                  <a:ext uri="{FF2B5EF4-FFF2-40B4-BE49-F238E27FC236}">
                    <a16:creationId xmlns:a16="http://schemas.microsoft.com/office/drawing/2014/main" id="{191A5B7F-C194-4B88-B58F-1C2F2E9301A8}"/>
                  </a:ext>
                </a:extLst>
              </p:cNvPr>
              <p:cNvSpPr/>
              <p:nvPr/>
            </p:nvSpPr>
            <p:spPr>
              <a:xfrm>
                <a:off x="8568838" y="8207785"/>
                <a:ext cx="219710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19709" h="203834">
                    <a:moveTo>
                      <a:pt x="0" y="132664"/>
                    </a:moveTo>
                    <a:lnTo>
                      <a:pt x="219176" y="132664"/>
                    </a:lnTo>
                  </a:path>
                  <a:path w="219709" h="203834">
                    <a:moveTo>
                      <a:pt x="0" y="70624"/>
                    </a:moveTo>
                    <a:lnTo>
                      <a:pt x="219176" y="70624"/>
                    </a:lnTo>
                  </a:path>
                  <a:path w="219709" h="203834">
                    <a:moveTo>
                      <a:pt x="0" y="0"/>
                    </a:moveTo>
                    <a:lnTo>
                      <a:pt x="219176" y="0"/>
                    </a:lnTo>
                  </a:path>
                  <a:path w="219709" h="203834">
                    <a:moveTo>
                      <a:pt x="0" y="203225"/>
                    </a:moveTo>
                    <a:lnTo>
                      <a:pt x="219176" y="203225"/>
                    </a:lnTo>
                  </a:path>
                </a:pathLst>
              </a:custGeom>
              <a:ln w="12700">
                <a:solidFill>
                  <a:srgbClr val="80C289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17" name="object 46">
                <a:extLst>
                  <a:ext uri="{FF2B5EF4-FFF2-40B4-BE49-F238E27FC236}">
                    <a16:creationId xmlns:a16="http://schemas.microsoft.com/office/drawing/2014/main" id="{0C16E1DA-55CA-46B2-BF7C-DFD4266724C4}"/>
                  </a:ext>
                </a:extLst>
              </p:cNvPr>
              <p:cNvSpPr/>
              <p:nvPr/>
            </p:nvSpPr>
            <p:spPr>
              <a:xfrm>
                <a:off x="8494298" y="8013776"/>
                <a:ext cx="368300" cy="494665"/>
              </a:xfrm>
              <a:custGeom>
                <a:avLst/>
                <a:gdLst/>
                <a:ahLst/>
                <a:cxnLst/>
                <a:rect l="l" t="t" r="r" b="b"/>
                <a:pathLst>
                  <a:path w="368300" h="494665">
                    <a:moveTo>
                      <a:pt x="334264" y="0"/>
                    </a:moveTo>
                    <a:lnTo>
                      <a:pt x="94881" y="0"/>
                    </a:lnTo>
                    <a:lnTo>
                      <a:pt x="0" y="82905"/>
                    </a:lnTo>
                    <a:lnTo>
                      <a:pt x="0" y="460095"/>
                    </a:lnTo>
                    <a:lnTo>
                      <a:pt x="2683" y="473383"/>
                    </a:lnTo>
                    <a:lnTo>
                      <a:pt x="9988" y="484266"/>
                    </a:lnTo>
                    <a:lnTo>
                      <a:pt x="20799" y="491620"/>
                    </a:lnTo>
                    <a:lnTo>
                      <a:pt x="33997" y="494322"/>
                    </a:lnTo>
                    <a:lnTo>
                      <a:pt x="334264" y="494322"/>
                    </a:lnTo>
                    <a:lnTo>
                      <a:pt x="347462" y="491620"/>
                    </a:lnTo>
                    <a:lnTo>
                      <a:pt x="358273" y="484266"/>
                    </a:lnTo>
                    <a:lnTo>
                      <a:pt x="365578" y="473383"/>
                    </a:lnTo>
                    <a:lnTo>
                      <a:pt x="368261" y="460095"/>
                    </a:lnTo>
                    <a:lnTo>
                      <a:pt x="368261" y="34226"/>
                    </a:lnTo>
                    <a:lnTo>
                      <a:pt x="365578" y="20938"/>
                    </a:lnTo>
                    <a:lnTo>
                      <a:pt x="358273" y="10055"/>
                    </a:lnTo>
                    <a:lnTo>
                      <a:pt x="347462" y="2701"/>
                    </a:lnTo>
                    <a:lnTo>
                      <a:pt x="334264" y="0"/>
                    </a:lnTo>
                    <a:close/>
                  </a:path>
                  <a:path w="368300" h="494665">
                    <a:moveTo>
                      <a:pt x="110197" y="6616"/>
                    </a:moveTo>
                    <a:lnTo>
                      <a:pt x="110197" y="111937"/>
                    </a:lnTo>
                    <a:lnTo>
                      <a:pt x="47066" y="111937"/>
                    </a:lnTo>
                  </a:path>
                </a:pathLst>
              </a:custGeom>
              <a:ln w="12700">
                <a:solidFill>
                  <a:srgbClr val="80C289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</p:grp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DD11269-3545-4428-B8B5-F0FABBBCC087}"/>
              </a:ext>
            </a:extLst>
          </p:cNvPr>
          <p:cNvGrpSpPr/>
          <p:nvPr/>
        </p:nvGrpSpPr>
        <p:grpSpPr>
          <a:xfrm>
            <a:off x="6235630" y="3199064"/>
            <a:ext cx="5251050" cy="310752"/>
            <a:chOff x="6235631" y="3592727"/>
            <a:chExt cx="5251050" cy="3107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BC09CA-8520-4F89-96FE-A5583C0D521A}"/>
                </a:ext>
              </a:extLst>
            </p:cNvPr>
            <p:cNvSpPr txBox="1"/>
            <p:nvPr/>
          </p:nvSpPr>
          <p:spPr>
            <a:xfrm>
              <a:off x="6822367" y="3592727"/>
              <a:ext cx="466431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cap="all" dirty="0">
                  <a:gradFill flip="none" rotWithShape="1">
                    <a:gsLst>
                      <a:gs pos="16000">
                        <a:srgbClr val="3F6A9D"/>
                      </a:gs>
                      <a:gs pos="100000">
                        <a:srgbClr val="37888F"/>
                      </a:gs>
                    </a:gsLst>
                    <a:lin ang="18900000" scaled="1"/>
                    <a:tileRect/>
                  </a:gra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Копии учредительных документов </a:t>
              </a:r>
              <a:r>
                <a:rPr 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(для </a:t>
              </a:r>
              <a:r>
                <a:rPr lang="ru-RU" sz="12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юр.лиц</a:t>
              </a:r>
              <a:r>
                <a:rPr lang="ru-RU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  <p:grpSp>
          <p:nvGrpSpPr>
            <p:cNvPr id="18" name="object 43">
              <a:extLst>
                <a:ext uri="{FF2B5EF4-FFF2-40B4-BE49-F238E27FC236}">
                  <a16:creationId xmlns:a16="http://schemas.microsoft.com/office/drawing/2014/main" id="{C1DCB58A-E02B-4E46-BD24-ED2D8A68F6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35631" y="3592727"/>
              <a:ext cx="429566" cy="310752"/>
              <a:chOff x="8116035" y="7756795"/>
              <a:chExt cx="1193800" cy="863600"/>
            </a:xfrm>
          </p:grpSpPr>
          <p:sp>
            <p:nvSpPr>
              <p:cNvPr id="19" name="object 44">
                <a:extLst>
                  <a:ext uri="{FF2B5EF4-FFF2-40B4-BE49-F238E27FC236}">
                    <a16:creationId xmlns:a16="http://schemas.microsoft.com/office/drawing/2014/main" id="{89A0C49A-8E23-4235-B6B0-56E3A662AAD9}"/>
                  </a:ext>
                </a:extLst>
              </p:cNvPr>
              <p:cNvSpPr/>
              <p:nvPr/>
            </p:nvSpPr>
            <p:spPr>
              <a:xfrm>
                <a:off x="8116035" y="7756795"/>
                <a:ext cx="1193800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1193800" h="863600">
                    <a:moveTo>
                      <a:pt x="1193800" y="558520"/>
                    </a:moveTo>
                    <a:lnTo>
                      <a:pt x="1193800" y="213855"/>
                    </a:lnTo>
                    <a:lnTo>
                      <a:pt x="1187693" y="183684"/>
                    </a:lnTo>
                    <a:lnTo>
                      <a:pt x="1171043" y="159038"/>
                    </a:lnTo>
                    <a:lnTo>
                      <a:pt x="1146356" y="142417"/>
                    </a:lnTo>
                    <a:lnTo>
                      <a:pt x="1116139" y="136321"/>
                    </a:lnTo>
                    <a:lnTo>
                      <a:pt x="573201" y="137706"/>
                    </a:lnTo>
                    <a:lnTo>
                      <a:pt x="475183" y="26365"/>
                    </a:lnTo>
                    <a:lnTo>
                      <a:pt x="462978" y="15178"/>
                    </a:lnTo>
                    <a:lnTo>
                      <a:pt x="448838" y="6900"/>
                    </a:lnTo>
                    <a:lnTo>
                      <a:pt x="433272" y="1763"/>
                    </a:lnTo>
                    <a:lnTo>
                      <a:pt x="416788" y="0"/>
                    </a:lnTo>
                    <a:lnTo>
                      <a:pt x="181749" y="0"/>
                    </a:lnTo>
                  </a:path>
                  <a:path w="1193800" h="863600">
                    <a:moveTo>
                      <a:pt x="1193800" y="558520"/>
                    </a:moveTo>
                    <a:lnTo>
                      <a:pt x="1193800" y="784085"/>
                    </a:lnTo>
                    <a:lnTo>
                      <a:pt x="1187693" y="814257"/>
                    </a:lnTo>
                    <a:lnTo>
                      <a:pt x="1171043" y="838908"/>
                    </a:lnTo>
                    <a:lnTo>
                      <a:pt x="1146356" y="855533"/>
                    </a:lnTo>
                    <a:lnTo>
                      <a:pt x="1116139" y="861631"/>
                    </a:lnTo>
                    <a:lnTo>
                      <a:pt x="77673" y="863168"/>
                    </a:lnTo>
                    <a:lnTo>
                      <a:pt x="47454" y="857072"/>
                    </a:lnTo>
                    <a:lnTo>
                      <a:pt x="22763" y="840451"/>
                    </a:lnTo>
                    <a:lnTo>
                      <a:pt x="6108" y="815805"/>
                    </a:lnTo>
                    <a:lnTo>
                      <a:pt x="0" y="785634"/>
                    </a:lnTo>
                    <a:lnTo>
                      <a:pt x="0" y="77546"/>
                    </a:lnTo>
                    <a:lnTo>
                      <a:pt x="6108" y="47373"/>
                    </a:lnTo>
                    <a:lnTo>
                      <a:pt x="22763" y="22723"/>
                    </a:lnTo>
                    <a:lnTo>
                      <a:pt x="47454" y="6097"/>
                    </a:lnTo>
                    <a:lnTo>
                      <a:pt x="77673" y="0"/>
                    </a:lnTo>
                    <a:lnTo>
                      <a:pt x="181749" y="0"/>
                    </a:lnTo>
                  </a:path>
                </a:pathLst>
              </a:custGeom>
              <a:ln w="12700">
                <a:solidFill>
                  <a:srgbClr val="00ABA1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27" name="object 45">
                <a:extLst>
                  <a:ext uri="{FF2B5EF4-FFF2-40B4-BE49-F238E27FC236}">
                    <a16:creationId xmlns:a16="http://schemas.microsoft.com/office/drawing/2014/main" id="{8D2CE784-5B81-4E9C-8FDE-233C93CB26BE}"/>
                  </a:ext>
                </a:extLst>
              </p:cNvPr>
              <p:cNvSpPr/>
              <p:nvPr/>
            </p:nvSpPr>
            <p:spPr>
              <a:xfrm>
                <a:off x="8568838" y="8207785"/>
                <a:ext cx="219710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19709" h="203834">
                    <a:moveTo>
                      <a:pt x="0" y="132664"/>
                    </a:moveTo>
                    <a:lnTo>
                      <a:pt x="219176" y="132664"/>
                    </a:lnTo>
                  </a:path>
                  <a:path w="219709" h="203834">
                    <a:moveTo>
                      <a:pt x="0" y="70624"/>
                    </a:moveTo>
                    <a:lnTo>
                      <a:pt x="219176" y="70624"/>
                    </a:lnTo>
                  </a:path>
                  <a:path w="219709" h="203834">
                    <a:moveTo>
                      <a:pt x="0" y="0"/>
                    </a:moveTo>
                    <a:lnTo>
                      <a:pt x="219176" y="0"/>
                    </a:lnTo>
                  </a:path>
                  <a:path w="219709" h="203834">
                    <a:moveTo>
                      <a:pt x="0" y="203225"/>
                    </a:moveTo>
                    <a:lnTo>
                      <a:pt x="219176" y="203225"/>
                    </a:lnTo>
                  </a:path>
                </a:pathLst>
              </a:custGeom>
              <a:ln w="12700">
                <a:solidFill>
                  <a:srgbClr val="80C289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28" name="object 46">
                <a:extLst>
                  <a:ext uri="{FF2B5EF4-FFF2-40B4-BE49-F238E27FC236}">
                    <a16:creationId xmlns:a16="http://schemas.microsoft.com/office/drawing/2014/main" id="{A205D782-CE5C-4AFF-9621-0FE3DC6730D2}"/>
                  </a:ext>
                </a:extLst>
              </p:cNvPr>
              <p:cNvSpPr/>
              <p:nvPr/>
            </p:nvSpPr>
            <p:spPr>
              <a:xfrm>
                <a:off x="8494298" y="8013776"/>
                <a:ext cx="368300" cy="494665"/>
              </a:xfrm>
              <a:custGeom>
                <a:avLst/>
                <a:gdLst/>
                <a:ahLst/>
                <a:cxnLst/>
                <a:rect l="l" t="t" r="r" b="b"/>
                <a:pathLst>
                  <a:path w="368300" h="494665">
                    <a:moveTo>
                      <a:pt x="334264" y="0"/>
                    </a:moveTo>
                    <a:lnTo>
                      <a:pt x="94881" y="0"/>
                    </a:lnTo>
                    <a:lnTo>
                      <a:pt x="0" y="82905"/>
                    </a:lnTo>
                    <a:lnTo>
                      <a:pt x="0" y="460095"/>
                    </a:lnTo>
                    <a:lnTo>
                      <a:pt x="2683" y="473383"/>
                    </a:lnTo>
                    <a:lnTo>
                      <a:pt x="9988" y="484266"/>
                    </a:lnTo>
                    <a:lnTo>
                      <a:pt x="20799" y="491620"/>
                    </a:lnTo>
                    <a:lnTo>
                      <a:pt x="33997" y="494322"/>
                    </a:lnTo>
                    <a:lnTo>
                      <a:pt x="334264" y="494322"/>
                    </a:lnTo>
                    <a:lnTo>
                      <a:pt x="347462" y="491620"/>
                    </a:lnTo>
                    <a:lnTo>
                      <a:pt x="358273" y="484266"/>
                    </a:lnTo>
                    <a:lnTo>
                      <a:pt x="365578" y="473383"/>
                    </a:lnTo>
                    <a:lnTo>
                      <a:pt x="368261" y="460095"/>
                    </a:lnTo>
                    <a:lnTo>
                      <a:pt x="368261" y="34226"/>
                    </a:lnTo>
                    <a:lnTo>
                      <a:pt x="365578" y="20938"/>
                    </a:lnTo>
                    <a:lnTo>
                      <a:pt x="358273" y="10055"/>
                    </a:lnTo>
                    <a:lnTo>
                      <a:pt x="347462" y="2701"/>
                    </a:lnTo>
                    <a:lnTo>
                      <a:pt x="334264" y="0"/>
                    </a:lnTo>
                    <a:close/>
                  </a:path>
                  <a:path w="368300" h="494665">
                    <a:moveTo>
                      <a:pt x="110197" y="6616"/>
                    </a:moveTo>
                    <a:lnTo>
                      <a:pt x="110197" y="111937"/>
                    </a:lnTo>
                    <a:lnTo>
                      <a:pt x="47066" y="111937"/>
                    </a:lnTo>
                  </a:path>
                </a:pathLst>
              </a:custGeom>
              <a:ln w="12700">
                <a:solidFill>
                  <a:srgbClr val="80C289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</p:grp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877553D-9E00-44BA-BE13-0E32A3227881}"/>
              </a:ext>
            </a:extLst>
          </p:cNvPr>
          <p:cNvGrpSpPr/>
          <p:nvPr/>
        </p:nvGrpSpPr>
        <p:grpSpPr>
          <a:xfrm>
            <a:off x="6235630" y="3711304"/>
            <a:ext cx="5324398" cy="600165"/>
            <a:chOff x="6235630" y="3577586"/>
            <a:chExt cx="5324398" cy="6001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4760C44-6378-4050-8355-0CFF93EBD8CA}"/>
                </a:ext>
              </a:extLst>
            </p:cNvPr>
            <p:cNvSpPr txBox="1"/>
            <p:nvPr/>
          </p:nvSpPr>
          <p:spPr>
            <a:xfrm>
              <a:off x="6822366" y="3577587"/>
              <a:ext cx="4737662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cap="all" dirty="0">
                  <a:gradFill flip="none" rotWithShape="1">
                    <a:gsLst>
                      <a:gs pos="16000">
                        <a:srgbClr val="3F6A9D"/>
                      </a:gs>
                      <a:gs pos="100000">
                        <a:srgbClr val="37888F"/>
                      </a:gs>
                    </a:gsLst>
                    <a:lin ang="18900000" scaled="1"/>
                    <a:tileRect/>
                  </a:gra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Паспорт инвестиционного проекта;</a:t>
              </a:r>
            </a:p>
            <a:p>
              <a:r>
                <a:rPr lang="ru-RU" sz="1200" b="1" cap="all" dirty="0">
                  <a:gradFill flip="none" rotWithShape="1">
                    <a:gsLst>
                      <a:gs pos="16000">
                        <a:srgbClr val="3F6A9D"/>
                      </a:gs>
                      <a:gs pos="100000">
                        <a:srgbClr val="37888F"/>
                      </a:gs>
                    </a:gsLst>
                    <a:lin ang="18900000" scaled="1"/>
                    <a:tileRect/>
                  </a:gra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финансовая модель инвестиционного проекта </a:t>
              </a:r>
              <a:r>
                <a:rPr lang="ru-RU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 форме, утвержденной Приказом Минэкономразвития России от 01.04.2024 № 189 </a:t>
              </a:r>
              <a:endParaRPr lang="ru-RU" sz="900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object 43">
              <a:extLst>
                <a:ext uri="{FF2B5EF4-FFF2-40B4-BE49-F238E27FC236}">
                  <a16:creationId xmlns:a16="http://schemas.microsoft.com/office/drawing/2014/main" id="{CBBC690E-DD0B-45BE-BB2C-A866EA76D4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35630" y="3577586"/>
              <a:ext cx="429566" cy="310752"/>
              <a:chOff x="8116032" y="6011448"/>
              <a:chExt cx="1193800" cy="863600"/>
            </a:xfrm>
          </p:grpSpPr>
          <p:sp>
            <p:nvSpPr>
              <p:cNvPr id="30" name="object 44">
                <a:extLst>
                  <a:ext uri="{FF2B5EF4-FFF2-40B4-BE49-F238E27FC236}">
                    <a16:creationId xmlns:a16="http://schemas.microsoft.com/office/drawing/2014/main" id="{83F2F91E-E78D-47B6-AED4-5794FB7E3519}"/>
                  </a:ext>
                </a:extLst>
              </p:cNvPr>
              <p:cNvSpPr/>
              <p:nvPr/>
            </p:nvSpPr>
            <p:spPr>
              <a:xfrm>
                <a:off x="8116032" y="6011448"/>
                <a:ext cx="1193800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1193800" h="863600">
                    <a:moveTo>
                      <a:pt x="1193800" y="558520"/>
                    </a:moveTo>
                    <a:lnTo>
                      <a:pt x="1193800" y="213855"/>
                    </a:lnTo>
                    <a:lnTo>
                      <a:pt x="1187693" y="183684"/>
                    </a:lnTo>
                    <a:lnTo>
                      <a:pt x="1171043" y="159038"/>
                    </a:lnTo>
                    <a:lnTo>
                      <a:pt x="1146356" y="142417"/>
                    </a:lnTo>
                    <a:lnTo>
                      <a:pt x="1116139" y="136321"/>
                    </a:lnTo>
                    <a:lnTo>
                      <a:pt x="573201" y="137706"/>
                    </a:lnTo>
                    <a:lnTo>
                      <a:pt x="475183" y="26365"/>
                    </a:lnTo>
                    <a:lnTo>
                      <a:pt x="462978" y="15178"/>
                    </a:lnTo>
                    <a:lnTo>
                      <a:pt x="448838" y="6900"/>
                    </a:lnTo>
                    <a:lnTo>
                      <a:pt x="433272" y="1763"/>
                    </a:lnTo>
                    <a:lnTo>
                      <a:pt x="416788" y="0"/>
                    </a:lnTo>
                    <a:lnTo>
                      <a:pt x="181749" y="0"/>
                    </a:lnTo>
                  </a:path>
                  <a:path w="1193800" h="863600">
                    <a:moveTo>
                      <a:pt x="1193800" y="558520"/>
                    </a:moveTo>
                    <a:lnTo>
                      <a:pt x="1193800" y="784085"/>
                    </a:lnTo>
                    <a:lnTo>
                      <a:pt x="1187693" y="814257"/>
                    </a:lnTo>
                    <a:lnTo>
                      <a:pt x="1171043" y="838908"/>
                    </a:lnTo>
                    <a:lnTo>
                      <a:pt x="1146356" y="855533"/>
                    </a:lnTo>
                    <a:lnTo>
                      <a:pt x="1116139" y="861631"/>
                    </a:lnTo>
                    <a:lnTo>
                      <a:pt x="77673" y="863168"/>
                    </a:lnTo>
                    <a:lnTo>
                      <a:pt x="47454" y="857072"/>
                    </a:lnTo>
                    <a:lnTo>
                      <a:pt x="22763" y="840451"/>
                    </a:lnTo>
                    <a:lnTo>
                      <a:pt x="6108" y="815805"/>
                    </a:lnTo>
                    <a:lnTo>
                      <a:pt x="0" y="785634"/>
                    </a:lnTo>
                    <a:lnTo>
                      <a:pt x="0" y="77546"/>
                    </a:lnTo>
                    <a:lnTo>
                      <a:pt x="6108" y="47373"/>
                    </a:lnTo>
                    <a:lnTo>
                      <a:pt x="22763" y="22723"/>
                    </a:lnTo>
                    <a:lnTo>
                      <a:pt x="47454" y="6097"/>
                    </a:lnTo>
                    <a:lnTo>
                      <a:pt x="77673" y="0"/>
                    </a:lnTo>
                    <a:lnTo>
                      <a:pt x="181749" y="0"/>
                    </a:lnTo>
                  </a:path>
                </a:pathLst>
              </a:custGeom>
              <a:ln w="12700">
                <a:solidFill>
                  <a:srgbClr val="00ABA1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1" name="object 45">
                <a:extLst>
                  <a:ext uri="{FF2B5EF4-FFF2-40B4-BE49-F238E27FC236}">
                    <a16:creationId xmlns:a16="http://schemas.microsoft.com/office/drawing/2014/main" id="{11E40B3C-2811-4CC6-9026-258C7C1A5833}"/>
                  </a:ext>
                </a:extLst>
              </p:cNvPr>
              <p:cNvSpPr/>
              <p:nvPr/>
            </p:nvSpPr>
            <p:spPr>
              <a:xfrm>
                <a:off x="8568834" y="6462440"/>
                <a:ext cx="219709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219709" h="203834">
                    <a:moveTo>
                      <a:pt x="0" y="132664"/>
                    </a:moveTo>
                    <a:lnTo>
                      <a:pt x="219176" y="132664"/>
                    </a:lnTo>
                  </a:path>
                  <a:path w="219709" h="203834">
                    <a:moveTo>
                      <a:pt x="0" y="70624"/>
                    </a:moveTo>
                    <a:lnTo>
                      <a:pt x="219176" y="70624"/>
                    </a:lnTo>
                  </a:path>
                  <a:path w="219709" h="203834">
                    <a:moveTo>
                      <a:pt x="0" y="0"/>
                    </a:moveTo>
                    <a:lnTo>
                      <a:pt x="219176" y="0"/>
                    </a:lnTo>
                  </a:path>
                  <a:path w="219709" h="203834">
                    <a:moveTo>
                      <a:pt x="0" y="203225"/>
                    </a:moveTo>
                    <a:lnTo>
                      <a:pt x="219176" y="203225"/>
                    </a:lnTo>
                  </a:path>
                </a:pathLst>
              </a:custGeom>
              <a:ln w="12700">
                <a:solidFill>
                  <a:srgbClr val="80C289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2" name="object 46">
                <a:extLst>
                  <a:ext uri="{FF2B5EF4-FFF2-40B4-BE49-F238E27FC236}">
                    <a16:creationId xmlns:a16="http://schemas.microsoft.com/office/drawing/2014/main" id="{A8FDB925-B9BC-4933-B87E-A70253CEF668}"/>
                  </a:ext>
                </a:extLst>
              </p:cNvPr>
              <p:cNvSpPr/>
              <p:nvPr/>
            </p:nvSpPr>
            <p:spPr>
              <a:xfrm>
                <a:off x="8494296" y="6268428"/>
                <a:ext cx="368301" cy="494665"/>
              </a:xfrm>
              <a:custGeom>
                <a:avLst/>
                <a:gdLst/>
                <a:ahLst/>
                <a:cxnLst/>
                <a:rect l="l" t="t" r="r" b="b"/>
                <a:pathLst>
                  <a:path w="368300" h="494665">
                    <a:moveTo>
                      <a:pt x="334264" y="0"/>
                    </a:moveTo>
                    <a:lnTo>
                      <a:pt x="94881" y="0"/>
                    </a:lnTo>
                    <a:lnTo>
                      <a:pt x="0" y="82905"/>
                    </a:lnTo>
                    <a:lnTo>
                      <a:pt x="0" y="460095"/>
                    </a:lnTo>
                    <a:lnTo>
                      <a:pt x="2683" y="473383"/>
                    </a:lnTo>
                    <a:lnTo>
                      <a:pt x="9988" y="484266"/>
                    </a:lnTo>
                    <a:lnTo>
                      <a:pt x="20799" y="491620"/>
                    </a:lnTo>
                    <a:lnTo>
                      <a:pt x="33997" y="494322"/>
                    </a:lnTo>
                    <a:lnTo>
                      <a:pt x="334264" y="494322"/>
                    </a:lnTo>
                    <a:lnTo>
                      <a:pt x="347462" y="491620"/>
                    </a:lnTo>
                    <a:lnTo>
                      <a:pt x="358273" y="484266"/>
                    </a:lnTo>
                    <a:lnTo>
                      <a:pt x="365578" y="473383"/>
                    </a:lnTo>
                    <a:lnTo>
                      <a:pt x="368261" y="460095"/>
                    </a:lnTo>
                    <a:lnTo>
                      <a:pt x="368261" y="34226"/>
                    </a:lnTo>
                    <a:lnTo>
                      <a:pt x="365578" y="20938"/>
                    </a:lnTo>
                    <a:lnTo>
                      <a:pt x="358273" y="10055"/>
                    </a:lnTo>
                    <a:lnTo>
                      <a:pt x="347462" y="2701"/>
                    </a:lnTo>
                    <a:lnTo>
                      <a:pt x="334264" y="0"/>
                    </a:lnTo>
                    <a:close/>
                  </a:path>
                  <a:path w="368300" h="494665">
                    <a:moveTo>
                      <a:pt x="110197" y="6616"/>
                    </a:moveTo>
                    <a:lnTo>
                      <a:pt x="110197" y="111937"/>
                    </a:lnTo>
                    <a:lnTo>
                      <a:pt x="47066" y="111937"/>
                    </a:lnTo>
                  </a:path>
                </a:pathLst>
              </a:custGeom>
              <a:ln w="12700">
                <a:solidFill>
                  <a:srgbClr val="80C289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667379A-5599-49B6-80D9-383FD4B2C690}"/>
              </a:ext>
            </a:extLst>
          </p:cNvPr>
          <p:cNvGrpSpPr/>
          <p:nvPr/>
        </p:nvGrpSpPr>
        <p:grpSpPr>
          <a:xfrm>
            <a:off x="6235630" y="4375647"/>
            <a:ext cx="5819134" cy="830999"/>
            <a:chOff x="6235630" y="4183509"/>
            <a:chExt cx="5819134" cy="83099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1E8BB7-BFCF-4D8F-B278-F9D3F8D99F3D}"/>
                </a:ext>
              </a:extLst>
            </p:cNvPr>
            <p:cNvSpPr txBox="1"/>
            <p:nvPr/>
          </p:nvSpPr>
          <p:spPr>
            <a:xfrm>
              <a:off x="6822365" y="4183511"/>
              <a:ext cx="523239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cap="all" dirty="0">
                  <a:gradFill flip="none" rotWithShape="1">
                    <a:gsLst>
                      <a:gs pos="16000">
                        <a:srgbClr val="3F6A9D"/>
                      </a:gs>
                      <a:gs pos="100000">
                        <a:srgbClr val="37888F"/>
                      </a:gs>
                    </a:gsLst>
                    <a:lin ang="18900000" scaled="1"/>
                    <a:tileRect/>
                  </a:gra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Копия документа, подтверждающего факт внесения записи в единый государственный реестр юридических лиц или единый государственный реестр индивидуальных предпринимателей</a:t>
              </a:r>
              <a:endParaRPr lang="ru-RU" sz="12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3" name="object 43">
              <a:extLst>
                <a:ext uri="{FF2B5EF4-FFF2-40B4-BE49-F238E27FC236}">
                  <a16:creationId xmlns:a16="http://schemas.microsoft.com/office/drawing/2014/main" id="{B0B0FC7D-296A-44E2-BFEF-FF97033DC0F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35630" y="4183509"/>
              <a:ext cx="429566" cy="310752"/>
              <a:chOff x="8116032" y="5945180"/>
              <a:chExt cx="1193800" cy="863600"/>
            </a:xfrm>
          </p:grpSpPr>
          <p:sp>
            <p:nvSpPr>
              <p:cNvPr id="34" name="object 44">
                <a:extLst>
                  <a:ext uri="{FF2B5EF4-FFF2-40B4-BE49-F238E27FC236}">
                    <a16:creationId xmlns:a16="http://schemas.microsoft.com/office/drawing/2014/main" id="{75A92B7B-EF78-4D93-93C2-218C3966BB0B}"/>
                  </a:ext>
                </a:extLst>
              </p:cNvPr>
              <p:cNvSpPr/>
              <p:nvPr/>
            </p:nvSpPr>
            <p:spPr>
              <a:xfrm>
                <a:off x="8116032" y="5945180"/>
                <a:ext cx="1193800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1193800" h="863600">
                    <a:moveTo>
                      <a:pt x="1193800" y="558520"/>
                    </a:moveTo>
                    <a:lnTo>
                      <a:pt x="1193800" y="213855"/>
                    </a:lnTo>
                    <a:lnTo>
                      <a:pt x="1187693" y="183684"/>
                    </a:lnTo>
                    <a:lnTo>
                      <a:pt x="1171043" y="159038"/>
                    </a:lnTo>
                    <a:lnTo>
                      <a:pt x="1146356" y="142417"/>
                    </a:lnTo>
                    <a:lnTo>
                      <a:pt x="1116139" y="136321"/>
                    </a:lnTo>
                    <a:lnTo>
                      <a:pt x="573201" y="137706"/>
                    </a:lnTo>
                    <a:lnTo>
                      <a:pt x="475183" y="26365"/>
                    </a:lnTo>
                    <a:lnTo>
                      <a:pt x="462978" y="15178"/>
                    </a:lnTo>
                    <a:lnTo>
                      <a:pt x="448838" y="6900"/>
                    </a:lnTo>
                    <a:lnTo>
                      <a:pt x="433272" y="1763"/>
                    </a:lnTo>
                    <a:lnTo>
                      <a:pt x="416788" y="0"/>
                    </a:lnTo>
                    <a:lnTo>
                      <a:pt x="181749" y="0"/>
                    </a:lnTo>
                  </a:path>
                  <a:path w="1193800" h="863600">
                    <a:moveTo>
                      <a:pt x="1193800" y="558520"/>
                    </a:moveTo>
                    <a:lnTo>
                      <a:pt x="1193800" y="784085"/>
                    </a:lnTo>
                    <a:lnTo>
                      <a:pt x="1187693" y="814257"/>
                    </a:lnTo>
                    <a:lnTo>
                      <a:pt x="1171043" y="838908"/>
                    </a:lnTo>
                    <a:lnTo>
                      <a:pt x="1146356" y="855533"/>
                    </a:lnTo>
                    <a:lnTo>
                      <a:pt x="1116139" y="861631"/>
                    </a:lnTo>
                    <a:lnTo>
                      <a:pt x="77673" y="863168"/>
                    </a:lnTo>
                    <a:lnTo>
                      <a:pt x="47454" y="857072"/>
                    </a:lnTo>
                    <a:lnTo>
                      <a:pt x="22763" y="840451"/>
                    </a:lnTo>
                    <a:lnTo>
                      <a:pt x="6108" y="815805"/>
                    </a:lnTo>
                    <a:lnTo>
                      <a:pt x="0" y="785634"/>
                    </a:lnTo>
                    <a:lnTo>
                      <a:pt x="0" y="77546"/>
                    </a:lnTo>
                    <a:lnTo>
                      <a:pt x="6108" y="47373"/>
                    </a:lnTo>
                    <a:lnTo>
                      <a:pt x="22763" y="22723"/>
                    </a:lnTo>
                    <a:lnTo>
                      <a:pt x="47454" y="6097"/>
                    </a:lnTo>
                    <a:lnTo>
                      <a:pt x="77673" y="0"/>
                    </a:lnTo>
                    <a:lnTo>
                      <a:pt x="181749" y="0"/>
                    </a:lnTo>
                  </a:path>
                </a:pathLst>
              </a:custGeom>
              <a:ln w="12700">
                <a:solidFill>
                  <a:srgbClr val="00ABA1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5" name="object 45">
                <a:extLst>
                  <a:ext uri="{FF2B5EF4-FFF2-40B4-BE49-F238E27FC236}">
                    <a16:creationId xmlns:a16="http://schemas.microsoft.com/office/drawing/2014/main" id="{94E19A7A-1115-4B88-AB71-0986F1CECBC4}"/>
                  </a:ext>
                </a:extLst>
              </p:cNvPr>
              <p:cNvSpPr/>
              <p:nvPr/>
            </p:nvSpPr>
            <p:spPr>
              <a:xfrm>
                <a:off x="8568834" y="6396175"/>
                <a:ext cx="219709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219709" h="203834">
                    <a:moveTo>
                      <a:pt x="0" y="132664"/>
                    </a:moveTo>
                    <a:lnTo>
                      <a:pt x="219176" y="132664"/>
                    </a:lnTo>
                  </a:path>
                  <a:path w="219709" h="203834">
                    <a:moveTo>
                      <a:pt x="0" y="70624"/>
                    </a:moveTo>
                    <a:lnTo>
                      <a:pt x="219176" y="70624"/>
                    </a:lnTo>
                  </a:path>
                  <a:path w="219709" h="203834">
                    <a:moveTo>
                      <a:pt x="0" y="0"/>
                    </a:moveTo>
                    <a:lnTo>
                      <a:pt x="219176" y="0"/>
                    </a:lnTo>
                  </a:path>
                  <a:path w="219709" h="203834">
                    <a:moveTo>
                      <a:pt x="0" y="203225"/>
                    </a:moveTo>
                    <a:lnTo>
                      <a:pt x="219176" y="203225"/>
                    </a:lnTo>
                  </a:path>
                </a:pathLst>
              </a:custGeom>
              <a:ln w="12700">
                <a:solidFill>
                  <a:srgbClr val="80C289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6" name="object 46">
                <a:extLst>
                  <a:ext uri="{FF2B5EF4-FFF2-40B4-BE49-F238E27FC236}">
                    <a16:creationId xmlns:a16="http://schemas.microsoft.com/office/drawing/2014/main" id="{EB3E5F41-FD20-44C5-8A5D-D956F8909B37}"/>
                  </a:ext>
                </a:extLst>
              </p:cNvPr>
              <p:cNvSpPr/>
              <p:nvPr/>
            </p:nvSpPr>
            <p:spPr>
              <a:xfrm>
                <a:off x="8494296" y="6202168"/>
                <a:ext cx="368301" cy="494665"/>
              </a:xfrm>
              <a:custGeom>
                <a:avLst/>
                <a:gdLst/>
                <a:ahLst/>
                <a:cxnLst/>
                <a:rect l="l" t="t" r="r" b="b"/>
                <a:pathLst>
                  <a:path w="368300" h="494665">
                    <a:moveTo>
                      <a:pt x="334264" y="0"/>
                    </a:moveTo>
                    <a:lnTo>
                      <a:pt x="94881" y="0"/>
                    </a:lnTo>
                    <a:lnTo>
                      <a:pt x="0" y="82905"/>
                    </a:lnTo>
                    <a:lnTo>
                      <a:pt x="0" y="460095"/>
                    </a:lnTo>
                    <a:lnTo>
                      <a:pt x="2683" y="473383"/>
                    </a:lnTo>
                    <a:lnTo>
                      <a:pt x="9988" y="484266"/>
                    </a:lnTo>
                    <a:lnTo>
                      <a:pt x="20799" y="491620"/>
                    </a:lnTo>
                    <a:lnTo>
                      <a:pt x="33997" y="494322"/>
                    </a:lnTo>
                    <a:lnTo>
                      <a:pt x="334264" y="494322"/>
                    </a:lnTo>
                    <a:lnTo>
                      <a:pt x="347462" y="491620"/>
                    </a:lnTo>
                    <a:lnTo>
                      <a:pt x="358273" y="484266"/>
                    </a:lnTo>
                    <a:lnTo>
                      <a:pt x="365578" y="473383"/>
                    </a:lnTo>
                    <a:lnTo>
                      <a:pt x="368261" y="460095"/>
                    </a:lnTo>
                    <a:lnTo>
                      <a:pt x="368261" y="34226"/>
                    </a:lnTo>
                    <a:lnTo>
                      <a:pt x="365578" y="20938"/>
                    </a:lnTo>
                    <a:lnTo>
                      <a:pt x="358273" y="10055"/>
                    </a:lnTo>
                    <a:lnTo>
                      <a:pt x="347462" y="2701"/>
                    </a:lnTo>
                    <a:lnTo>
                      <a:pt x="334264" y="0"/>
                    </a:lnTo>
                    <a:close/>
                  </a:path>
                  <a:path w="368300" h="494665">
                    <a:moveTo>
                      <a:pt x="110197" y="6616"/>
                    </a:moveTo>
                    <a:lnTo>
                      <a:pt x="110197" y="111937"/>
                    </a:lnTo>
                    <a:lnTo>
                      <a:pt x="47066" y="111937"/>
                    </a:lnTo>
                  </a:path>
                </a:pathLst>
              </a:custGeom>
              <a:ln w="12700">
                <a:solidFill>
                  <a:srgbClr val="80C289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</p:grp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4DCCF0B-46D6-4768-9F5B-B0B63329BED3}"/>
              </a:ext>
            </a:extLst>
          </p:cNvPr>
          <p:cNvGrpSpPr/>
          <p:nvPr/>
        </p:nvGrpSpPr>
        <p:grpSpPr>
          <a:xfrm>
            <a:off x="6235629" y="6011236"/>
            <a:ext cx="4808289" cy="461665"/>
            <a:chOff x="6235629" y="5777556"/>
            <a:chExt cx="4808289" cy="4616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955380-BD49-4945-AB99-6FCB595A1B7C}"/>
                </a:ext>
              </a:extLst>
            </p:cNvPr>
            <p:cNvSpPr txBox="1"/>
            <p:nvPr/>
          </p:nvSpPr>
          <p:spPr>
            <a:xfrm>
              <a:off x="6822365" y="5777556"/>
              <a:ext cx="42215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cap="all" dirty="0">
                  <a:gradFill flip="none" rotWithShape="1">
                    <a:gsLst>
                      <a:gs pos="16000">
                        <a:srgbClr val="3F6A9D"/>
                      </a:gs>
                      <a:gs pos="100000">
                        <a:srgbClr val="37888F"/>
                      </a:gs>
                    </a:gsLst>
                    <a:lin ang="18900000" scaled="1"/>
                    <a:tileRect/>
                  </a:gra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Копия свидетельства о постановке на учет в налоговом органе</a:t>
              </a:r>
            </a:p>
          </p:txBody>
        </p:sp>
        <p:grpSp>
          <p:nvGrpSpPr>
            <p:cNvPr id="37" name="object 43">
              <a:extLst>
                <a:ext uri="{FF2B5EF4-FFF2-40B4-BE49-F238E27FC236}">
                  <a16:creationId xmlns:a16="http://schemas.microsoft.com/office/drawing/2014/main" id="{F3E51198-99AF-490A-A801-599D113A3A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35629" y="5777556"/>
              <a:ext cx="429566" cy="310752"/>
              <a:chOff x="8116029" y="8158668"/>
              <a:chExt cx="1193800" cy="863600"/>
            </a:xfrm>
          </p:grpSpPr>
          <p:sp>
            <p:nvSpPr>
              <p:cNvPr id="38" name="object 44">
                <a:extLst>
                  <a:ext uri="{FF2B5EF4-FFF2-40B4-BE49-F238E27FC236}">
                    <a16:creationId xmlns:a16="http://schemas.microsoft.com/office/drawing/2014/main" id="{CBCD15FB-6717-4E33-A80A-6751DE60C0C6}"/>
                  </a:ext>
                </a:extLst>
              </p:cNvPr>
              <p:cNvSpPr/>
              <p:nvPr/>
            </p:nvSpPr>
            <p:spPr>
              <a:xfrm>
                <a:off x="8116029" y="8158668"/>
                <a:ext cx="1193800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1193800" h="863600">
                    <a:moveTo>
                      <a:pt x="1193800" y="558520"/>
                    </a:moveTo>
                    <a:lnTo>
                      <a:pt x="1193800" y="213855"/>
                    </a:lnTo>
                    <a:lnTo>
                      <a:pt x="1187693" y="183684"/>
                    </a:lnTo>
                    <a:lnTo>
                      <a:pt x="1171043" y="159038"/>
                    </a:lnTo>
                    <a:lnTo>
                      <a:pt x="1146356" y="142417"/>
                    </a:lnTo>
                    <a:lnTo>
                      <a:pt x="1116139" y="136321"/>
                    </a:lnTo>
                    <a:lnTo>
                      <a:pt x="573201" y="137706"/>
                    </a:lnTo>
                    <a:lnTo>
                      <a:pt x="475183" y="26365"/>
                    </a:lnTo>
                    <a:lnTo>
                      <a:pt x="462978" y="15178"/>
                    </a:lnTo>
                    <a:lnTo>
                      <a:pt x="448838" y="6900"/>
                    </a:lnTo>
                    <a:lnTo>
                      <a:pt x="433272" y="1763"/>
                    </a:lnTo>
                    <a:lnTo>
                      <a:pt x="416788" y="0"/>
                    </a:lnTo>
                    <a:lnTo>
                      <a:pt x="181749" y="0"/>
                    </a:lnTo>
                  </a:path>
                  <a:path w="1193800" h="863600">
                    <a:moveTo>
                      <a:pt x="1193800" y="558520"/>
                    </a:moveTo>
                    <a:lnTo>
                      <a:pt x="1193800" y="784085"/>
                    </a:lnTo>
                    <a:lnTo>
                      <a:pt x="1187693" y="814257"/>
                    </a:lnTo>
                    <a:lnTo>
                      <a:pt x="1171043" y="838908"/>
                    </a:lnTo>
                    <a:lnTo>
                      <a:pt x="1146356" y="855533"/>
                    </a:lnTo>
                    <a:lnTo>
                      <a:pt x="1116139" y="861631"/>
                    </a:lnTo>
                    <a:lnTo>
                      <a:pt x="77673" y="863168"/>
                    </a:lnTo>
                    <a:lnTo>
                      <a:pt x="47454" y="857072"/>
                    </a:lnTo>
                    <a:lnTo>
                      <a:pt x="22763" y="840451"/>
                    </a:lnTo>
                    <a:lnTo>
                      <a:pt x="6108" y="815805"/>
                    </a:lnTo>
                    <a:lnTo>
                      <a:pt x="0" y="785634"/>
                    </a:lnTo>
                    <a:lnTo>
                      <a:pt x="0" y="77546"/>
                    </a:lnTo>
                    <a:lnTo>
                      <a:pt x="6108" y="47373"/>
                    </a:lnTo>
                    <a:lnTo>
                      <a:pt x="22763" y="22723"/>
                    </a:lnTo>
                    <a:lnTo>
                      <a:pt x="47454" y="6097"/>
                    </a:lnTo>
                    <a:lnTo>
                      <a:pt x="77673" y="0"/>
                    </a:lnTo>
                    <a:lnTo>
                      <a:pt x="181749" y="0"/>
                    </a:lnTo>
                  </a:path>
                </a:pathLst>
              </a:custGeom>
              <a:ln w="12700">
                <a:solidFill>
                  <a:srgbClr val="00ABA1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39" name="object 45">
                <a:extLst>
                  <a:ext uri="{FF2B5EF4-FFF2-40B4-BE49-F238E27FC236}">
                    <a16:creationId xmlns:a16="http://schemas.microsoft.com/office/drawing/2014/main" id="{7223553A-789B-41D4-85BF-314D1D03C777}"/>
                  </a:ext>
                </a:extLst>
              </p:cNvPr>
              <p:cNvSpPr/>
              <p:nvPr/>
            </p:nvSpPr>
            <p:spPr>
              <a:xfrm>
                <a:off x="8568831" y="8527978"/>
                <a:ext cx="219709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219709" h="203834">
                    <a:moveTo>
                      <a:pt x="0" y="132664"/>
                    </a:moveTo>
                    <a:lnTo>
                      <a:pt x="219176" y="132664"/>
                    </a:lnTo>
                  </a:path>
                  <a:path w="219709" h="203834">
                    <a:moveTo>
                      <a:pt x="0" y="70624"/>
                    </a:moveTo>
                    <a:lnTo>
                      <a:pt x="219176" y="70624"/>
                    </a:lnTo>
                  </a:path>
                  <a:path w="219709" h="203834">
                    <a:moveTo>
                      <a:pt x="0" y="0"/>
                    </a:moveTo>
                    <a:lnTo>
                      <a:pt x="219176" y="0"/>
                    </a:lnTo>
                  </a:path>
                  <a:path w="219709" h="203834">
                    <a:moveTo>
                      <a:pt x="0" y="203225"/>
                    </a:moveTo>
                    <a:lnTo>
                      <a:pt x="219176" y="203225"/>
                    </a:lnTo>
                  </a:path>
                </a:pathLst>
              </a:custGeom>
              <a:ln w="12700">
                <a:solidFill>
                  <a:srgbClr val="80C289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  <p:sp>
            <p:nvSpPr>
              <p:cNvPr id="40" name="object 46">
                <a:extLst>
                  <a:ext uri="{FF2B5EF4-FFF2-40B4-BE49-F238E27FC236}">
                    <a16:creationId xmlns:a16="http://schemas.microsoft.com/office/drawing/2014/main" id="{A44FA9AE-303B-46A3-BF40-5D511261FAEF}"/>
                  </a:ext>
                </a:extLst>
              </p:cNvPr>
              <p:cNvSpPr/>
              <p:nvPr/>
            </p:nvSpPr>
            <p:spPr>
              <a:xfrm>
                <a:off x="8494293" y="8415648"/>
                <a:ext cx="368301" cy="494665"/>
              </a:xfrm>
              <a:custGeom>
                <a:avLst/>
                <a:gdLst/>
                <a:ahLst/>
                <a:cxnLst/>
                <a:rect l="l" t="t" r="r" b="b"/>
                <a:pathLst>
                  <a:path w="368300" h="494665">
                    <a:moveTo>
                      <a:pt x="334264" y="0"/>
                    </a:moveTo>
                    <a:lnTo>
                      <a:pt x="94881" y="0"/>
                    </a:lnTo>
                    <a:lnTo>
                      <a:pt x="0" y="82905"/>
                    </a:lnTo>
                    <a:lnTo>
                      <a:pt x="0" y="460095"/>
                    </a:lnTo>
                    <a:lnTo>
                      <a:pt x="2683" y="473383"/>
                    </a:lnTo>
                    <a:lnTo>
                      <a:pt x="9988" y="484266"/>
                    </a:lnTo>
                    <a:lnTo>
                      <a:pt x="20799" y="491620"/>
                    </a:lnTo>
                    <a:lnTo>
                      <a:pt x="33997" y="494322"/>
                    </a:lnTo>
                    <a:lnTo>
                      <a:pt x="334264" y="494322"/>
                    </a:lnTo>
                    <a:lnTo>
                      <a:pt x="347462" y="491620"/>
                    </a:lnTo>
                    <a:lnTo>
                      <a:pt x="358273" y="484266"/>
                    </a:lnTo>
                    <a:lnTo>
                      <a:pt x="365578" y="473383"/>
                    </a:lnTo>
                    <a:lnTo>
                      <a:pt x="368261" y="460095"/>
                    </a:lnTo>
                    <a:lnTo>
                      <a:pt x="368261" y="34226"/>
                    </a:lnTo>
                    <a:lnTo>
                      <a:pt x="365578" y="20938"/>
                    </a:lnTo>
                    <a:lnTo>
                      <a:pt x="358273" y="10055"/>
                    </a:lnTo>
                    <a:lnTo>
                      <a:pt x="347462" y="2701"/>
                    </a:lnTo>
                    <a:lnTo>
                      <a:pt x="334264" y="0"/>
                    </a:lnTo>
                    <a:close/>
                  </a:path>
                  <a:path w="368300" h="494665">
                    <a:moveTo>
                      <a:pt x="110197" y="6616"/>
                    </a:moveTo>
                    <a:lnTo>
                      <a:pt x="110197" y="111937"/>
                    </a:lnTo>
                    <a:lnTo>
                      <a:pt x="47066" y="111937"/>
                    </a:lnTo>
                  </a:path>
                </a:pathLst>
              </a:custGeom>
              <a:ln w="12700">
                <a:solidFill>
                  <a:srgbClr val="80C289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4B44581-0EEF-4697-BEFA-23FC38F91E0E}"/>
              </a:ext>
            </a:extLst>
          </p:cNvPr>
          <p:cNvSpPr txBox="1"/>
          <p:nvPr/>
        </p:nvSpPr>
        <p:spPr>
          <a:xfrm>
            <a:off x="6822365" y="5262855"/>
            <a:ext cx="5232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cap="all" dirty="0">
                <a:gradFill flip="none" rotWithShape="1">
                  <a:gsLst>
                    <a:gs pos="16000">
                      <a:srgbClr val="3F6A9D"/>
                    </a:gs>
                    <a:gs pos="100000">
                      <a:srgbClr val="37888F"/>
                    </a:gs>
                  </a:gsLst>
                  <a:lin ang="1890000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Справка об исполнении обязанности по уплате налогов, сборов, страховых взносов, пеней, штрафов, процентов</a:t>
            </a:r>
            <a:endParaRPr lang="ru-RU" sz="1200" b="1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object 44">
            <a:extLst>
              <a:ext uri="{FF2B5EF4-FFF2-40B4-BE49-F238E27FC236}">
                <a16:creationId xmlns:a16="http://schemas.microsoft.com/office/drawing/2014/main" id="{88C0B40D-A3D3-401D-A681-A81B93CBC7CB}"/>
              </a:ext>
            </a:extLst>
          </p:cNvPr>
          <p:cNvSpPr/>
          <p:nvPr/>
        </p:nvSpPr>
        <p:spPr>
          <a:xfrm>
            <a:off x="6235630" y="5262853"/>
            <a:ext cx="429566" cy="310752"/>
          </a:xfrm>
          <a:custGeom>
            <a:avLst/>
            <a:gdLst/>
            <a:ahLst/>
            <a:cxnLst/>
            <a:rect l="l" t="t" r="r" b="b"/>
            <a:pathLst>
              <a:path w="1193800" h="863600">
                <a:moveTo>
                  <a:pt x="1193800" y="558520"/>
                </a:moveTo>
                <a:lnTo>
                  <a:pt x="1193800" y="213855"/>
                </a:lnTo>
                <a:lnTo>
                  <a:pt x="1187693" y="183684"/>
                </a:lnTo>
                <a:lnTo>
                  <a:pt x="1171043" y="159038"/>
                </a:lnTo>
                <a:lnTo>
                  <a:pt x="1146356" y="142417"/>
                </a:lnTo>
                <a:lnTo>
                  <a:pt x="1116139" y="136321"/>
                </a:lnTo>
                <a:lnTo>
                  <a:pt x="573201" y="137706"/>
                </a:lnTo>
                <a:lnTo>
                  <a:pt x="475183" y="26365"/>
                </a:lnTo>
                <a:lnTo>
                  <a:pt x="462978" y="15178"/>
                </a:lnTo>
                <a:lnTo>
                  <a:pt x="448838" y="6900"/>
                </a:lnTo>
                <a:lnTo>
                  <a:pt x="433272" y="1763"/>
                </a:lnTo>
                <a:lnTo>
                  <a:pt x="416788" y="0"/>
                </a:lnTo>
                <a:lnTo>
                  <a:pt x="181749" y="0"/>
                </a:lnTo>
              </a:path>
              <a:path w="1193800" h="863600">
                <a:moveTo>
                  <a:pt x="1193800" y="558520"/>
                </a:moveTo>
                <a:lnTo>
                  <a:pt x="1193800" y="784085"/>
                </a:lnTo>
                <a:lnTo>
                  <a:pt x="1187693" y="814257"/>
                </a:lnTo>
                <a:lnTo>
                  <a:pt x="1171043" y="838908"/>
                </a:lnTo>
                <a:lnTo>
                  <a:pt x="1146356" y="855533"/>
                </a:lnTo>
                <a:lnTo>
                  <a:pt x="1116139" y="861631"/>
                </a:lnTo>
                <a:lnTo>
                  <a:pt x="77673" y="863168"/>
                </a:lnTo>
                <a:lnTo>
                  <a:pt x="47454" y="857072"/>
                </a:lnTo>
                <a:lnTo>
                  <a:pt x="22763" y="840451"/>
                </a:lnTo>
                <a:lnTo>
                  <a:pt x="6108" y="815805"/>
                </a:lnTo>
                <a:lnTo>
                  <a:pt x="0" y="785634"/>
                </a:lnTo>
                <a:lnTo>
                  <a:pt x="0" y="77546"/>
                </a:lnTo>
                <a:lnTo>
                  <a:pt x="6108" y="47373"/>
                </a:lnTo>
                <a:lnTo>
                  <a:pt x="22763" y="22723"/>
                </a:lnTo>
                <a:lnTo>
                  <a:pt x="47454" y="6097"/>
                </a:lnTo>
                <a:lnTo>
                  <a:pt x="77673" y="0"/>
                </a:lnTo>
                <a:lnTo>
                  <a:pt x="181749" y="0"/>
                </a:lnTo>
              </a:path>
            </a:pathLst>
          </a:custGeom>
          <a:ln w="12700">
            <a:solidFill>
              <a:srgbClr val="00ABA1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6" name="object 45">
            <a:extLst>
              <a:ext uri="{FF2B5EF4-FFF2-40B4-BE49-F238E27FC236}">
                <a16:creationId xmlns:a16="http://schemas.microsoft.com/office/drawing/2014/main" id="{B8057987-193D-4A2D-8533-41E598DE1E6A}"/>
              </a:ext>
            </a:extLst>
          </p:cNvPr>
          <p:cNvSpPr/>
          <p:nvPr/>
        </p:nvSpPr>
        <p:spPr>
          <a:xfrm>
            <a:off x="6398562" y="5425136"/>
            <a:ext cx="79058" cy="73347"/>
          </a:xfrm>
          <a:custGeom>
            <a:avLst/>
            <a:gdLst/>
            <a:ahLst/>
            <a:cxnLst/>
            <a:rect l="l" t="t" r="r" b="b"/>
            <a:pathLst>
              <a:path w="219709" h="203834">
                <a:moveTo>
                  <a:pt x="0" y="132664"/>
                </a:moveTo>
                <a:lnTo>
                  <a:pt x="219176" y="132664"/>
                </a:lnTo>
              </a:path>
              <a:path w="219709" h="203834">
                <a:moveTo>
                  <a:pt x="0" y="70624"/>
                </a:moveTo>
                <a:lnTo>
                  <a:pt x="219176" y="70624"/>
                </a:lnTo>
              </a:path>
              <a:path w="219709" h="203834">
                <a:moveTo>
                  <a:pt x="0" y="0"/>
                </a:moveTo>
                <a:lnTo>
                  <a:pt x="219176" y="0"/>
                </a:lnTo>
              </a:path>
              <a:path w="219709" h="203834">
                <a:moveTo>
                  <a:pt x="0" y="203225"/>
                </a:moveTo>
                <a:lnTo>
                  <a:pt x="219176" y="203225"/>
                </a:lnTo>
              </a:path>
            </a:pathLst>
          </a:custGeom>
          <a:ln w="12700">
            <a:solidFill>
              <a:srgbClr val="80C289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7" name="object 46">
            <a:extLst>
              <a:ext uri="{FF2B5EF4-FFF2-40B4-BE49-F238E27FC236}">
                <a16:creationId xmlns:a16="http://schemas.microsoft.com/office/drawing/2014/main" id="{AD901ABE-1386-4AC0-945A-3D130EBBF1FA}"/>
              </a:ext>
            </a:extLst>
          </p:cNvPr>
          <p:cNvSpPr/>
          <p:nvPr/>
        </p:nvSpPr>
        <p:spPr>
          <a:xfrm>
            <a:off x="6371741" y="5355326"/>
            <a:ext cx="132526" cy="177997"/>
          </a:xfrm>
          <a:custGeom>
            <a:avLst/>
            <a:gdLst/>
            <a:ahLst/>
            <a:cxnLst/>
            <a:rect l="l" t="t" r="r" b="b"/>
            <a:pathLst>
              <a:path w="368300" h="494665">
                <a:moveTo>
                  <a:pt x="334264" y="0"/>
                </a:moveTo>
                <a:lnTo>
                  <a:pt x="94881" y="0"/>
                </a:lnTo>
                <a:lnTo>
                  <a:pt x="0" y="82905"/>
                </a:lnTo>
                <a:lnTo>
                  <a:pt x="0" y="460095"/>
                </a:lnTo>
                <a:lnTo>
                  <a:pt x="2683" y="473383"/>
                </a:lnTo>
                <a:lnTo>
                  <a:pt x="9988" y="484266"/>
                </a:lnTo>
                <a:lnTo>
                  <a:pt x="20799" y="491620"/>
                </a:lnTo>
                <a:lnTo>
                  <a:pt x="33997" y="494322"/>
                </a:lnTo>
                <a:lnTo>
                  <a:pt x="334264" y="494322"/>
                </a:lnTo>
                <a:lnTo>
                  <a:pt x="347462" y="491620"/>
                </a:lnTo>
                <a:lnTo>
                  <a:pt x="358273" y="484266"/>
                </a:lnTo>
                <a:lnTo>
                  <a:pt x="365578" y="473383"/>
                </a:lnTo>
                <a:lnTo>
                  <a:pt x="368261" y="460095"/>
                </a:lnTo>
                <a:lnTo>
                  <a:pt x="368261" y="34226"/>
                </a:lnTo>
                <a:lnTo>
                  <a:pt x="365578" y="20938"/>
                </a:lnTo>
                <a:lnTo>
                  <a:pt x="358273" y="10055"/>
                </a:lnTo>
                <a:lnTo>
                  <a:pt x="347462" y="2701"/>
                </a:lnTo>
                <a:lnTo>
                  <a:pt x="334264" y="0"/>
                </a:lnTo>
                <a:close/>
              </a:path>
              <a:path w="368300" h="494665">
                <a:moveTo>
                  <a:pt x="110197" y="6616"/>
                </a:moveTo>
                <a:lnTo>
                  <a:pt x="110197" y="111937"/>
                </a:lnTo>
                <a:lnTo>
                  <a:pt x="47066" y="111937"/>
                </a:lnTo>
              </a:path>
            </a:pathLst>
          </a:custGeom>
          <a:ln w="12700">
            <a:solidFill>
              <a:srgbClr val="80C289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16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F1BFAFC-D816-4ACB-8CA3-600F6A400BB5}"/>
              </a:ext>
            </a:extLst>
          </p:cNvPr>
          <p:cNvSpPr txBox="1">
            <a:spLocks/>
          </p:cNvSpPr>
          <p:nvPr/>
        </p:nvSpPr>
        <p:spPr>
          <a:xfrm>
            <a:off x="236855" y="205193"/>
            <a:ext cx="6282268" cy="3770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300" dirty="0">
                <a:solidFill>
                  <a:srgbClr val="03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деятельности в ОЭЗ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45365B4-F9A0-4FD5-8F5D-8F629040A5D1}"/>
              </a:ext>
            </a:extLst>
          </p:cNvPr>
          <p:cNvGrpSpPr/>
          <p:nvPr/>
        </p:nvGrpSpPr>
        <p:grpSpPr>
          <a:xfrm>
            <a:off x="334963" y="5072705"/>
            <a:ext cx="4507200" cy="594360"/>
            <a:chOff x="7343027" y="1302410"/>
            <a:chExt cx="4507200" cy="594360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31E2B450-26A5-40D7-A122-56943A53AF84}"/>
                </a:ext>
              </a:extLst>
            </p:cNvPr>
            <p:cNvSpPr/>
            <p:nvPr/>
          </p:nvSpPr>
          <p:spPr>
            <a:xfrm>
              <a:off x="7343027" y="1302410"/>
              <a:ext cx="4507200" cy="594360"/>
            </a:xfrm>
            <a:prstGeom prst="roundRect">
              <a:avLst/>
            </a:prstGeom>
            <a:gradFill flip="none" rotWithShape="1">
              <a:gsLst>
                <a:gs pos="0">
                  <a:srgbClr val="3F6A9D">
                    <a:alpha val="50000"/>
                  </a:srgbClr>
                </a:gs>
                <a:gs pos="100000">
                  <a:srgbClr val="339A8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На территории ОЭЗ не допускается</a:t>
              </a: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5F1D1889-F8B5-468C-8EED-3CB4A5CD60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36934" y="1398852"/>
              <a:ext cx="375544" cy="374383"/>
              <a:chOff x="6877412" y="2729653"/>
              <a:chExt cx="482400" cy="480907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6C7E79EF-71F6-48A8-8210-FE4452377081}"/>
                  </a:ext>
                </a:extLst>
              </p:cNvPr>
              <p:cNvSpPr/>
              <p:nvPr/>
            </p:nvSpPr>
            <p:spPr>
              <a:xfrm>
                <a:off x="6877412" y="2729653"/>
                <a:ext cx="482400" cy="480907"/>
              </a:xfrm>
              <a:prstGeom prst="ellipse">
                <a:avLst/>
              </a:prstGeom>
              <a:noFill/>
              <a:ln w="38100">
                <a:solidFill>
                  <a:srgbClr val="EF464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806CE281-B8AD-42CC-A6A4-9A6D0F5164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1286" y="2800080"/>
                <a:ext cx="341107" cy="340053"/>
              </a:xfrm>
              <a:prstGeom prst="line">
                <a:avLst/>
              </a:prstGeom>
              <a:noFill/>
              <a:ln w="38100">
                <a:solidFill>
                  <a:srgbClr val="EF464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6DCA6F4-D4F0-4D6C-89EC-3664DD3DAAE5}"/>
              </a:ext>
            </a:extLst>
          </p:cNvPr>
          <p:cNvSpPr/>
          <p:nvPr/>
        </p:nvSpPr>
        <p:spPr>
          <a:xfrm>
            <a:off x="1143333" y="1161055"/>
            <a:ext cx="108838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Промышленно-производственная деятельность</a:t>
            </a:r>
          </a:p>
          <a:p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1021" indent="-211021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производство и (или) переработка товаров (продукции) и их реализация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923DBE32-9589-4E2B-B74F-B08FC27D19F9}"/>
              </a:ext>
            </a:extLst>
          </p:cNvPr>
          <p:cNvSpPr/>
          <p:nvPr/>
        </p:nvSpPr>
        <p:spPr>
          <a:xfrm>
            <a:off x="1166216" y="2217522"/>
            <a:ext cx="10690822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Технико-внедренческая деятельность</a:t>
            </a:r>
          </a:p>
          <a:p>
            <a:endParaRPr lang="ru-RU" sz="11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1021" indent="-211021" algn="just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инновационной деятельности для создания и реализации научно-технической продукции, доведения ее до промышленного применения, а также создание программных продуктов, систем сбора, обработки и передачи данных, систем распределенных вычислений и оказание услуг по внедрению и обслуживанию таких продуктов и систем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D098A4C4-4614-4D33-B9B4-FA92AC91199A}"/>
              </a:ext>
            </a:extLst>
          </p:cNvPr>
          <p:cNvSpPr/>
          <p:nvPr/>
        </p:nvSpPr>
        <p:spPr>
          <a:xfrm>
            <a:off x="1186536" y="3881848"/>
            <a:ext cx="10883862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по логистике</a:t>
            </a:r>
          </a:p>
          <a:p>
            <a:endParaRPr lang="ru-RU" sz="11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1021" indent="-211021" algn="just">
              <a:buClr>
                <a:srgbClr val="0072A9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услуг по обеспечению перевозок и складированию товаров</a:t>
            </a:r>
          </a:p>
        </p:txBody>
      </p:sp>
      <p:graphicFrame>
        <p:nvGraphicFramePr>
          <p:cNvPr id="109" name="Таблица 108">
            <a:extLst>
              <a:ext uri="{FF2B5EF4-FFF2-40B4-BE49-F238E27FC236}">
                <a16:creationId xmlns:a16="http://schemas.microsoft.com/office/drawing/2014/main" id="{EF697BF3-A4CA-4211-B699-3954C6916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088563"/>
              </p:ext>
            </p:extLst>
          </p:nvPr>
        </p:nvGraphicFramePr>
        <p:xfrm>
          <a:off x="13216" y="4917441"/>
          <a:ext cx="12178784" cy="194754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5076944">
                  <a:extLst>
                    <a:ext uri="{9D8B030D-6E8A-4147-A177-3AD203B41FA5}">
                      <a16:colId xmlns:a16="http://schemas.microsoft.com/office/drawing/2014/main" val="3723233187"/>
                    </a:ext>
                  </a:extLst>
                </a:gridCol>
                <a:gridCol w="710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6426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A87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Разработка месторождений полезных ископаемых </a:t>
                      </a:r>
                      <a:br>
                        <a:rPr lang="ru-RU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исключением разработки месторождений минеральных вод и других природных лечебных ресурсов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A87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42094"/>
                  </a:ext>
                </a:extLst>
              </a:tr>
              <a:tr h="941122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i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A87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и переработка подакцизных товаров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и переработка этана, сжиженных углеводородных газов и жидкой стали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A87">
                        <a:alpha val="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0" name="object 14">
            <a:extLst>
              <a:ext uri="{FF2B5EF4-FFF2-40B4-BE49-F238E27FC236}">
                <a16:creationId xmlns:a16="http://schemas.microsoft.com/office/drawing/2014/main" id="{8BEDBB9C-CC71-4651-9BE1-8748C527C466}"/>
              </a:ext>
            </a:extLst>
          </p:cNvPr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972" y="1190935"/>
            <a:ext cx="550800" cy="550800"/>
          </a:xfrm>
          <a:prstGeom prst="rect">
            <a:avLst/>
          </a:prstGeom>
        </p:spPr>
      </p:pic>
      <p:pic>
        <p:nvPicPr>
          <p:cNvPr id="111" name="object 31">
            <a:extLst>
              <a:ext uri="{FF2B5EF4-FFF2-40B4-BE49-F238E27FC236}">
                <a16:creationId xmlns:a16="http://schemas.microsoft.com/office/drawing/2014/main" id="{F2770F1B-0B2E-4A9C-BEE5-599053454BA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445" y="2276619"/>
            <a:ext cx="551854" cy="551854"/>
          </a:xfrm>
          <a:prstGeom prst="rect">
            <a:avLst/>
          </a:prstGeom>
        </p:spPr>
      </p:pic>
      <p:grpSp>
        <p:nvGrpSpPr>
          <p:cNvPr id="114" name="Group 88">
            <a:extLst>
              <a:ext uri="{FF2B5EF4-FFF2-40B4-BE49-F238E27FC236}">
                <a16:creationId xmlns:a16="http://schemas.microsoft.com/office/drawing/2014/main" id="{B727A8B5-42BE-443C-943F-799C37AE0C1B}"/>
              </a:ext>
            </a:extLst>
          </p:cNvPr>
          <p:cNvGrpSpPr/>
          <p:nvPr/>
        </p:nvGrpSpPr>
        <p:grpSpPr>
          <a:xfrm>
            <a:off x="452560" y="3951843"/>
            <a:ext cx="555625" cy="552450"/>
            <a:chOff x="8151813" y="1917700"/>
            <a:chExt cx="555625" cy="552450"/>
          </a:xfrm>
          <a:solidFill>
            <a:srgbClr val="000000"/>
          </a:solidFill>
        </p:grpSpPr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52FBAD70-AA95-43F1-BBB2-5B80C2E509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9926" y="2190750"/>
              <a:ext cx="173038" cy="173038"/>
            </a:xfrm>
            <a:custGeom>
              <a:avLst/>
              <a:gdLst>
                <a:gd name="T0" fmla="*/ 139 w 1091"/>
                <a:gd name="T1" fmla="*/ 683 h 1093"/>
                <a:gd name="T2" fmla="*/ 139 w 1091"/>
                <a:gd name="T3" fmla="*/ 953 h 1093"/>
                <a:gd name="T4" fmla="*/ 408 w 1091"/>
                <a:gd name="T5" fmla="*/ 953 h 1093"/>
                <a:gd name="T6" fmla="*/ 139 w 1091"/>
                <a:gd name="T7" fmla="*/ 683 h 1093"/>
                <a:gd name="T8" fmla="*/ 685 w 1091"/>
                <a:gd name="T9" fmla="*/ 139 h 1093"/>
                <a:gd name="T10" fmla="*/ 952 w 1091"/>
                <a:gd name="T11" fmla="*/ 406 h 1093"/>
                <a:gd name="T12" fmla="*/ 952 w 1091"/>
                <a:gd name="T13" fmla="*/ 139 h 1093"/>
                <a:gd name="T14" fmla="*/ 685 w 1091"/>
                <a:gd name="T15" fmla="*/ 139 h 1093"/>
                <a:gd name="T16" fmla="*/ 237 w 1091"/>
                <a:gd name="T17" fmla="*/ 139 h 1093"/>
                <a:gd name="T18" fmla="*/ 673 w 1091"/>
                <a:gd name="T19" fmla="*/ 575 h 1093"/>
                <a:gd name="T20" fmla="*/ 685 w 1091"/>
                <a:gd name="T21" fmla="*/ 590 h 1093"/>
                <a:gd name="T22" fmla="*/ 691 w 1091"/>
                <a:gd name="T23" fmla="*/ 607 h 1093"/>
                <a:gd name="T24" fmla="*/ 694 w 1091"/>
                <a:gd name="T25" fmla="*/ 625 h 1093"/>
                <a:gd name="T26" fmla="*/ 691 w 1091"/>
                <a:gd name="T27" fmla="*/ 643 h 1093"/>
                <a:gd name="T28" fmla="*/ 685 w 1091"/>
                <a:gd name="T29" fmla="*/ 659 h 1093"/>
                <a:gd name="T30" fmla="*/ 673 w 1091"/>
                <a:gd name="T31" fmla="*/ 674 h 1093"/>
                <a:gd name="T32" fmla="*/ 658 w 1091"/>
                <a:gd name="T33" fmla="*/ 685 h 1093"/>
                <a:gd name="T34" fmla="*/ 641 w 1091"/>
                <a:gd name="T35" fmla="*/ 693 h 1093"/>
                <a:gd name="T36" fmla="*/ 624 w 1091"/>
                <a:gd name="T37" fmla="*/ 695 h 1093"/>
                <a:gd name="T38" fmla="*/ 606 w 1091"/>
                <a:gd name="T39" fmla="*/ 693 h 1093"/>
                <a:gd name="T40" fmla="*/ 589 w 1091"/>
                <a:gd name="T41" fmla="*/ 685 h 1093"/>
                <a:gd name="T42" fmla="*/ 574 w 1091"/>
                <a:gd name="T43" fmla="*/ 674 h 1093"/>
                <a:gd name="T44" fmla="*/ 139 w 1091"/>
                <a:gd name="T45" fmla="*/ 237 h 1093"/>
                <a:gd name="T46" fmla="*/ 139 w 1091"/>
                <a:gd name="T47" fmla="*/ 486 h 1093"/>
                <a:gd name="T48" fmla="*/ 605 w 1091"/>
                <a:gd name="T49" fmla="*/ 953 h 1093"/>
                <a:gd name="T50" fmla="*/ 605 w 1091"/>
                <a:gd name="T51" fmla="*/ 953 h 1093"/>
                <a:gd name="T52" fmla="*/ 952 w 1091"/>
                <a:gd name="T53" fmla="*/ 953 h 1093"/>
                <a:gd name="T54" fmla="*/ 952 w 1091"/>
                <a:gd name="T55" fmla="*/ 603 h 1093"/>
                <a:gd name="T56" fmla="*/ 487 w 1091"/>
                <a:gd name="T57" fmla="*/ 139 h 1093"/>
                <a:gd name="T58" fmla="*/ 237 w 1091"/>
                <a:gd name="T59" fmla="*/ 139 h 1093"/>
                <a:gd name="T60" fmla="*/ 69 w 1091"/>
                <a:gd name="T61" fmla="*/ 0 h 1093"/>
                <a:gd name="T62" fmla="*/ 1022 w 1091"/>
                <a:gd name="T63" fmla="*/ 0 h 1093"/>
                <a:gd name="T64" fmla="*/ 1040 w 1091"/>
                <a:gd name="T65" fmla="*/ 2 h 1093"/>
                <a:gd name="T66" fmla="*/ 1057 w 1091"/>
                <a:gd name="T67" fmla="*/ 9 h 1093"/>
                <a:gd name="T68" fmla="*/ 1071 w 1091"/>
                <a:gd name="T69" fmla="*/ 20 h 1093"/>
                <a:gd name="T70" fmla="*/ 1081 w 1091"/>
                <a:gd name="T71" fmla="*/ 34 h 1093"/>
                <a:gd name="T72" fmla="*/ 1089 w 1091"/>
                <a:gd name="T73" fmla="*/ 51 h 1093"/>
                <a:gd name="T74" fmla="*/ 1091 w 1091"/>
                <a:gd name="T75" fmla="*/ 69 h 1093"/>
                <a:gd name="T76" fmla="*/ 1091 w 1091"/>
                <a:gd name="T77" fmla="*/ 1023 h 1093"/>
                <a:gd name="T78" fmla="*/ 1089 w 1091"/>
                <a:gd name="T79" fmla="*/ 1041 h 1093"/>
                <a:gd name="T80" fmla="*/ 1081 w 1091"/>
                <a:gd name="T81" fmla="*/ 1058 h 1093"/>
                <a:gd name="T82" fmla="*/ 1071 w 1091"/>
                <a:gd name="T83" fmla="*/ 1071 h 1093"/>
                <a:gd name="T84" fmla="*/ 1057 w 1091"/>
                <a:gd name="T85" fmla="*/ 1083 h 1093"/>
                <a:gd name="T86" fmla="*/ 1040 w 1091"/>
                <a:gd name="T87" fmla="*/ 1089 h 1093"/>
                <a:gd name="T88" fmla="*/ 1022 w 1091"/>
                <a:gd name="T89" fmla="*/ 1093 h 1093"/>
                <a:gd name="T90" fmla="*/ 69 w 1091"/>
                <a:gd name="T91" fmla="*/ 1093 h 1093"/>
                <a:gd name="T92" fmla="*/ 50 w 1091"/>
                <a:gd name="T93" fmla="*/ 1089 h 1093"/>
                <a:gd name="T94" fmla="*/ 34 w 1091"/>
                <a:gd name="T95" fmla="*/ 1083 h 1093"/>
                <a:gd name="T96" fmla="*/ 20 w 1091"/>
                <a:gd name="T97" fmla="*/ 1071 h 1093"/>
                <a:gd name="T98" fmla="*/ 9 w 1091"/>
                <a:gd name="T99" fmla="*/ 1058 h 1093"/>
                <a:gd name="T100" fmla="*/ 2 w 1091"/>
                <a:gd name="T101" fmla="*/ 1041 h 1093"/>
                <a:gd name="T102" fmla="*/ 0 w 1091"/>
                <a:gd name="T103" fmla="*/ 1023 h 1093"/>
                <a:gd name="T104" fmla="*/ 0 w 1091"/>
                <a:gd name="T105" fmla="*/ 69 h 1093"/>
                <a:gd name="T106" fmla="*/ 2 w 1091"/>
                <a:gd name="T107" fmla="*/ 51 h 1093"/>
                <a:gd name="T108" fmla="*/ 9 w 1091"/>
                <a:gd name="T109" fmla="*/ 34 h 1093"/>
                <a:gd name="T110" fmla="*/ 20 w 1091"/>
                <a:gd name="T111" fmla="*/ 20 h 1093"/>
                <a:gd name="T112" fmla="*/ 34 w 1091"/>
                <a:gd name="T113" fmla="*/ 9 h 1093"/>
                <a:gd name="T114" fmla="*/ 50 w 1091"/>
                <a:gd name="T115" fmla="*/ 2 h 1093"/>
                <a:gd name="T116" fmla="*/ 69 w 1091"/>
                <a:gd name="T117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1" h="1093">
                  <a:moveTo>
                    <a:pt x="139" y="683"/>
                  </a:moveTo>
                  <a:lnTo>
                    <a:pt x="139" y="953"/>
                  </a:lnTo>
                  <a:lnTo>
                    <a:pt x="408" y="953"/>
                  </a:lnTo>
                  <a:lnTo>
                    <a:pt x="139" y="683"/>
                  </a:lnTo>
                  <a:close/>
                  <a:moveTo>
                    <a:pt x="685" y="139"/>
                  </a:moveTo>
                  <a:lnTo>
                    <a:pt x="952" y="406"/>
                  </a:lnTo>
                  <a:lnTo>
                    <a:pt x="952" y="139"/>
                  </a:lnTo>
                  <a:lnTo>
                    <a:pt x="685" y="139"/>
                  </a:lnTo>
                  <a:close/>
                  <a:moveTo>
                    <a:pt x="237" y="139"/>
                  </a:moveTo>
                  <a:lnTo>
                    <a:pt x="673" y="575"/>
                  </a:lnTo>
                  <a:lnTo>
                    <a:pt x="685" y="590"/>
                  </a:lnTo>
                  <a:lnTo>
                    <a:pt x="691" y="607"/>
                  </a:lnTo>
                  <a:lnTo>
                    <a:pt x="694" y="625"/>
                  </a:lnTo>
                  <a:lnTo>
                    <a:pt x="691" y="643"/>
                  </a:lnTo>
                  <a:lnTo>
                    <a:pt x="685" y="659"/>
                  </a:lnTo>
                  <a:lnTo>
                    <a:pt x="673" y="674"/>
                  </a:lnTo>
                  <a:lnTo>
                    <a:pt x="658" y="685"/>
                  </a:lnTo>
                  <a:lnTo>
                    <a:pt x="641" y="693"/>
                  </a:lnTo>
                  <a:lnTo>
                    <a:pt x="624" y="695"/>
                  </a:lnTo>
                  <a:lnTo>
                    <a:pt x="606" y="693"/>
                  </a:lnTo>
                  <a:lnTo>
                    <a:pt x="589" y="685"/>
                  </a:lnTo>
                  <a:lnTo>
                    <a:pt x="574" y="674"/>
                  </a:lnTo>
                  <a:lnTo>
                    <a:pt x="139" y="237"/>
                  </a:lnTo>
                  <a:lnTo>
                    <a:pt x="139" y="486"/>
                  </a:lnTo>
                  <a:lnTo>
                    <a:pt x="605" y="953"/>
                  </a:lnTo>
                  <a:lnTo>
                    <a:pt x="605" y="953"/>
                  </a:lnTo>
                  <a:lnTo>
                    <a:pt x="952" y="953"/>
                  </a:lnTo>
                  <a:lnTo>
                    <a:pt x="952" y="603"/>
                  </a:lnTo>
                  <a:lnTo>
                    <a:pt x="487" y="139"/>
                  </a:lnTo>
                  <a:lnTo>
                    <a:pt x="237" y="139"/>
                  </a:lnTo>
                  <a:close/>
                  <a:moveTo>
                    <a:pt x="69" y="0"/>
                  </a:moveTo>
                  <a:lnTo>
                    <a:pt x="1022" y="0"/>
                  </a:lnTo>
                  <a:lnTo>
                    <a:pt x="1040" y="2"/>
                  </a:lnTo>
                  <a:lnTo>
                    <a:pt x="1057" y="9"/>
                  </a:lnTo>
                  <a:lnTo>
                    <a:pt x="1071" y="20"/>
                  </a:lnTo>
                  <a:lnTo>
                    <a:pt x="1081" y="34"/>
                  </a:lnTo>
                  <a:lnTo>
                    <a:pt x="1089" y="51"/>
                  </a:lnTo>
                  <a:lnTo>
                    <a:pt x="1091" y="69"/>
                  </a:lnTo>
                  <a:lnTo>
                    <a:pt x="1091" y="1023"/>
                  </a:lnTo>
                  <a:lnTo>
                    <a:pt x="1089" y="1041"/>
                  </a:lnTo>
                  <a:lnTo>
                    <a:pt x="1081" y="1058"/>
                  </a:lnTo>
                  <a:lnTo>
                    <a:pt x="1071" y="1071"/>
                  </a:lnTo>
                  <a:lnTo>
                    <a:pt x="1057" y="1083"/>
                  </a:lnTo>
                  <a:lnTo>
                    <a:pt x="1040" y="1089"/>
                  </a:lnTo>
                  <a:lnTo>
                    <a:pt x="1022" y="1093"/>
                  </a:lnTo>
                  <a:lnTo>
                    <a:pt x="69" y="1093"/>
                  </a:lnTo>
                  <a:lnTo>
                    <a:pt x="50" y="1089"/>
                  </a:lnTo>
                  <a:lnTo>
                    <a:pt x="34" y="1083"/>
                  </a:lnTo>
                  <a:lnTo>
                    <a:pt x="20" y="1071"/>
                  </a:lnTo>
                  <a:lnTo>
                    <a:pt x="9" y="1058"/>
                  </a:lnTo>
                  <a:lnTo>
                    <a:pt x="2" y="1041"/>
                  </a:lnTo>
                  <a:lnTo>
                    <a:pt x="0" y="1023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4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463B8D1A-518F-4919-B69F-2D9FD04C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2638" y="2303463"/>
              <a:ext cx="25400" cy="25400"/>
            </a:xfrm>
            <a:custGeom>
              <a:avLst/>
              <a:gdLst>
                <a:gd name="T0" fmla="*/ 70 w 160"/>
                <a:gd name="T1" fmla="*/ 0 h 159"/>
                <a:gd name="T2" fmla="*/ 88 w 160"/>
                <a:gd name="T3" fmla="*/ 3 h 159"/>
                <a:gd name="T4" fmla="*/ 104 w 160"/>
                <a:gd name="T5" fmla="*/ 9 h 159"/>
                <a:gd name="T6" fmla="*/ 119 w 160"/>
                <a:gd name="T7" fmla="*/ 21 h 159"/>
                <a:gd name="T8" fmla="*/ 139 w 160"/>
                <a:gd name="T9" fmla="*/ 40 h 159"/>
                <a:gd name="T10" fmla="*/ 150 w 160"/>
                <a:gd name="T11" fmla="*/ 55 h 159"/>
                <a:gd name="T12" fmla="*/ 157 w 160"/>
                <a:gd name="T13" fmla="*/ 72 h 159"/>
                <a:gd name="T14" fmla="*/ 160 w 160"/>
                <a:gd name="T15" fmla="*/ 89 h 159"/>
                <a:gd name="T16" fmla="*/ 157 w 160"/>
                <a:gd name="T17" fmla="*/ 107 h 159"/>
                <a:gd name="T18" fmla="*/ 150 w 160"/>
                <a:gd name="T19" fmla="*/ 124 h 159"/>
                <a:gd name="T20" fmla="*/ 139 w 160"/>
                <a:gd name="T21" fmla="*/ 139 h 159"/>
                <a:gd name="T22" fmla="*/ 125 w 160"/>
                <a:gd name="T23" fmla="*/ 151 h 159"/>
                <a:gd name="T24" fmla="*/ 108 w 160"/>
                <a:gd name="T25" fmla="*/ 157 h 159"/>
                <a:gd name="T26" fmla="*/ 90 w 160"/>
                <a:gd name="T27" fmla="*/ 159 h 159"/>
                <a:gd name="T28" fmla="*/ 73 w 160"/>
                <a:gd name="T29" fmla="*/ 157 h 159"/>
                <a:gd name="T30" fmla="*/ 56 w 160"/>
                <a:gd name="T31" fmla="*/ 151 h 159"/>
                <a:gd name="T32" fmla="*/ 41 w 160"/>
                <a:gd name="T33" fmla="*/ 139 h 159"/>
                <a:gd name="T34" fmla="*/ 21 w 160"/>
                <a:gd name="T35" fmla="*/ 120 h 159"/>
                <a:gd name="T36" fmla="*/ 10 w 160"/>
                <a:gd name="T37" fmla="*/ 105 h 159"/>
                <a:gd name="T38" fmla="*/ 3 w 160"/>
                <a:gd name="T39" fmla="*/ 88 h 159"/>
                <a:gd name="T40" fmla="*/ 0 w 160"/>
                <a:gd name="T41" fmla="*/ 70 h 159"/>
                <a:gd name="T42" fmla="*/ 3 w 160"/>
                <a:gd name="T43" fmla="*/ 52 h 159"/>
                <a:gd name="T44" fmla="*/ 10 w 160"/>
                <a:gd name="T45" fmla="*/ 36 h 159"/>
                <a:gd name="T46" fmla="*/ 21 w 160"/>
                <a:gd name="T47" fmla="*/ 21 h 159"/>
                <a:gd name="T48" fmla="*/ 36 w 160"/>
                <a:gd name="T49" fmla="*/ 9 h 159"/>
                <a:gd name="T50" fmla="*/ 52 w 160"/>
                <a:gd name="T51" fmla="*/ 3 h 159"/>
                <a:gd name="T52" fmla="*/ 70 w 160"/>
                <a:gd name="T5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159">
                  <a:moveTo>
                    <a:pt x="70" y="0"/>
                  </a:moveTo>
                  <a:lnTo>
                    <a:pt x="88" y="3"/>
                  </a:lnTo>
                  <a:lnTo>
                    <a:pt x="104" y="9"/>
                  </a:lnTo>
                  <a:lnTo>
                    <a:pt x="119" y="21"/>
                  </a:lnTo>
                  <a:lnTo>
                    <a:pt x="139" y="40"/>
                  </a:lnTo>
                  <a:lnTo>
                    <a:pt x="150" y="55"/>
                  </a:lnTo>
                  <a:lnTo>
                    <a:pt x="157" y="72"/>
                  </a:lnTo>
                  <a:lnTo>
                    <a:pt x="160" y="89"/>
                  </a:lnTo>
                  <a:lnTo>
                    <a:pt x="157" y="107"/>
                  </a:lnTo>
                  <a:lnTo>
                    <a:pt x="150" y="124"/>
                  </a:lnTo>
                  <a:lnTo>
                    <a:pt x="139" y="139"/>
                  </a:lnTo>
                  <a:lnTo>
                    <a:pt x="125" y="151"/>
                  </a:lnTo>
                  <a:lnTo>
                    <a:pt x="108" y="157"/>
                  </a:lnTo>
                  <a:lnTo>
                    <a:pt x="90" y="159"/>
                  </a:lnTo>
                  <a:lnTo>
                    <a:pt x="73" y="157"/>
                  </a:lnTo>
                  <a:lnTo>
                    <a:pt x="56" y="151"/>
                  </a:lnTo>
                  <a:lnTo>
                    <a:pt x="41" y="139"/>
                  </a:lnTo>
                  <a:lnTo>
                    <a:pt x="21" y="120"/>
                  </a:lnTo>
                  <a:lnTo>
                    <a:pt x="10" y="105"/>
                  </a:lnTo>
                  <a:lnTo>
                    <a:pt x="3" y="88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6"/>
                  </a:lnTo>
                  <a:lnTo>
                    <a:pt x="21" y="21"/>
                  </a:lnTo>
                  <a:lnTo>
                    <a:pt x="36" y="9"/>
                  </a:lnTo>
                  <a:lnTo>
                    <a:pt x="52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174D67E5-BDCF-4028-812B-E1F2ED073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1701" y="2100263"/>
              <a:ext cx="122238" cy="265113"/>
            </a:xfrm>
            <a:custGeom>
              <a:avLst/>
              <a:gdLst>
                <a:gd name="T0" fmla="*/ 139 w 764"/>
                <a:gd name="T1" fmla="*/ 1253 h 1669"/>
                <a:gd name="T2" fmla="*/ 139 w 764"/>
                <a:gd name="T3" fmla="*/ 1529 h 1669"/>
                <a:gd name="T4" fmla="*/ 415 w 764"/>
                <a:gd name="T5" fmla="*/ 1529 h 1669"/>
                <a:gd name="T6" fmla="*/ 139 w 764"/>
                <a:gd name="T7" fmla="*/ 1253 h 1669"/>
                <a:gd name="T8" fmla="*/ 139 w 764"/>
                <a:gd name="T9" fmla="*/ 807 h 1669"/>
                <a:gd name="T10" fmla="*/ 139 w 764"/>
                <a:gd name="T11" fmla="*/ 1056 h 1669"/>
                <a:gd name="T12" fmla="*/ 612 w 764"/>
                <a:gd name="T13" fmla="*/ 1529 h 1669"/>
                <a:gd name="T14" fmla="*/ 624 w 764"/>
                <a:gd name="T15" fmla="*/ 1529 h 1669"/>
                <a:gd name="T16" fmla="*/ 624 w 764"/>
                <a:gd name="T17" fmla="*/ 1292 h 1669"/>
                <a:gd name="T18" fmla="*/ 139 w 764"/>
                <a:gd name="T19" fmla="*/ 807 h 1669"/>
                <a:gd name="T20" fmla="*/ 139 w 764"/>
                <a:gd name="T21" fmla="*/ 367 h 1669"/>
                <a:gd name="T22" fmla="*/ 139 w 764"/>
                <a:gd name="T23" fmla="*/ 610 h 1669"/>
                <a:gd name="T24" fmla="*/ 141 w 764"/>
                <a:gd name="T25" fmla="*/ 612 h 1669"/>
                <a:gd name="T26" fmla="*/ 624 w 764"/>
                <a:gd name="T27" fmla="*/ 1095 h 1669"/>
                <a:gd name="T28" fmla="*/ 624 w 764"/>
                <a:gd name="T29" fmla="*/ 852 h 1669"/>
                <a:gd name="T30" fmla="*/ 139 w 764"/>
                <a:gd name="T31" fmla="*/ 367 h 1669"/>
                <a:gd name="T32" fmla="*/ 535 w 764"/>
                <a:gd name="T33" fmla="*/ 140 h 1669"/>
                <a:gd name="T34" fmla="*/ 624 w 764"/>
                <a:gd name="T35" fmla="*/ 229 h 1669"/>
                <a:gd name="T36" fmla="*/ 624 w 764"/>
                <a:gd name="T37" fmla="*/ 140 h 1669"/>
                <a:gd name="T38" fmla="*/ 535 w 764"/>
                <a:gd name="T39" fmla="*/ 140 h 1669"/>
                <a:gd name="T40" fmla="*/ 139 w 764"/>
                <a:gd name="T41" fmla="*/ 140 h 1669"/>
                <a:gd name="T42" fmla="*/ 139 w 764"/>
                <a:gd name="T43" fmla="*/ 170 h 1669"/>
                <a:gd name="T44" fmla="*/ 141 w 764"/>
                <a:gd name="T45" fmla="*/ 172 h 1669"/>
                <a:gd name="T46" fmla="*/ 624 w 764"/>
                <a:gd name="T47" fmla="*/ 655 h 1669"/>
                <a:gd name="T48" fmla="*/ 624 w 764"/>
                <a:gd name="T49" fmla="*/ 427 h 1669"/>
                <a:gd name="T50" fmla="*/ 338 w 764"/>
                <a:gd name="T51" fmla="*/ 140 h 1669"/>
                <a:gd name="T52" fmla="*/ 139 w 764"/>
                <a:gd name="T53" fmla="*/ 140 h 1669"/>
                <a:gd name="T54" fmla="*/ 70 w 764"/>
                <a:gd name="T55" fmla="*/ 0 h 1669"/>
                <a:gd name="T56" fmla="*/ 694 w 764"/>
                <a:gd name="T57" fmla="*/ 0 h 1669"/>
                <a:gd name="T58" fmla="*/ 712 w 764"/>
                <a:gd name="T59" fmla="*/ 3 h 1669"/>
                <a:gd name="T60" fmla="*/ 729 w 764"/>
                <a:gd name="T61" fmla="*/ 10 h 1669"/>
                <a:gd name="T62" fmla="*/ 743 w 764"/>
                <a:gd name="T63" fmla="*/ 20 h 1669"/>
                <a:gd name="T64" fmla="*/ 754 w 764"/>
                <a:gd name="T65" fmla="*/ 35 h 1669"/>
                <a:gd name="T66" fmla="*/ 761 w 764"/>
                <a:gd name="T67" fmla="*/ 51 h 1669"/>
                <a:gd name="T68" fmla="*/ 764 w 764"/>
                <a:gd name="T69" fmla="*/ 70 h 1669"/>
                <a:gd name="T70" fmla="*/ 764 w 764"/>
                <a:gd name="T71" fmla="*/ 1599 h 1669"/>
                <a:gd name="T72" fmla="*/ 761 w 764"/>
                <a:gd name="T73" fmla="*/ 1618 h 1669"/>
                <a:gd name="T74" fmla="*/ 754 w 764"/>
                <a:gd name="T75" fmla="*/ 1634 h 1669"/>
                <a:gd name="T76" fmla="*/ 743 w 764"/>
                <a:gd name="T77" fmla="*/ 1649 h 1669"/>
                <a:gd name="T78" fmla="*/ 729 w 764"/>
                <a:gd name="T79" fmla="*/ 1659 h 1669"/>
                <a:gd name="T80" fmla="*/ 712 w 764"/>
                <a:gd name="T81" fmla="*/ 1666 h 1669"/>
                <a:gd name="T82" fmla="*/ 694 w 764"/>
                <a:gd name="T83" fmla="*/ 1669 h 1669"/>
                <a:gd name="T84" fmla="*/ 70 w 764"/>
                <a:gd name="T85" fmla="*/ 1669 h 1669"/>
                <a:gd name="T86" fmla="*/ 51 w 764"/>
                <a:gd name="T87" fmla="*/ 1666 h 1669"/>
                <a:gd name="T88" fmla="*/ 34 w 764"/>
                <a:gd name="T89" fmla="*/ 1659 h 1669"/>
                <a:gd name="T90" fmla="*/ 20 w 764"/>
                <a:gd name="T91" fmla="*/ 1649 h 1669"/>
                <a:gd name="T92" fmla="*/ 10 w 764"/>
                <a:gd name="T93" fmla="*/ 1634 h 1669"/>
                <a:gd name="T94" fmla="*/ 2 w 764"/>
                <a:gd name="T95" fmla="*/ 1618 h 1669"/>
                <a:gd name="T96" fmla="*/ 0 w 764"/>
                <a:gd name="T97" fmla="*/ 1599 h 1669"/>
                <a:gd name="T98" fmla="*/ 0 w 764"/>
                <a:gd name="T99" fmla="*/ 70 h 1669"/>
                <a:gd name="T100" fmla="*/ 2 w 764"/>
                <a:gd name="T101" fmla="*/ 51 h 1669"/>
                <a:gd name="T102" fmla="*/ 10 w 764"/>
                <a:gd name="T103" fmla="*/ 35 h 1669"/>
                <a:gd name="T104" fmla="*/ 20 w 764"/>
                <a:gd name="T105" fmla="*/ 20 h 1669"/>
                <a:gd name="T106" fmla="*/ 34 w 764"/>
                <a:gd name="T107" fmla="*/ 10 h 1669"/>
                <a:gd name="T108" fmla="*/ 51 w 764"/>
                <a:gd name="T109" fmla="*/ 3 h 1669"/>
                <a:gd name="T110" fmla="*/ 70 w 764"/>
                <a:gd name="T111" fmla="*/ 0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1669">
                  <a:moveTo>
                    <a:pt x="139" y="1253"/>
                  </a:moveTo>
                  <a:lnTo>
                    <a:pt x="139" y="1529"/>
                  </a:lnTo>
                  <a:lnTo>
                    <a:pt x="415" y="1529"/>
                  </a:lnTo>
                  <a:lnTo>
                    <a:pt x="139" y="1253"/>
                  </a:lnTo>
                  <a:close/>
                  <a:moveTo>
                    <a:pt x="139" y="807"/>
                  </a:moveTo>
                  <a:lnTo>
                    <a:pt x="139" y="1056"/>
                  </a:lnTo>
                  <a:lnTo>
                    <a:pt x="612" y="1529"/>
                  </a:lnTo>
                  <a:lnTo>
                    <a:pt x="624" y="1529"/>
                  </a:lnTo>
                  <a:lnTo>
                    <a:pt x="624" y="1292"/>
                  </a:lnTo>
                  <a:lnTo>
                    <a:pt x="139" y="807"/>
                  </a:lnTo>
                  <a:close/>
                  <a:moveTo>
                    <a:pt x="139" y="367"/>
                  </a:moveTo>
                  <a:lnTo>
                    <a:pt x="139" y="610"/>
                  </a:lnTo>
                  <a:lnTo>
                    <a:pt x="141" y="612"/>
                  </a:lnTo>
                  <a:lnTo>
                    <a:pt x="624" y="1095"/>
                  </a:lnTo>
                  <a:lnTo>
                    <a:pt x="624" y="852"/>
                  </a:lnTo>
                  <a:lnTo>
                    <a:pt x="139" y="367"/>
                  </a:lnTo>
                  <a:close/>
                  <a:moveTo>
                    <a:pt x="535" y="140"/>
                  </a:moveTo>
                  <a:lnTo>
                    <a:pt x="624" y="229"/>
                  </a:lnTo>
                  <a:lnTo>
                    <a:pt x="624" y="140"/>
                  </a:lnTo>
                  <a:lnTo>
                    <a:pt x="535" y="140"/>
                  </a:lnTo>
                  <a:close/>
                  <a:moveTo>
                    <a:pt x="139" y="140"/>
                  </a:moveTo>
                  <a:lnTo>
                    <a:pt x="139" y="170"/>
                  </a:lnTo>
                  <a:lnTo>
                    <a:pt x="141" y="172"/>
                  </a:lnTo>
                  <a:lnTo>
                    <a:pt x="624" y="655"/>
                  </a:lnTo>
                  <a:lnTo>
                    <a:pt x="624" y="427"/>
                  </a:lnTo>
                  <a:lnTo>
                    <a:pt x="338" y="140"/>
                  </a:lnTo>
                  <a:lnTo>
                    <a:pt x="139" y="140"/>
                  </a:lnTo>
                  <a:close/>
                  <a:moveTo>
                    <a:pt x="70" y="0"/>
                  </a:moveTo>
                  <a:lnTo>
                    <a:pt x="694" y="0"/>
                  </a:lnTo>
                  <a:lnTo>
                    <a:pt x="712" y="3"/>
                  </a:lnTo>
                  <a:lnTo>
                    <a:pt x="729" y="10"/>
                  </a:lnTo>
                  <a:lnTo>
                    <a:pt x="743" y="20"/>
                  </a:lnTo>
                  <a:lnTo>
                    <a:pt x="754" y="35"/>
                  </a:lnTo>
                  <a:lnTo>
                    <a:pt x="761" y="51"/>
                  </a:lnTo>
                  <a:lnTo>
                    <a:pt x="764" y="70"/>
                  </a:lnTo>
                  <a:lnTo>
                    <a:pt x="764" y="1599"/>
                  </a:lnTo>
                  <a:lnTo>
                    <a:pt x="761" y="1618"/>
                  </a:lnTo>
                  <a:lnTo>
                    <a:pt x="754" y="1634"/>
                  </a:lnTo>
                  <a:lnTo>
                    <a:pt x="743" y="1649"/>
                  </a:lnTo>
                  <a:lnTo>
                    <a:pt x="729" y="1659"/>
                  </a:lnTo>
                  <a:lnTo>
                    <a:pt x="712" y="1666"/>
                  </a:lnTo>
                  <a:lnTo>
                    <a:pt x="694" y="1669"/>
                  </a:lnTo>
                  <a:lnTo>
                    <a:pt x="70" y="1669"/>
                  </a:lnTo>
                  <a:lnTo>
                    <a:pt x="51" y="1666"/>
                  </a:lnTo>
                  <a:lnTo>
                    <a:pt x="34" y="1659"/>
                  </a:lnTo>
                  <a:lnTo>
                    <a:pt x="20" y="1649"/>
                  </a:lnTo>
                  <a:lnTo>
                    <a:pt x="10" y="1634"/>
                  </a:lnTo>
                  <a:lnTo>
                    <a:pt x="2" y="1618"/>
                  </a:lnTo>
                  <a:lnTo>
                    <a:pt x="0" y="1599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482950E8-6396-49C5-95AA-3088109DFF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89926" y="1958975"/>
              <a:ext cx="173038" cy="173038"/>
            </a:xfrm>
            <a:custGeom>
              <a:avLst/>
              <a:gdLst>
                <a:gd name="T0" fmla="*/ 139 w 1091"/>
                <a:gd name="T1" fmla="*/ 684 h 1093"/>
                <a:gd name="T2" fmla="*/ 139 w 1091"/>
                <a:gd name="T3" fmla="*/ 954 h 1093"/>
                <a:gd name="T4" fmla="*/ 408 w 1091"/>
                <a:gd name="T5" fmla="*/ 954 h 1093"/>
                <a:gd name="T6" fmla="*/ 139 w 1091"/>
                <a:gd name="T7" fmla="*/ 684 h 1093"/>
                <a:gd name="T8" fmla="*/ 139 w 1091"/>
                <a:gd name="T9" fmla="*/ 239 h 1093"/>
                <a:gd name="T10" fmla="*/ 139 w 1091"/>
                <a:gd name="T11" fmla="*/ 487 h 1093"/>
                <a:gd name="T12" fmla="*/ 605 w 1091"/>
                <a:gd name="T13" fmla="*/ 954 h 1093"/>
                <a:gd name="T14" fmla="*/ 853 w 1091"/>
                <a:gd name="T15" fmla="*/ 954 h 1093"/>
                <a:gd name="T16" fmla="*/ 139 w 1091"/>
                <a:gd name="T17" fmla="*/ 239 h 1093"/>
                <a:gd name="T18" fmla="*/ 685 w 1091"/>
                <a:gd name="T19" fmla="*/ 140 h 1093"/>
                <a:gd name="T20" fmla="*/ 952 w 1091"/>
                <a:gd name="T21" fmla="*/ 407 h 1093"/>
                <a:gd name="T22" fmla="*/ 952 w 1091"/>
                <a:gd name="T23" fmla="*/ 140 h 1093"/>
                <a:gd name="T24" fmla="*/ 685 w 1091"/>
                <a:gd name="T25" fmla="*/ 140 h 1093"/>
                <a:gd name="T26" fmla="*/ 237 w 1091"/>
                <a:gd name="T27" fmla="*/ 140 h 1093"/>
                <a:gd name="T28" fmla="*/ 952 w 1091"/>
                <a:gd name="T29" fmla="*/ 855 h 1093"/>
                <a:gd name="T30" fmla="*/ 952 w 1091"/>
                <a:gd name="T31" fmla="*/ 605 h 1093"/>
                <a:gd name="T32" fmla="*/ 487 w 1091"/>
                <a:gd name="T33" fmla="*/ 140 h 1093"/>
                <a:gd name="T34" fmla="*/ 237 w 1091"/>
                <a:gd name="T35" fmla="*/ 140 h 1093"/>
                <a:gd name="T36" fmla="*/ 69 w 1091"/>
                <a:gd name="T37" fmla="*/ 0 h 1093"/>
                <a:gd name="T38" fmla="*/ 1022 w 1091"/>
                <a:gd name="T39" fmla="*/ 0 h 1093"/>
                <a:gd name="T40" fmla="*/ 1040 w 1091"/>
                <a:gd name="T41" fmla="*/ 3 h 1093"/>
                <a:gd name="T42" fmla="*/ 1057 w 1091"/>
                <a:gd name="T43" fmla="*/ 9 h 1093"/>
                <a:gd name="T44" fmla="*/ 1071 w 1091"/>
                <a:gd name="T45" fmla="*/ 21 h 1093"/>
                <a:gd name="T46" fmla="*/ 1081 w 1091"/>
                <a:gd name="T47" fmla="*/ 35 h 1093"/>
                <a:gd name="T48" fmla="*/ 1089 w 1091"/>
                <a:gd name="T49" fmla="*/ 52 h 1093"/>
                <a:gd name="T50" fmla="*/ 1091 w 1091"/>
                <a:gd name="T51" fmla="*/ 70 h 1093"/>
                <a:gd name="T52" fmla="*/ 1091 w 1091"/>
                <a:gd name="T53" fmla="*/ 1024 h 1093"/>
                <a:gd name="T54" fmla="*/ 1089 w 1091"/>
                <a:gd name="T55" fmla="*/ 1042 h 1093"/>
                <a:gd name="T56" fmla="*/ 1081 w 1091"/>
                <a:gd name="T57" fmla="*/ 1059 h 1093"/>
                <a:gd name="T58" fmla="*/ 1071 w 1091"/>
                <a:gd name="T59" fmla="*/ 1072 h 1093"/>
                <a:gd name="T60" fmla="*/ 1057 w 1091"/>
                <a:gd name="T61" fmla="*/ 1083 h 1093"/>
                <a:gd name="T62" fmla="*/ 1040 w 1091"/>
                <a:gd name="T63" fmla="*/ 1091 h 1093"/>
                <a:gd name="T64" fmla="*/ 1022 w 1091"/>
                <a:gd name="T65" fmla="*/ 1093 h 1093"/>
                <a:gd name="T66" fmla="*/ 69 w 1091"/>
                <a:gd name="T67" fmla="*/ 1093 h 1093"/>
                <a:gd name="T68" fmla="*/ 50 w 1091"/>
                <a:gd name="T69" fmla="*/ 1091 h 1093"/>
                <a:gd name="T70" fmla="*/ 34 w 1091"/>
                <a:gd name="T71" fmla="*/ 1083 h 1093"/>
                <a:gd name="T72" fmla="*/ 20 w 1091"/>
                <a:gd name="T73" fmla="*/ 1072 h 1093"/>
                <a:gd name="T74" fmla="*/ 9 w 1091"/>
                <a:gd name="T75" fmla="*/ 1059 h 1093"/>
                <a:gd name="T76" fmla="*/ 2 w 1091"/>
                <a:gd name="T77" fmla="*/ 1042 h 1093"/>
                <a:gd name="T78" fmla="*/ 0 w 1091"/>
                <a:gd name="T79" fmla="*/ 1024 h 1093"/>
                <a:gd name="T80" fmla="*/ 0 w 1091"/>
                <a:gd name="T81" fmla="*/ 70 h 1093"/>
                <a:gd name="T82" fmla="*/ 2 w 1091"/>
                <a:gd name="T83" fmla="*/ 52 h 1093"/>
                <a:gd name="T84" fmla="*/ 9 w 1091"/>
                <a:gd name="T85" fmla="*/ 35 h 1093"/>
                <a:gd name="T86" fmla="*/ 20 w 1091"/>
                <a:gd name="T87" fmla="*/ 21 h 1093"/>
                <a:gd name="T88" fmla="*/ 34 w 1091"/>
                <a:gd name="T89" fmla="*/ 9 h 1093"/>
                <a:gd name="T90" fmla="*/ 50 w 1091"/>
                <a:gd name="T91" fmla="*/ 3 h 1093"/>
                <a:gd name="T92" fmla="*/ 69 w 1091"/>
                <a:gd name="T93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91" h="1093">
                  <a:moveTo>
                    <a:pt x="139" y="684"/>
                  </a:moveTo>
                  <a:lnTo>
                    <a:pt x="139" y="954"/>
                  </a:lnTo>
                  <a:lnTo>
                    <a:pt x="408" y="954"/>
                  </a:lnTo>
                  <a:lnTo>
                    <a:pt x="139" y="684"/>
                  </a:lnTo>
                  <a:close/>
                  <a:moveTo>
                    <a:pt x="139" y="239"/>
                  </a:moveTo>
                  <a:lnTo>
                    <a:pt x="139" y="487"/>
                  </a:lnTo>
                  <a:lnTo>
                    <a:pt x="605" y="954"/>
                  </a:lnTo>
                  <a:lnTo>
                    <a:pt x="853" y="954"/>
                  </a:lnTo>
                  <a:lnTo>
                    <a:pt x="139" y="239"/>
                  </a:lnTo>
                  <a:close/>
                  <a:moveTo>
                    <a:pt x="685" y="140"/>
                  </a:moveTo>
                  <a:lnTo>
                    <a:pt x="952" y="407"/>
                  </a:lnTo>
                  <a:lnTo>
                    <a:pt x="952" y="140"/>
                  </a:lnTo>
                  <a:lnTo>
                    <a:pt x="685" y="140"/>
                  </a:lnTo>
                  <a:close/>
                  <a:moveTo>
                    <a:pt x="237" y="140"/>
                  </a:moveTo>
                  <a:lnTo>
                    <a:pt x="952" y="855"/>
                  </a:lnTo>
                  <a:lnTo>
                    <a:pt x="952" y="605"/>
                  </a:lnTo>
                  <a:lnTo>
                    <a:pt x="487" y="140"/>
                  </a:lnTo>
                  <a:lnTo>
                    <a:pt x="237" y="140"/>
                  </a:lnTo>
                  <a:close/>
                  <a:moveTo>
                    <a:pt x="69" y="0"/>
                  </a:moveTo>
                  <a:lnTo>
                    <a:pt x="1022" y="0"/>
                  </a:lnTo>
                  <a:lnTo>
                    <a:pt x="1040" y="3"/>
                  </a:lnTo>
                  <a:lnTo>
                    <a:pt x="1057" y="9"/>
                  </a:lnTo>
                  <a:lnTo>
                    <a:pt x="1071" y="21"/>
                  </a:lnTo>
                  <a:lnTo>
                    <a:pt x="1081" y="35"/>
                  </a:lnTo>
                  <a:lnTo>
                    <a:pt x="1089" y="52"/>
                  </a:lnTo>
                  <a:lnTo>
                    <a:pt x="1091" y="70"/>
                  </a:lnTo>
                  <a:lnTo>
                    <a:pt x="1091" y="1024"/>
                  </a:lnTo>
                  <a:lnTo>
                    <a:pt x="1089" y="1042"/>
                  </a:lnTo>
                  <a:lnTo>
                    <a:pt x="1081" y="1059"/>
                  </a:lnTo>
                  <a:lnTo>
                    <a:pt x="1071" y="1072"/>
                  </a:lnTo>
                  <a:lnTo>
                    <a:pt x="1057" y="1083"/>
                  </a:lnTo>
                  <a:lnTo>
                    <a:pt x="1040" y="1091"/>
                  </a:lnTo>
                  <a:lnTo>
                    <a:pt x="1022" y="1093"/>
                  </a:lnTo>
                  <a:lnTo>
                    <a:pt x="69" y="1093"/>
                  </a:lnTo>
                  <a:lnTo>
                    <a:pt x="50" y="1091"/>
                  </a:lnTo>
                  <a:lnTo>
                    <a:pt x="34" y="1083"/>
                  </a:lnTo>
                  <a:lnTo>
                    <a:pt x="20" y="1072"/>
                  </a:lnTo>
                  <a:lnTo>
                    <a:pt x="9" y="1059"/>
                  </a:lnTo>
                  <a:lnTo>
                    <a:pt x="2" y="1042"/>
                  </a:lnTo>
                  <a:lnTo>
                    <a:pt x="0" y="1024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1"/>
                  </a:lnTo>
                  <a:lnTo>
                    <a:pt x="34" y="9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47AA79BE-B5EF-4454-9BC1-2193BA72FC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1813" y="1917700"/>
              <a:ext cx="555625" cy="552450"/>
            </a:xfrm>
            <a:custGeom>
              <a:avLst/>
              <a:gdLst>
                <a:gd name="T0" fmla="*/ 3002 w 3500"/>
                <a:gd name="T1" fmla="*/ 3090 h 3477"/>
                <a:gd name="T2" fmla="*/ 2944 w 3500"/>
                <a:gd name="T3" fmla="*/ 3175 h 3477"/>
                <a:gd name="T4" fmla="*/ 2964 w 3500"/>
                <a:gd name="T5" fmla="*/ 3278 h 3477"/>
                <a:gd name="T6" fmla="*/ 3050 w 3500"/>
                <a:gd name="T7" fmla="*/ 3335 h 3477"/>
                <a:gd name="T8" fmla="*/ 3153 w 3500"/>
                <a:gd name="T9" fmla="*/ 3315 h 3477"/>
                <a:gd name="T10" fmla="*/ 3210 w 3500"/>
                <a:gd name="T11" fmla="*/ 3230 h 3477"/>
                <a:gd name="T12" fmla="*/ 3189 w 3500"/>
                <a:gd name="T13" fmla="*/ 3127 h 3477"/>
                <a:gd name="T14" fmla="*/ 3104 w 3500"/>
                <a:gd name="T15" fmla="*/ 3070 h 3477"/>
                <a:gd name="T16" fmla="*/ 259 w 3500"/>
                <a:gd name="T17" fmla="*/ 2985 h 3477"/>
                <a:gd name="T18" fmla="*/ 164 w 3500"/>
                <a:gd name="T19" fmla="*/ 3063 h 3477"/>
                <a:gd name="T20" fmla="*/ 142 w 3500"/>
                <a:gd name="T21" fmla="*/ 3188 h 3477"/>
                <a:gd name="T22" fmla="*/ 205 w 3500"/>
                <a:gd name="T23" fmla="*/ 3295 h 3477"/>
                <a:gd name="T24" fmla="*/ 321 w 3500"/>
                <a:gd name="T25" fmla="*/ 3338 h 3477"/>
                <a:gd name="T26" fmla="*/ 439 w 3500"/>
                <a:gd name="T27" fmla="*/ 3295 h 3477"/>
                <a:gd name="T28" fmla="*/ 502 w 3500"/>
                <a:gd name="T29" fmla="*/ 3188 h 3477"/>
                <a:gd name="T30" fmla="*/ 479 w 3500"/>
                <a:gd name="T31" fmla="*/ 3063 h 3477"/>
                <a:gd name="T32" fmla="*/ 385 w 3500"/>
                <a:gd name="T33" fmla="*/ 2985 h 3477"/>
                <a:gd name="T34" fmla="*/ 752 w 3500"/>
                <a:gd name="T35" fmla="*/ 2923 h 3477"/>
                <a:gd name="T36" fmla="*/ 2216 w 3500"/>
                <a:gd name="T37" fmla="*/ 1039 h 3477"/>
                <a:gd name="T38" fmla="*/ 2216 w 3500"/>
                <a:gd name="T39" fmla="*/ 1039 h 3477"/>
                <a:gd name="T40" fmla="*/ 2076 w 3500"/>
                <a:gd name="T41" fmla="*/ 140 h 3477"/>
                <a:gd name="T42" fmla="*/ 2164 w 3500"/>
                <a:gd name="T43" fmla="*/ 3 h 3477"/>
                <a:gd name="T44" fmla="*/ 2212 w 3500"/>
                <a:gd name="T45" fmla="*/ 51 h 3477"/>
                <a:gd name="T46" fmla="*/ 3297 w 3500"/>
                <a:gd name="T47" fmla="*/ 902 h 3477"/>
                <a:gd name="T48" fmla="*/ 3346 w 3500"/>
                <a:gd name="T49" fmla="*/ 951 h 3477"/>
                <a:gd name="T50" fmla="*/ 3449 w 3500"/>
                <a:gd name="T51" fmla="*/ 2926 h 3477"/>
                <a:gd name="T52" fmla="*/ 3498 w 3500"/>
                <a:gd name="T53" fmla="*/ 2975 h 3477"/>
                <a:gd name="T54" fmla="*/ 3480 w 3500"/>
                <a:gd name="T55" fmla="*/ 3043 h 3477"/>
                <a:gd name="T56" fmla="*/ 3314 w 3500"/>
                <a:gd name="T57" fmla="*/ 3063 h 3477"/>
                <a:gd name="T58" fmla="*/ 3353 w 3500"/>
                <a:gd name="T59" fmla="*/ 3202 h 3477"/>
                <a:gd name="T60" fmla="*/ 3308 w 3500"/>
                <a:gd name="T61" fmla="*/ 3352 h 3477"/>
                <a:gd name="T62" fmla="*/ 3193 w 3500"/>
                <a:gd name="T63" fmla="*/ 3452 h 3477"/>
                <a:gd name="T64" fmla="*/ 3037 w 3500"/>
                <a:gd name="T65" fmla="*/ 3475 h 3477"/>
                <a:gd name="T66" fmla="*/ 2897 w 3500"/>
                <a:gd name="T67" fmla="*/ 3410 h 3477"/>
                <a:gd name="T68" fmla="*/ 2814 w 3500"/>
                <a:gd name="T69" fmla="*/ 3282 h 3477"/>
                <a:gd name="T70" fmla="*/ 2813 w 3500"/>
                <a:gd name="T71" fmla="*/ 3129 h 3477"/>
                <a:gd name="T72" fmla="*/ 637 w 3500"/>
                <a:gd name="T73" fmla="*/ 3093 h 3477"/>
                <a:gd name="T74" fmla="*/ 632 w 3500"/>
                <a:gd name="T75" fmla="*/ 3240 h 3477"/>
                <a:gd name="T76" fmla="*/ 549 w 3500"/>
                <a:gd name="T77" fmla="*/ 3383 h 3477"/>
                <a:gd name="T78" fmla="*/ 407 w 3500"/>
                <a:gd name="T79" fmla="*/ 3465 h 3477"/>
                <a:gd name="T80" fmla="*/ 237 w 3500"/>
                <a:gd name="T81" fmla="*/ 3465 h 3477"/>
                <a:gd name="T82" fmla="*/ 94 w 3500"/>
                <a:gd name="T83" fmla="*/ 3383 h 3477"/>
                <a:gd name="T84" fmla="*/ 12 w 3500"/>
                <a:gd name="T85" fmla="*/ 3240 h 3477"/>
                <a:gd name="T86" fmla="*/ 12 w 3500"/>
                <a:gd name="T87" fmla="*/ 3070 h 3477"/>
                <a:gd name="T88" fmla="*/ 94 w 3500"/>
                <a:gd name="T89" fmla="*/ 2927 h 3477"/>
                <a:gd name="T90" fmla="*/ 237 w 3500"/>
                <a:gd name="T91" fmla="*/ 2845 h 3477"/>
                <a:gd name="T92" fmla="*/ 407 w 3500"/>
                <a:gd name="T93" fmla="*/ 2845 h 3477"/>
                <a:gd name="T94" fmla="*/ 380 w 3500"/>
                <a:gd name="T95" fmla="*/ 820 h 3477"/>
                <a:gd name="T96" fmla="*/ 279 w 3500"/>
                <a:gd name="T97" fmla="*/ 753 h 3477"/>
                <a:gd name="T98" fmla="*/ 67 w 3500"/>
                <a:gd name="T99" fmla="*/ 741 h 3477"/>
                <a:gd name="T100" fmla="*/ 33 w 3500"/>
                <a:gd name="T101" fmla="*/ 680 h 3477"/>
                <a:gd name="T102" fmla="*/ 67 w 3500"/>
                <a:gd name="T103" fmla="*/ 620 h 3477"/>
                <a:gd name="T104" fmla="*/ 291 w 3500"/>
                <a:gd name="T105" fmla="*/ 613 h 3477"/>
                <a:gd name="T106" fmla="*/ 443 w 3500"/>
                <a:gd name="T107" fmla="*/ 685 h 3477"/>
                <a:gd name="T108" fmla="*/ 533 w 3500"/>
                <a:gd name="T109" fmla="*/ 824 h 3477"/>
                <a:gd name="T110" fmla="*/ 612 w 3500"/>
                <a:gd name="T111" fmla="*/ 2923 h 3477"/>
                <a:gd name="T112" fmla="*/ 633 w 3500"/>
                <a:gd name="T113" fmla="*/ 20 h 3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00" h="3477">
                  <a:moveTo>
                    <a:pt x="3077" y="3066"/>
                  </a:moveTo>
                  <a:lnTo>
                    <a:pt x="3050" y="3070"/>
                  </a:lnTo>
                  <a:lnTo>
                    <a:pt x="3025" y="3077"/>
                  </a:lnTo>
                  <a:lnTo>
                    <a:pt x="3002" y="3090"/>
                  </a:lnTo>
                  <a:lnTo>
                    <a:pt x="2981" y="3107"/>
                  </a:lnTo>
                  <a:lnTo>
                    <a:pt x="2964" y="3127"/>
                  </a:lnTo>
                  <a:lnTo>
                    <a:pt x="2953" y="3149"/>
                  </a:lnTo>
                  <a:lnTo>
                    <a:pt x="2944" y="3175"/>
                  </a:lnTo>
                  <a:lnTo>
                    <a:pt x="2942" y="3202"/>
                  </a:lnTo>
                  <a:lnTo>
                    <a:pt x="2944" y="3230"/>
                  </a:lnTo>
                  <a:lnTo>
                    <a:pt x="2953" y="3255"/>
                  </a:lnTo>
                  <a:lnTo>
                    <a:pt x="2964" y="3278"/>
                  </a:lnTo>
                  <a:lnTo>
                    <a:pt x="2981" y="3298"/>
                  </a:lnTo>
                  <a:lnTo>
                    <a:pt x="3002" y="3315"/>
                  </a:lnTo>
                  <a:lnTo>
                    <a:pt x="3025" y="3327"/>
                  </a:lnTo>
                  <a:lnTo>
                    <a:pt x="3050" y="3335"/>
                  </a:lnTo>
                  <a:lnTo>
                    <a:pt x="3077" y="3338"/>
                  </a:lnTo>
                  <a:lnTo>
                    <a:pt x="3104" y="3335"/>
                  </a:lnTo>
                  <a:lnTo>
                    <a:pt x="3130" y="3327"/>
                  </a:lnTo>
                  <a:lnTo>
                    <a:pt x="3153" y="3315"/>
                  </a:lnTo>
                  <a:lnTo>
                    <a:pt x="3173" y="3298"/>
                  </a:lnTo>
                  <a:lnTo>
                    <a:pt x="3189" y="3278"/>
                  </a:lnTo>
                  <a:lnTo>
                    <a:pt x="3202" y="3255"/>
                  </a:lnTo>
                  <a:lnTo>
                    <a:pt x="3210" y="3230"/>
                  </a:lnTo>
                  <a:lnTo>
                    <a:pt x="3213" y="3202"/>
                  </a:lnTo>
                  <a:lnTo>
                    <a:pt x="3210" y="3175"/>
                  </a:lnTo>
                  <a:lnTo>
                    <a:pt x="3202" y="3149"/>
                  </a:lnTo>
                  <a:lnTo>
                    <a:pt x="3189" y="3127"/>
                  </a:lnTo>
                  <a:lnTo>
                    <a:pt x="3173" y="3107"/>
                  </a:lnTo>
                  <a:lnTo>
                    <a:pt x="3153" y="3090"/>
                  </a:lnTo>
                  <a:lnTo>
                    <a:pt x="3130" y="3077"/>
                  </a:lnTo>
                  <a:lnTo>
                    <a:pt x="3104" y="3070"/>
                  </a:lnTo>
                  <a:lnTo>
                    <a:pt x="3077" y="3066"/>
                  </a:lnTo>
                  <a:close/>
                  <a:moveTo>
                    <a:pt x="321" y="2973"/>
                  </a:moveTo>
                  <a:lnTo>
                    <a:pt x="290" y="2976"/>
                  </a:lnTo>
                  <a:lnTo>
                    <a:pt x="259" y="2985"/>
                  </a:lnTo>
                  <a:lnTo>
                    <a:pt x="230" y="2997"/>
                  </a:lnTo>
                  <a:lnTo>
                    <a:pt x="205" y="3015"/>
                  </a:lnTo>
                  <a:lnTo>
                    <a:pt x="182" y="3038"/>
                  </a:lnTo>
                  <a:lnTo>
                    <a:pt x="164" y="3063"/>
                  </a:lnTo>
                  <a:lnTo>
                    <a:pt x="151" y="3092"/>
                  </a:lnTo>
                  <a:lnTo>
                    <a:pt x="142" y="3123"/>
                  </a:lnTo>
                  <a:lnTo>
                    <a:pt x="139" y="3156"/>
                  </a:lnTo>
                  <a:lnTo>
                    <a:pt x="142" y="3188"/>
                  </a:lnTo>
                  <a:lnTo>
                    <a:pt x="151" y="3219"/>
                  </a:lnTo>
                  <a:lnTo>
                    <a:pt x="164" y="3248"/>
                  </a:lnTo>
                  <a:lnTo>
                    <a:pt x="182" y="3273"/>
                  </a:lnTo>
                  <a:lnTo>
                    <a:pt x="205" y="3295"/>
                  </a:lnTo>
                  <a:lnTo>
                    <a:pt x="230" y="3313"/>
                  </a:lnTo>
                  <a:lnTo>
                    <a:pt x="259" y="3326"/>
                  </a:lnTo>
                  <a:lnTo>
                    <a:pt x="290" y="3335"/>
                  </a:lnTo>
                  <a:lnTo>
                    <a:pt x="321" y="3338"/>
                  </a:lnTo>
                  <a:lnTo>
                    <a:pt x="354" y="3335"/>
                  </a:lnTo>
                  <a:lnTo>
                    <a:pt x="385" y="3326"/>
                  </a:lnTo>
                  <a:lnTo>
                    <a:pt x="414" y="3313"/>
                  </a:lnTo>
                  <a:lnTo>
                    <a:pt x="439" y="3295"/>
                  </a:lnTo>
                  <a:lnTo>
                    <a:pt x="461" y="3273"/>
                  </a:lnTo>
                  <a:lnTo>
                    <a:pt x="479" y="3248"/>
                  </a:lnTo>
                  <a:lnTo>
                    <a:pt x="493" y="3219"/>
                  </a:lnTo>
                  <a:lnTo>
                    <a:pt x="502" y="3188"/>
                  </a:lnTo>
                  <a:lnTo>
                    <a:pt x="504" y="3156"/>
                  </a:lnTo>
                  <a:lnTo>
                    <a:pt x="502" y="3123"/>
                  </a:lnTo>
                  <a:lnTo>
                    <a:pt x="493" y="3092"/>
                  </a:lnTo>
                  <a:lnTo>
                    <a:pt x="479" y="3063"/>
                  </a:lnTo>
                  <a:lnTo>
                    <a:pt x="461" y="3038"/>
                  </a:lnTo>
                  <a:lnTo>
                    <a:pt x="439" y="3015"/>
                  </a:lnTo>
                  <a:lnTo>
                    <a:pt x="414" y="2997"/>
                  </a:lnTo>
                  <a:lnTo>
                    <a:pt x="385" y="2985"/>
                  </a:lnTo>
                  <a:lnTo>
                    <a:pt x="354" y="2976"/>
                  </a:lnTo>
                  <a:lnTo>
                    <a:pt x="321" y="2973"/>
                  </a:lnTo>
                  <a:close/>
                  <a:moveTo>
                    <a:pt x="752" y="1601"/>
                  </a:moveTo>
                  <a:lnTo>
                    <a:pt x="752" y="2923"/>
                  </a:lnTo>
                  <a:lnTo>
                    <a:pt x="2076" y="2923"/>
                  </a:lnTo>
                  <a:lnTo>
                    <a:pt x="2076" y="1601"/>
                  </a:lnTo>
                  <a:lnTo>
                    <a:pt x="752" y="1601"/>
                  </a:lnTo>
                  <a:close/>
                  <a:moveTo>
                    <a:pt x="2216" y="1039"/>
                  </a:moveTo>
                  <a:lnTo>
                    <a:pt x="2216" y="2923"/>
                  </a:lnTo>
                  <a:lnTo>
                    <a:pt x="3209" y="2923"/>
                  </a:lnTo>
                  <a:lnTo>
                    <a:pt x="3209" y="1039"/>
                  </a:lnTo>
                  <a:lnTo>
                    <a:pt x="2216" y="1039"/>
                  </a:lnTo>
                  <a:close/>
                  <a:moveTo>
                    <a:pt x="752" y="140"/>
                  </a:moveTo>
                  <a:lnTo>
                    <a:pt x="752" y="1462"/>
                  </a:lnTo>
                  <a:lnTo>
                    <a:pt x="2076" y="1462"/>
                  </a:lnTo>
                  <a:lnTo>
                    <a:pt x="2076" y="140"/>
                  </a:lnTo>
                  <a:lnTo>
                    <a:pt x="752" y="140"/>
                  </a:lnTo>
                  <a:close/>
                  <a:moveTo>
                    <a:pt x="682" y="0"/>
                  </a:moveTo>
                  <a:lnTo>
                    <a:pt x="2146" y="0"/>
                  </a:lnTo>
                  <a:lnTo>
                    <a:pt x="2164" y="3"/>
                  </a:lnTo>
                  <a:lnTo>
                    <a:pt x="2181" y="10"/>
                  </a:lnTo>
                  <a:lnTo>
                    <a:pt x="2194" y="20"/>
                  </a:lnTo>
                  <a:lnTo>
                    <a:pt x="2206" y="35"/>
                  </a:lnTo>
                  <a:lnTo>
                    <a:pt x="2212" y="51"/>
                  </a:lnTo>
                  <a:lnTo>
                    <a:pt x="2216" y="70"/>
                  </a:lnTo>
                  <a:lnTo>
                    <a:pt x="2216" y="900"/>
                  </a:lnTo>
                  <a:lnTo>
                    <a:pt x="3279" y="900"/>
                  </a:lnTo>
                  <a:lnTo>
                    <a:pt x="3297" y="902"/>
                  </a:lnTo>
                  <a:lnTo>
                    <a:pt x="3314" y="909"/>
                  </a:lnTo>
                  <a:lnTo>
                    <a:pt x="3328" y="920"/>
                  </a:lnTo>
                  <a:lnTo>
                    <a:pt x="3339" y="935"/>
                  </a:lnTo>
                  <a:lnTo>
                    <a:pt x="3346" y="951"/>
                  </a:lnTo>
                  <a:lnTo>
                    <a:pt x="3348" y="970"/>
                  </a:lnTo>
                  <a:lnTo>
                    <a:pt x="3348" y="2923"/>
                  </a:lnTo>
                  <a:lnTo>
                    <a:pt x="3430" y="2923"/>
                  </a:lnTo>
                  <a:lnTo>
                    <a:pt x="3449" y="2926"/>
                  </a:lnTo>
                  <a:lnTo>
                    <a:pt x="3465" y="2933"/>
                  </a:lnTo>
                  <a:lnTo>
                    <a:pt x="3480" y="2944"/>
                  </a:lnTo>
                  <a:lnTo>
                    <a:pt x="3490" y="2958"/>
                  </a:lnTo>
                  <a:lnTo>
                    <a:pt x="3498" y="2975"/>
                  </a:lnTo>
                  <a:lnTo>
                    <a:pt x="3500" y="2993"/>
                  </a:lnTo>
                  <a:lnTo>
                    <a:pt x="3498" y="3012"/>
                  </a:lnTo>
                  <a:lnTo>
                    <a:pt x="3490" y="3028"/>
                  </a:lnTo>
                  <a:lnTo>
                    <a:pt x="3480" y="3043"/>
                  </a:lnTo>
                  <a:lnTo>
                    <a:pt x="3465" y="3054"/>
                  </a:lnTo>
                  <a:lnTo>
                    <a:pt x="3449" y="3060"/>
                  </a:lnTo>
                  <a:lnTo>
                    <a:pt x="3430" y="3063"/>
                  </a:lnTo>
                  <a:lnTo>
                    <a:pt x="3314" y="3063"/>
                  </a:lnTo>
                  <a:lnTo>
                    <a:pt x="3330" y="3095"/>
                  </a:lnTo>
                  <a:lnTo>
                    <a:pt x="3342" y="3129"/>
                  </a:lnTo>
                  <a:lnTo>
                    <a:pt x="3349" y="3165"/>
                  </a:lnTo>
                  <a:lnTo>
                    <a:pt x="3353" y="3202"/>
                  </a:lnTo>
                  <a:lnTo>
                    <a:pt x="3349" y="3243"/>
                  </a:lnTo>
                  <a:lnTo>
                    <a:pt x="3341" y="3282"/>
                  </a:lnTo>
                  <a:lnTo>
                    <a:pt x="3327" y="3318"/>
                  </a:lnTo>
                  <a:lnTo>
                    <a:pt x="3308" y="3352"/>
                  </a:lnTo>
                  <a:lnTo>
                    <a:pt x="3285" y="3383"/>
                  </a:lnTo>
                  <a:lnTo>
                    <a:pt x="3257" y="3410"/>
                  </a:lnTo>
                  <a:lnTo>
                    <a:pt x="3227" y="3432"/>
                  </a:lnTo>
                  <a:lnTo>
                    <a:pt x="3193" y="3452"/>
                  </a:lnTo>
                  <a:lnTo>
                    <a:pt x="3156" y="3465"/>
                  </a:lnTo>
                  <a:lnTo>
                    <a:pt x="3118" y="3475"/>
                  </a:lnTo>
                  <a:lnTo>
                    <a:pt x="3077" y="3477"/>
                  </a:lnTo>
                  <a:lnTo>
                    <a:pt x="3037" y="3475"/>
                  </a:lnTo>
                  <a:lnTo>
                    <a:pt x="2998" y="3465"/>
                  </a:lnTo>
                  <a:lnTo>
                    <a:pt x="2961" y="3452"/>
                  </a:lnTo>
                  <a:lnTo>
                    <a:pt x="2927" y="3432"/>
                  </a:lnTo>
                  <a:lnTo>
                    <a:pt x="2897" y="3410"/>
                  </a:lnTo>
                  <a:lnTo>
                    <a:pt x="2870" y="3383"/>
                  </a:lnTo>
                  <a:lnTo>
                    <a:pt x="2847" y="3352"/>
                  </a:lnTo>
                  <a:lnTo>
                    <a:pt x="2828" y="3318"/>
                  </a:lnTo>
                  <a:lnTo>
                    <a:pt x="2814" y="3282"/>
                  </a:lnTo>
                  <a:lnTo>
                    <a:pt x="2805" y="3243"/>
                  </a:lnTo>
                  <a:lnTo>
                    <a:pt x="2802" y="3202"/>
                  </a:lnTo>
                  <a:lnTo>
                    <a:pt x="2805" y="3165"/>
                  </a:lnTo>
                  <a:lnTo>
                    <a:pt x="2813" y="3129"/>
                  </a:lnTo>
                  <a:lnTo>
                    <a:pt x="2824" y="3095"/>
                  </a:lnTo>
                  <a:lnTo>
                    <a:pt x="2840" y="3063"/>
                  </a:lnTo>
                  <a:lnTo>
                    <a:pt x="630" y="3063"/>
                  </a:lnTo>
                  <a:lnTo>
                    <a:pt x="637" y="3093"/>
                  </a:lnTo>
                  <a:lnTo>
                    <a:pt x="642" y="3124"/>
                  </a:lnTo>
                  <a:lnTo>
                    <a:pt x="644" y="3156"/>
                  </a:lnTo>
                  <a:lnTo>
                    <a:pt x="641" y="3199"/>
                  </a:lnTo>
                  <a:lnTo>
                    <a:pt x="632" y="3240"/>
                  </a:lnTo>
                  <a:lnTo>
                    <a:pt x="618" y="3281"/>
                  </a:lnTo>
                  <a:lnTo>
                    <a:pt x="599" y="3318"/>
                  </a:lnTo>
                  <a:lnTo>
                    <a:pt x="577" y="3352"/>
                  </a:lnTo>
                  <a:lnTo>
                    <a:pt x="549" y="3383"/>
                  </a:lnTo>
                  <a:lnTo>
                    <a:pt x="519" y="3410"/>
                  </a:lnTo>
                  <a:lnTo>
                    <a:pt x="485" y="3434"/>
                  </a:lnTo>
                  <a:lnTo>
                    <a:pt x="447" y="3452"/>
                  </a:lnTo>
                  <a:lnTo>
                    <a:pt x="407" y="3465"/>
                  </a:lnTo>
                  <a:lnTo>
                    <a:pt x="366" y="3475"/>
                  </a:lnTo>
                  <a:lnTo>
                    <a:pt x="321" y="3477"/>
                  </a:lnTo>
                  <a:lnTo>
                    <a:pt x="278" y="3475"/>
                  </a:lnTo>
                  <a:lnTo>
                    <a:pt x="237" y="3465"/>
                  </a:lnTo>
                  <a:lnTo>
                    <a:pt x="196" y="3452"/>
                  </a:lnTo>
                  <a:lnTo>
                    <a:pt x="159" y="3434"/>
                  </a:lnTo>
                  <a:lnTo>
                    <a:pt x="125" y="3410"/>
                  </a:lnTo>
                  <a:lnTo>
                    <a:pt x="94" y="3383"/>
                  </a:lnTo>
                  <a:lnTo>
                    <a:pt x="67" y="3352"/>
                  </a:lnTo>
                  <a:lnTo>
                    <a:pt x="43" y="3318"/>
                  </a:lnTo>
                  <a:lnTo>
                    <a:pt x="25" y="3281"/>
                  </a:lnTo>
                  <a:lnTo>
                    <a:pt x="12" y="3240"/>
                  </a:lnTo>
                  <a:lnTo>
                    <a:pt x="3" y="3199"/>
                  </a:lnTo>
                  <a:lnTo>
                    <a:pt x="0" y="3156"/>
                  </a:lnTo>
                  <a:lnTo>
                    <a:pt x="3" y="3112"/>
                  </a:lnTo>
                  <a:lnTo>
                    <a:pt x="12" y="3070"/>
                  </a:lnTo>
                  <a:lnTo>
                    <a:pt x="25" y="3030"/>
                  </a:lnTo>
                  <a:lnTo>
                    <a:pt x="43" y="2993"/>
                  </a:lnTo>
                  <a:lnTo>
                    <a:pt x="67" y="2959"/>
                  </a:lnTo>
                  <a:lnTo>
                    <a:pt x="94" y="2927"/>
                  </a:lnTo>
                  <a:lnTo>
                    <a:pt x="125" y="2901"/>
                  </a:lnTo>
                  <a:lnTo>
                    <a:pt x="159" y="2878"/>
                  </a:lnTo>
                  <a:lnTo>
                    <a:pt x="196" y="2858"/>
                  </a:lnTo>
                  <a:lnTo>
                    <a:pt x="237" y="2845"/>
                  </a:lnTo>
                  <a:lnTo>
                    <a:pt x="278" y="2836"/>
                  </a:lnTo>
                  <a:lnTo>
                    <a:pt x="321" y="2833"/>
                  </a:lnTo>
                  <a:lnTo>
                    <a:pt x="365" y="2836"/>
                  </a:lnTo>
                  <a:lnTo>
                    <a:pt x="407" y="2845"/>
                  </a:lnTo>
                  <a:lnTo>
                    <a:pt x="407" y="911"/>
                  </a:lnTo>
                  <a:lnTo>
                    <a:pt x="404" y="879"/>
                  </a:lnTo>
                  <a:lnTo>
                    <a:pt x="395" y="848"/>
                  </a:lnTo>
                  <a:lnTo>
                    <a:pt x="380" y="820"/>
                  </a:lnTo>
                  <a:lnTo>
                    <a:pt x="360" y="797"/>
                  </a:lnTo>
                  <a:lnTo>
                    <a:pt x="336" y="777"/>
                  </a:lnTo>
                  <a:lnTo>
                    <a:pt x="309" y="762"/>
                  </a:lnTo>
                  <a:lnTo>
                    <a:pt x="279" y="753"/>
                  </a:lnTo>
                  <a:lnTo>
                    <a:pt x="246" y="750"/>
                  </a:lnTo>
                  <a:lnTo>
                    <a:pt x="102" y="750"/>
                  </a:lnTo>
                  <a:lnTo>
                    <a:pt x="84" y="747"/>
                  </a:lnTo>
                  <a:lnTo>
                    <a:pt x="67" y="741"/>
                  </a:lnTo>
                  <a:lnTo>
                    <a:pt x="53" y="729"/>
                  </a:lnTo>
                  <a:lnTo>
                    <a:pt x="42" y="715"/>
                  </a:lnTo>
                  <a:lnTo>
                    <a:pt x="35" y="698"/>
                  </a:lnTo>
                  <a:lnTo>
                    <a:pt x="33" y="680"/>
                  </a:lnTo>
                  <a:lnTo>
                    <a:pt x="35" y="661"/>
                  </a:lnTo>
                  <a:lnTo>
                    <a:pt x="42" y="645"/>
                  </a:lnTo>
                  <a:lnTo>
                    <a:pt x="53" y="630"/>
                  </a:lnTo>
                  <a:lnTo>
                    <a:pt x="67" y="620"/>
                  </a:lnTo>
                  <a:lnTo>
                    <a:pt x="84" y="612"/>
                  </a:lnTo>
                  <a:lnTo>
                    <a:pt x="102" y="610"/>
                  </a:lnTo>
                  <a:lnTo>
                    <a:pt x="246" y="610"/>
                  </a:lnTo>
                  <a:lnTo>
                    <a:pt x="291" y="613"/>
                  </a:lnTo>
                  <a:lnTo>
                    <a:pt x="333" y="623"/>
                  </a:lnTo>
                  <a:lnTo>
                    <a:pt x="372" y="638"/>
                  </a:lnTo>
                  <a:lnTo>
                    <a:pt x="409" y="659"/>
                  </a:lnTo>
                  <a:lnTo>
                    <a:pt x="443" y="685"/>
                  </a:lnTo>
                  <a:lnTo>
                    <a:pt x="473" y="713"/>
                  </a:lnTo>
                  <a:lnTo>
                    <a:pt x="498" y="747"/>
                  </a:lnTo>
                  <a:lnTo>
                    <a:pt x="519" y="784"/>
                  </a:lnTo>
                  <a:lnTo>
                    <a:pt x="533" y="824"/>
                  </a:lnTo>
                  <a:lnTo>
                    <a:pt x="543" y="866"/>
                  </a:lnTo>
                  <a:lnTo>
                    <a:pt x="546" y="911"/>
                  </a:lnTo>
                  <a:lnTo>
                    <a:pt x="546" y="2923"/>
                  </a:lnTo>
                  <a:lnTo>
                    <a:pt x="612" y="2923"/>
                  </a:lnTo>
                  <a:lnTo>
                    <a:pt x="612" y="70"/>
                  </a:lnTo>
                  <a:lnTo>
                    <a:pt x="615" y="51"/>
                  </a:lnTo>
                  <a:lnTo>
                    <a:pt x="622" y="35"/>
                  </a:lnTo>
                  <a:lnTo>
                    <a:pt x="633" y="20"/>
                  </a:lnTo>
                  <a:lnTo>
                    <a:pt x="647" y="10"/>
                  </a:lnTo>
                  <a:lnTo>
                    <a:pt x="664" y="3"/>
                  </a:lnTo>
                  <a:lnTo>
                    <a:pt x="682" y="0"/>
                  </a:lnTo>
                  <a:close/>
                </a:path>
              </a:pathLst>
            </a:custGeom>
            <a:grpFill/>
            <a:ln w="0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Номер слайда 3">
            <a:extLst>
              <a:ext uri="{FF2B5EF4-FFF2-40B4-BE49-F238E27FC236}">
                <a16:creationId xmlns:a16="http://schemas.microsoft.com/office/drawing/2014/main" id="{065A6F61-E6C6-46B1-9C75-AA13E827B1FE}"/>
              </a:ext>
            </a:extLst>
          </p:cNvPr>
          <p:cNvSpPr txBox="1">
            <a:spLocks/>
          </p:cNvSpPr>
          <p:nvPr/>
        </p:nvSpPr>
        <p:spPr>
          <a:xfrm>
            <a:off x="11816751" y="6484292"/>
            <a:ext cx="351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47226C-B417-4C8D-B259-5EDBCA3777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75866"/>
      </p:ext>
    </p:extLst>
  </p:cSld>
  <p:clrMapOvr>
    <a:masterClrMapping/>
  </p:clrMapOvr>
  <p:transition spd="slow" advClick="0" advTm="10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D0C1DB47-D917-480E-8DCB-CE4C06E25129}"/>
              </a:ext>
            </a:extLst>
          </p:cNvPr>
          <p:cNvSpPr txBox="1">
            <a:spLocks/>
          </p:cNvSpPr>
          <p:nvPr/>
        </p:nvSpPr>
        <p:spPr>
          <a:xfrm>
            <a:off x="3132455" y="205193"/>
            <a:ext cx="6282268" cy="37704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300" dirty="0">
                <a:solidFill>
                  <a:srgbClr val="0308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статуса резидента ОЭЗ</a:t>
            </a:r>
          </a:p>
        </p:txBody>
      </p:sp>
      <p:sp>
        <p:nvSpPr>
          <p:cNvPr id="101" name="Номер слайда 3">
            <a:extLst>
              <a:ext uri="{FF2B5EF4-FFF2-40B4-BE49-F238E27FC236}">
                <a16:creationId xmlns:a16="http://schemas.microsoft.com/office/drawing/2014/main" id="{C246C668-F37A-4E49-9B24-4FC6BEE6F4BA}"/>
              </a:ext>
            </a:extLst>
          </p:cNvPr>
          <p:cNvSpPr txBox="1">
            <a:spLocks/>
          </p:cNvSpPr>
          <p:nvPr/>
        </p:nvSpPr>
        <p:spPr>
          <a:xfrm>
            <a:off x="11816751" y="6484292"/>
            <a:ext cx="351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D47226C-B417-4C8D-B259-5EDBCA3777D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AF8A99B-991E-4AD6-9E2F-558A835DC233}"/>
              </a:ext>
            </a:extLst>
          </p:cNvPr>
          <p:cNvGrpSpPr/>
          <p:nvPr/>
        </p:nvGrpSpPr>
        <p:grpSpPr>
          <a:xfrm>
            <a:off x="302144" y="2035221"/>
            <a:ext cx="11716959" cy="2879373"/>
            <a:chOff x="302144" y="2035221"/>
            <a:chExt cx="11716959" cy="28793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64BE34-D3E1-4A15-8552-07E93BE70C83}"/>
                </a:ext>
              </a:extLst>
            </p:cNvPr>
            <p:cNvSpPr txBox="1"/>
            <p:nvPr/>
          </p:nvSpPr>
          <p:spPr>
            <a:xfrm>
              <a:off x="1095999" y="3037272"/>
              <a:ext cx="240335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Подготовка комплекта документов на получение статуса резидента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1567C4-8B0B-4C57-AF13-331CB280D1AB}"/>
                </a:ext>
              </a:extLst>
            </p:cNvPr>
            <p:cNvSpPr txBox="1"/>
            <p:nvPr/>
          </p:nvSpPr>
          <p:spPr>
            <a:xfrm>
              <a:off x="1095999" y="4206708"/>
              <a:ext cx="27277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atinLnBrk="0"/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Рассмотрение заявки уполномоченным правительством российской федерации федеральным органом исполнительной власти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584C97F-00D5-4EF9-B025-097E322EE363}"/>
                </a:ext>
              </a:extLst>
            </p:cNvPr>
            <p:cNvSpPr txBox="1"/>
            <p:nvPr/>
          </p:nvSpPr>
          <p:spPr>
            <a:xfrm>
              <a:off x="4126549" y="3037272"/>
              <a:ext cx="257817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Подготовка документов необходимых для подписания соглашения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6B9DB1B-347E-4461-B610-0877D92B27CE}"/>
                </a:ext>
              </a:extLst>
            </p:cNvPr>
            <p:cNvSpPr txBox="1"/>
            <p:nvPr/>
          </p:nvSpPr>
          <p:spPr>
            <a:xfrm>
              <a:off x="10679773" y="4206708"/>
              <a:ext cx="11101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bg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Реализация проекта</a:t>
              </a:r>
            </a:p>
          </p:txBody>
        </p:sp>
        <p:sp>
          <p:nvSpPr>
            <p:cNvPr id="27" name="Прямоугольник 17">
              <a:extLst>
                <a:ext uri="{FF2B5EF4-FFF2-40B4-BE49-F238E27FC236}">
                  <a16:creationId xmlns:a16="http://schemas.microsoft.com/office/drawing/2014/main" id="{5504ECBC-4272-44EA-9850-63751EE0D823}"/>
                </a:ext>
              </a:extLst>
            </p:cNvPr>
            <p:cNvSpPr/>
            <p:nvPr/>
          </p:nvSpPr>
          <p:spPr>
            <a:xfrm>
              <a:off x="951621" y="3685455"/>
              <a:ext cx="10216728" cy="193933"/>
            </a:xfrm>
            <a:custGeom>
              <a:avLst/>
              <a:gdLst>
                <a:gd name="connsiteX0" fmla="*/ 0 w 9638255"/>
                <a:gd name="connsiteY0" fmla="*/ 0 h 656837"/>
                <a:gd name="connsiteX1" fmla="*/ 9638255 w 9638255"/>
                <a:gd name="connsiteY1" fmla="*/ 0 h 656837"/>
                <a:gd name="connsiteX2" fmla="*/ 9638255 w 9638255"/>
                <a:gd name="connsiteY2" fmla="*/ 656837 h 656837"/>
                <a:gd name="connsiteX3" fmla="*/ 0 w 9638255"/>
                <a:gd name="connsiteY3" fmla="*/ 656837 h 656837"/>
                <a:gd name="connsiteX4" fmla="*/ 0 w 9638255"/>
                <a:gd name="connsiteY4" fmla="*/ 0 h 656837"/>
                <a:gd name="connsiteX0" fmla="*/ 0 w 10019255"/>
                <a:gd name="connsiteY0" fmla="*/ 0 h 656837"/>
                <a:gd name="connsiteX1" fmla="*/ 10019255 w 10019255"/>
                <a:gd name="connsiteY1" fmla="*/ 5080 h 656837"/>
                <a:gd name="connsiteX2" fmla="*/ 9638255 w 10019255"/>
                <a:gd name="connsiteY2" fmla="*/ 656837 h 656837"/>
                <a:gd name="connsiteX3" fmla="*/ 0 w 10019255"/>
                <a:gd name="connsiteY3" fmla="*/ 656837 h 656837"/>
                <a:gd name="connsiteX4" fmla="*/ 0 w 10019255"/>
                <a:gd name="connsiteY4" fmla="*/ 0 h 65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9255" h="656837">
                  <a:moveTo>
                    <a:pt x="0" y="0"/>
                  </a:moveTo>
                  <a:lnTo>
                    <a:pt x="10019255" y="5080"/>
                  </a:lnTo>
                  <a:lnTo>
                    <a:pt x="9638255" y="656837"/>
                  </a:lnTo>
                  <a:lnTo>
                    <a:pt x="0" y="656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kern="0" cap="all" spc="1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			</a:t>
              </a:r>
            </a:p>
          </p:txBody>
        </p:sp>
        <p:sp>
          <p:nvSpPr>
            <p:cNvPr id="29" name="Скругленный прямоугольник 83">
              <a:extLst>
                <a:ext uri="{FF2B5EF4-FFF2-40B4-BE49-F238E27FC236}">
                  <a16:creationId xmlns:a16="http://schemas.microsoft.com/office/drawing/2014/main" id="{791AF570-75C6-4989-B581-90055227A20A}"/>
                </a:ext>
              </a:extLst>
            </p:cNvPr>
            <p:cNvSpPr/>
            <p:nvPr/>
          </p:nvSpPr>
          <p:spPr>
            <a:xfrm>
              <a:off x="859549" y="3651556"/>
              <a:ext cx="10134611" cy="45719"/>
            </a:xfrm>
            <a:custGeom>
              <a:avLst/>
              <a:gdLst>
                <a:gd name="connsiteX0" fmla="*/ 0 w 5346826"/>
                <a:gd name="connsiteY0" fmla="*/ 502564 h 3015322"/>
                <a:gd name="connsiteX1" fmla="*/ 502564 w 5346826"/>
                <a:gd name="connsiteY1" fmla="*/ 0 h 3015322"/>
                <a:gd name="connsiteX2" fmla="*/ 4844262 w 5346826"/>
                <a:gd name="connsiteY2" fmla="*/ 0 h 3015322"/>
                <a:gd name="connsiteX3" fmla="*/ 5346826 w 5346826"/>
                <a:gd name="connsiteY3" fmla="*/ 502564 h 3015322"/>
                <a:gd name="connsiteX4" fmla="*/ 5346826 w 5346826"/>
                <a:gd name="connsiteY4" fmla="*/ 2512758 h 3015322"/>
                <a:gd name="connsiteX5" fmla="*/ 4844262 w 5346826"/>
                <a:gd name="connsiteY5" fmla="*/ 3015322 h 3015322"/>
                <a:gd name="connsiteX6" fmla="*/ 502564 w 5346826"/>
                <a:gd name="connsiteY6" fmla="*/ 3015322 h 3015322"/>
                <a:gd name="connsiteX7" fmla="*/ 0 w 5346826"/>
                <a:gd name="connsiteY7" fmla="*/ 2512758 h 3015322"/>
                <a:gd name="connsiteX8" fmla="*/ 0 w 5346826"/>
                <a:gd name="connsiteY8" fmla="*/ 502564 h 3015322"/>
                <a:gd name="connsiteX0" fmla="*/ 0 w 5346826"/>
                <a:gd name="connsiteY0" fmla="*/ 2512758 h 3015322"/>
                <a:gd name="connsiteX1" fmla="*/ 502564 w 5346826"/>
                <a:gd name="connsiteY1" fmla="*/ 0 h 3015322"/>
                <a:gd name="connsiteX2" fmla="*/ 4844262 w 5346826"/>
                <a:gd name="connsiteY2" fmla="*/ 0 h 3015322"/>
                <a:gd name="connsiteX3" fmla="*/ 5346826 w 5346826"/>
                <a:gd name="connsiteY3" fmla="*/ 502564 h 3015322"/>
                <a:gd name="connsiteX4" fmla="*/ 5346826 w 5346826"/>
                <a:gd name="connsiteY4" fmla="*/ 2512758 h 3015322"/>
                <a:gd name="connsiteX5" fmla="*/ 4844262 w 5346826"/>
                <a:gd name="connsiteY5" fmla="*/ 3015322 h 3015322"/>
                <a:gd name="connsiteX6" fmla="*/ 502564 w 5346826"/>
                <a:gd name="connsiteY6" fmla="*/ 3015322 h 3015322"/>
                <a:gd name="connsiteX7" fmla="*/ 0 w 5346826"/>
                <a:gd name="connsiteY7" fmla="*/ 2512758 h 3015322"/>
                <a:gd name="connsiteX0" fmla="*/ 0 w 5346826"/>
                <a:gd name="connsiteY0" fmla="*/ 2512758 h 3015322"/>
                <a:gd name="connsiteX1" fmla="*/ 502564 w 5346826"/>
                <a:gd name="connsiteY1" fmla="*/ 0 h 3015322"/>
                <a:gd name="connsiteX2" fmla="*/ 4844262 w 5346826"/>
                <a:gd name="connsiteY2" fmla="*/ 0 h 3015322"/>
                <a:gd name="connsiteX3" fmla="*/ 5346826 w 5346826"/>
                <a:gd name="connsiteY3" fmla="*/ 502564 h 3015322"/>
                <a:gd name="connsiteX4" fmla="*/ 5346826 w 5346826"/>
                <a:gd name="connsiteY4" fmla="*/ 2512758 h 3015322"/>
                <a:gd name="connsiteX5" fmla="*/ 4844262 w 5346826"/>
                <a:gd name="connsiteY5" fmla="*/ 3015322 h 3015322"/>
                <a:gd name="connsiteX6" fmla="*/ 502564 w 5346826"/>
                <a:gd name="connsiteY6" fmla="*/ 3015322 h 3015322"/>
                <a:gd name="connsiteX7" fmla="*/ 91440 w 5346826"/>
                <a:gd name="connsiteY7" fmla="*/ 2604198 h 3015322"/>
                <a:gd name="connsiteX0" fmla="*/ 431819 w 5276081"/>
                <a:gd name="connsiteY0" fmla="*/ 0 h 3015322"/>
                <a:gd name="connsiteX1" fmla="*/ 4773517 w 5276081"/>
                <a:gd name="connsiteY1" fmla="*/ 0 h 3015322"/>
                <a:gd name="connsiteX2" fmla="*/ 5276081 w 5276081"/>
                <a:gd name="connsiteY2" fmla="*/ 502564 h 3015322"/>
                <a:gd name="connsiteX3" fmla="*/ 5276081 w 5276081"/>
                <a:gd name="connsiteY3" fmla="*/ 2512758 h 3015322"/>
                <a:gd name="connsiteX4" fmla="*/ 4773517 w 5276081"/>
                <a:gd name="connsiteY4" fmla="*/ 3015322 h 3015322"/>
                <a:gd name="connsiteX5" fmla="*/ 431819 w 5276081"/>
                <a:gd name="connsiteY5" fmla="*/ 3015322 h 3015322"/>
                <a:gd name="connsiteX6" fmla="*/ 20695 w 5276081"/>
                <a:gd name="connsiteY6" fmla="*/ 2604198 h 3015322"/>
                <a:gd name="connsiteX0" fmla="*/ 25419 w 5276081"/>
                <a:gd name="connsiteY0" fmla="*/ 0 h 3028022"/>
                <a:gd name="connsiteX1" fmla="*/ 4773517 w 5276081"/>
                <a:gd name="connsiteY1" fmla="*/ 12700 h 3028022"/>
                <a:gd name="connsiteX2" fmla="*/ 5276081 w 5276081"/>
                <a:gd name="connsiteY2" fmla="*/ 515264 h 3028022"/>
                <a:gd name="connsiteX3" fmla="*/ 5276081 w 5276081"/>
                <a:gd name="connsiteY3" fmla="*/ 2525458 h 3028022"/>
                <a:gd name="connsiteX4" fmla="*/ 4773517 w 5276081"/>
                <a:gd name="connsiteY4" fmla="*/ 3028022 h 3028022"/>
                <a:gd name="connsiteX5" fmla="*/ 431819 w 5276081"/>
                <a:gd name="connsiteY5" fmla="*/ 3028022 h 3028022"/>
                <a:gd name="connsiteX6" fmla="*/ 20695 w 5276081"/>
                <a:gd name="connsiteY6" fmla="*/ 2616898 h 3028022"/>
                <a:gd name="connsiteX0" fmla="*/ 0 w 5250662"/>
                <a:gd name="connsiteY0" fmla="*/ 0 h 3028022"/>
                <a:gd name="connsiteX1" fmla="*/ 4748098 w 5250662"/>
                <a:gd name="connsiteY1" fmla="*/ 12700 h 3028022"/>
                <a:gd name="connsiteX2" fmla="*/ 5250662 w 5250662"/>
                <a:gd name="connsiteY2" fmla="*/ 515264 h 3028022"/>
                <a:gd name="connsiteX3" fmla="*/ 5250662 w 5250662"/>
                <a:gd name="connsiteY3" fmla="*/ 2525458 h 3028022"/>
                <a:gd name="connsiteX4" fmla="*/ 4748098 w 5250662"/>
                <a:gd name="connsiteY4" fmla="*/ 3028022 h 3028022"/>
                <a:gd name="connsiteX5" fmla="*/ 406400 w 5250662"/>
                <a:gd name="connsiteY5" fmla="*/ 3028022 h 3028022"/>
                <a:gd name="connsiteX0" fmla="*/ 0 w 5250662"/>
                <a:gd name="connsiteY0" fmla="*/ 0 h 3028022"/>
                <a:gd name="connsiteX1" fmla="*/ 4748098 w 5250662"/>
                <a:gd name="connsiteY1" fmla="*/ 12700 h 3028022"/>
                <a:gd name="connsiteX2" fmla="*/ 5250662 w 5250662"/>
                <a:gd name="connsiteY2" fmla="*/ 515264 h 3028022"/>
                <a:gd name="connsiteX3" fmla="*/ 5250662 w 5250662"/>
                <a:gd name="connsiteY3" fmla="*/ 2525458 h 3028022"/>
                <a:gd name="connsiteX4" fmla="*/ 406400 w 5250662"/>
                <a:gd name="connsiteY4" fmla="*/ 3028022 h 3028022"/>
                <a:gd name="connsiteX0" fmla="*/ 0 w 5250662"/>
                <a:gd name="connsiteY0" fmla="*/ 0 h 2525458"/>
                <a:gd name="connsiteX1" fmla="*/ 4748098 w 5250662"/>
                <a:gd name="connsiteY1" fmla="*/ 12700 h 2525458"/>
                <a:gd name="connsiteX2" fmla="*/ 5250662 w 5250662"/>
                <a:gd name="connsiteY2" fmla="*/ 515264 h 2525458"/>
                <a:gd name="connsiteX3" fmla="*/ 5250662 w 5250662"/>
                <a:gd name="connsiteY3" fmla="*/ 2525458 h 2525458"/>
                <a:gd name="connsiteX0" fmla="*/ 0 w 5250662"/>
                <a:gd name="connsiteY0" fmla="*/ 0 h 515264"/>
                <a:gd name="connsiteX1" fmla="*/ 4748098 w 5250662"/>
                <a:gd name="connsiteY1" fmla="*/ 12700 h 515264"/>
                <a:gd name="connsiteX2" fmla="*/ 5250662 w 5250662"/>
                <a:gd name="connsiteY2" fmla="*/ 515264 h 515264"/>
                <a:gd name="connsiteX0" fmla="*/ 0 w 4748098"/>
                <a:gd name="connsiteY0" fmla="*/ 0 h 12700"/>
                <a:gd name="connsiteX1" fmla="*/ 4748098 w 4748098"/>
                <a:gd name="connsiteY1" fmla="*/ 1270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48098" h="12700">
                  <a:moveTo>
                    <a:pt x="0" y="0"/>
                  </a:moveTo>
                  <a:lnTo>
                    <a:pt x="4748098" y="12700"/>
                  </a:lnTo>
                </a:path>
              </a:pathLst>
            </a:cu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Воспроизвести">
              <a:extLst>
                <a:ext uri="{FF2B5EF4-FFF2-40B4-BE49-F238E27FC236}">
                  <a16:creationId xmlns:a16="http://schemas.microsoft.com/office/drawing/2014/main" id="{3A46B40E-CA13-42C6-A7B2-5F575B749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28587" y="3540429"/>
              <a:ext cx="301752" cy="301752"/>
            </a:xfrm>
            <a:prstGeom prst="rect">
              <a:avLst/>
            </a:prstGeom>
          </p:spPr>
        </p:pic>
        <p:pic>
          <p:nvPicPr>
            <p:cNvPr id="34" name="Рисунок 33" descr="Воспроизвести">
              <a:extLst>
                <a:ext uri="{FF2B5EF4-FFF2-40B4-BE49-F238E27FC236}">
                  <a16:creationId xmlns:a16="http://schemas.microsoft.com/office/drawing/2014/main" id="{40863B74-8711-40D8-AAC2-CB226E3C6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81286" y="3515205"/>
              <a:ext cx="301752" cy="30175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7" name="组合 106">
              <a:extLst>
                <a:ext uri="{FF2B5EF4-FFF2-40B4-BE49-F238E27FC236}">
                  <a16:creationId xmlns:a16="http://schemas.microsoft.com/office/drawing/2014/main" id="{E779E265-F49D-4C43-98F8-9EA34C0D63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9723" y="3406668"/>
              <a:ext cx="582763" cy="582764"/>
              <a:chOff x="5691313" y="1736081"/>
              <a:chExt cx="878982" cy="878982"/>
            </a:xfrm>
          </p:grpSpPr>
          <p:sp>
            <p:nvSpPr>
              <p:cNvPr id="38" name="椭圆 109">
                <a:extLst>
                  <a:ext uri="{FF2B5EF4-FFF2-40B4-BE49-F238E27FC236}">
                    <a16:creationId xmlns:a16="http://schemas.microsoft.com/office/drawing/2014/main" id="{12A359E3-2C61-4687-B7C6-DB607C96F9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91313" y="1736081"/>
                <a:ext cx="878982" cy="878982"/>
              </a:xfrm>
              <a:prstGeom prst="ellipse">
                <a:avLst/>
              </a:prstGeom>
              <a:gradFill flip="none" rotWithShape="1">
                <a:gsLst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  <a:gs pos="0">
                    <a:sysClr val="window" lastClr="FFFFFF"/>
                  </a:gs>
                </a:gsLst>
                <a:lin ang="18900000" scaled="0"/>
                <a:tileRect/>
              </a:gradFill>
              <a:ln w="31750" cap="flat" cmpd="sng" algn="ctr">
                <a:gradFill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9" name="椭圆 110">
                <a:extLst>
                  <a:ext uri="{FF2B5EF4-FFF2-40B4-BE49-F238E27FC236}">
                    <a16:creationId xmlns:a16="http://schemas.microsoft.com/office/drawing/2014/main" id="{F0E7AD28-C687-4C9A-B37C-B0318AEBDB6C}"/>
                  </a:ext>
                </a:extLst>
              </p:cNvPr>
              <p:cNvSpPr/>
              <p:nvPr/>
            </p:nvSpPr>
            <p:spPr>
              <a:xfrm>
                <a:off x="5830185" y="1874953"/>
                <a:ext cx="601237" cy="601237"/>
              </a:xfrm>
              <a:prstGeom prst="ellipse">
                <a:avLst/>
              </a:prstGeom>
              <a:solidFill>
                <a:srgbClr val="37888F"/>
              </a:solidFill>
              <a:ln w="25400" cap="flat" cmpd="sng" algn="ctr">
                <a:noFill/>
                <a:prstDash val="solid"/>
              </a:ln>
              <a:effectLst>
                <a:innerShdw blurRad="76200" dist="101600" dir="18000000">
                  <a:prstClr val="black">
                    <a:alpha val="30000"/>
                  </a:prstClr>
                </a:innerShdw>
              </a:effectLst>
            </p:spPr>
            <p:txBody>
              <a:bodyPr rot="0" spcFirstLastPara="0" vert="horz" wrap="none" lIns="0" tIns="34285" rIns="0" bIns="3428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altLang="zh-CN" sz="2400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1</a:t>
                </a:r>
                <a:endParaRPr lang="zh-CN" altLang="en-US" sz="24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" name="组合 106">
              <a:extLst>
                <a:ext uri="{FF2B5EF4-FFF2-40B4-BE49-F238E27FC236}">
                  <a16:creationId xmlns:a16="http://schemas.microsoft.com/office/drawing/2014/main" id="{85D0EE25-785C-483C-96CA-EC78961E60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80007" y="3383033"/>
              <a:ext cx="582763" cy="582764"/>
              <a:chOff x="5691313" y="1736081"/>
              <a:chExt cx="878982" cy="878982"/>
            </a:xfrm>
          </p:grpSpPr>
          <p:sp>
            <p:nvSpPr>
              <p:cNvPr id="41" name="椭圆 109">
                <a:extLst>
                  <a:ext uri="{FF2B5EF4-FFF2-40B4-BE49-F238E27FC236}">
                    <a16:creationId xmlns:a16="http://schemas.microsoft.com/office/drawing/2014/main" id="{755E8A36-B7EC-4D43-9E75-73C2C79644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91313" y="1736081"/>
                <a:ext cx="878982" cy="878982"/>
              </a:xfrm>
              <a:prstGeom prst="ellipse">
                <a:avLst/>
              </a:prstGeom>
              <a:gradFill flip="none" rotWithShape="1">
                <a:gsLst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  <a:gs pos="0">
                    <a:sysClr val="window" lastClr="FFFFFF"/>
                  </a:gs>
                </a:gsLst>
                <a:lin ang="18900000" scaled="0"/>
                <a:tileRect/>
              </a:gradFill>
              <a:ln w="31750" cap="flat" cmpd="sng" algn="ctr">
                <a:gradFill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7" name="椭圆 110">
                <a:extLst>
                  <a:ext uri="{FF2B5EF4-FFF2-40B4-BE49-F238E27FC236}">
                    <a16:creationId xmlns:a16="http://schemas.microsoft.com/office/drawing/2014/main" id="{354FCAE3-13D0-4C09-9FBD-092F260020F9}"/>
                  </a:ext>
                </a:extLst>
              </p:cNvPr>
              <p:cNvSpPr/>
              <p:nvPr/>
            </p:nvSpPr>
            <p:spPr>
              <a:xfrm>
                <a:off x="5830185" y="1874953"/>
                <a:ext cx="601237" cy="601237"/>
              </a:xfrm>
              <a:prstGeom prst="ellipse">
                <a:avLst/>
              </a:prstGeom>
              <a:solidFill>
                <a:srgbClr val="37888F"/>
              </a:solidFill>
              <a:ln w="25400" cap="flat" cmpd="sng" algn="ctr">
                <a:noFill/>
                <a:prstDash val="solid"/>
              </a:ln>
              <a:effectLst>
                <a:innerShdw blurRad="76200" dist="101600" dir="18000000">
                  <a:prstClr val="black">
                    <a:alpha val="30000"/>
                  </a:prstClr>
                </a:innerShdw>
              </a:effectLst>
            </p:spPr>
            <p:txBody>
              <a:bodyPr rot="0" spcFirstLastPara="0" vert="horz" wrap="none" lIns="0" tIns="34285" rIns="0" bIns="3428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altLang="zh-CN" sz="2400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2</a:t>
                </a:r>
                <a:endParaRPr lang="zh-CN" altLang="en-US" sz="24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组合 106">
              <a:extLst>
                <a:ext uri="{FF2B5EF4-FFF2-40B4-BE49-F238E27FC236}">
                  <a16:creationId xmlns:a16="http://schemas.microsoft.com/office/drawing/2014/main" id="{D709DB26-9017-4AE6-B1D4-C69F7389B9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2404" y="3405893"/>
              <a:ext cx="582763" cy="582764"/>
              <a:chOff x="5691313" y="1736081"/>
              <a:chExt cx="878982" cy="878982"/>
            </a:xfrm>
          </p:grpSpPr>
          <p:sp>
            <p:nvSpPr>
              <p:cNvPr id="50" name="椭圆 109">
                <a:extLst>
                  <a:ext uri="{FF2B5EF4-FFF2-40B4-BE49-F238E27FC236}">
                    <a16:creationId xmlns:a16="http://schemas.microsoft.com/office/drawing/2014/main" id="{E78461CF-4178-426E-A5E8-01EBE21501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91313" y="1736081"/>
                <a:ext cx="878982" cy="878982"/>
              </a:xfrm>
              <a:prstGeom prst="ellipse">
                <a:avLst/>
              </a:prstGeom>
              <a:gradFill flip="none" rotWithShape="1">
                <a:gsLst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  <a:gs pos="0">
                    <a:sysClr val="window" lastClr="FFFFFF"/>
                  </a:gs>
                </a:gsLst>
                <a:lin ang="18900000" scaled="0"/>
                <a:tileRect/>
              </a:gradFill>
              <a:ln w="31750" cap="flat" cmpd="sng" algn="ctr">
                <a:gradFill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1" name="椭圆 110">
                <a:extLst>
                  <a:ext uri="{FF2B5EF4-FFF2-40B4-BE49-F238E27FC236}">
                    <a16:creationId xmlns:a16="http://schemas.microsoft.com/office/drawing/2014/main" id="{276EE5FF-9EE5-4F9F-9691-819A23661BB2}"/>
                  </a:ext>
                </a:extLst>
              </p:cNvPr>
              <p:cNvSpPr/>
              <p:nvPr/>
            </p:nvSpPr>
            <p:spPr>
              <a:xfrm>
                <a:off x="5830185" y="1874953"/>
                <a:ext cx="601237" cy="601237"/>
              </a:xfrm>
              <a:prstGeom prst="ellipse">
                <a:avLst/>
              </a:prstGeom>
              <a:solidFill>
                <a:srgbClr val="37888F"/>
              </a:solidFill>
              <a:ln w="25400" cap="flat" cmpd="sng" algn="ctr">
                <a:noFill/>
                <a:prstDash val="solid"/>
              </a:ln>
              <a:effectLst>
                <a:innerShdw blurRad="76200" dist="101600" dir="18000000">
                  <a:prstClr val="black">
                    <a:alpha val="30000"/>
                  </a:prstClr>
                </a:innerShdw>
              </a:effectLst>
            </p:spPr>
            <p:txBody>
              <a:bodyPr rot="0" spcFirstLastPara="0" vert="horz" wrap="none" lIns="0" tIns="34285" rIns="0" bIns="3428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altLang="zh-CN" sz="2400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3</a:t>
                </a:r>
                <a:endParaRPr lang="zh-CN" altLang="en-US" sz="24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2" name="组合 106">
              <a:extLst>
                <a:ext uri="{FF2B5EF4-FFF2-40B4-BE49-F238E27FC236}">
                  <a16:creationId xmlns:a16="http://schemas.microsoft.com/office/drawing/2014/main" id="{9518D79F-BEF5-458D-841A-59E1E3CC62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15712" y="3418949"/>
              <a:ext cx="582763" cy="582764"/>
              <a:chOff x="5691313" y="1736081"/>
              <a:chExt cx="878982" cy="878982"/>
            </a:xfrm>
          </p:grpSpPr>
          <p:sp>
            <p:nvSpPr>
              <p:cNvPr id="53" name="椭圆 109">
                <a:extLst>
                  <a:ext uri="{FF2B5EF4-FFF2-40B4-BE49-F238E27FC236}">
                    <a16:creationId xmlns:a16="http://schemas.microsoft.com/office/drawing/2014/main" id="{642987FC-2133-473F-9C0D-83E6FD4311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91313" y="1736081"/>
                <a:ext cx="878982" cy="878982"/>
              </a:xfrm>
              <a:prstGeom prst="ellipse">
                <a:avLst/>
              </a:prstGeom>
              <a:gradFill flip="none" rotWithShape="1">
                <a:gsLst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  <a:gs pos="0">
                    <a:sysClr val="window" lastClr="FFFFFF"/>
                  </a:gs>
                </a:gsLst>
                <a:lin ang="18900000" scaled="0"/>
                <a:tileRect/>
              </a:gradFill>
              <a:ln w="31750" cap="flat" cmpd="sng" algn="ctr">
                <a:gradFill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4" name="椭圆 110">
                <a:extLst>
                  <a:ext uri="{FF2B5EF4-FFF2-40B4-BE49-F238E27FC236}">
                    <a16:creationId xmlns:a16="http://schemas.microsoft.com/office/drawing/2014/main" id="{42F4A702-EB42-474C-AB06-8F80B8817821}"/>
                  </a:ext>
                </a:extLst>
              </p:cNvPr>
              <p:cNvSpPr/>
              <p:nvPr/>
            </p:nvSpPr>
            <p:spPr>
              <a:xfrm>
                <a:off x="5830185" y="1874953"/>
                <a:ext cx="601237" cy="601237"/>
              </a:xfrm>
              <a:prstGeom prst="ellipse">
                <a:avLst/>
              </a:prstGeom>
              <a:solidFill>
                <a:srgbClr val="37888F"/>
              </a:solidFill>
              <a:ln w="25400" cap="flat" cmpd="sng" algn="ctr">
                <a:noFill/>
                <a:prstDash val="solid"/>
              </a:ln>
              <a:effectLst>
                <a:innerShdw blurRad="76200" dist="101600" dir="18000000">
                  <a:prstClr val="black">
                    <a:alpha val="30000"/>
                  </a:prstClr>
                </a:innerShdw>
              </a:effectLst>
            </p:spPr>
            <p:txBody>
              <a:bodyPr rot="0" spcFirstLastPara="0" vert="horz" wrap="none" lIns="0" tIns="34285" rIns="0" bIns="3428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altLang="zh-CN" sz="2400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4</a:t>
                </a:r>
                <a:endParaRPr lang="zh-CN" altLang="en-US" sz="24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组合 106">
              <a:extLst>
                <a:ext uri="{FF2B5EF4-FFF2-40B4-BE49-F238E27FC236}">
                  <a16:creationId xmlns:a16="http://schemas.microsoft.com/office/drawing/2014/main" id="{844E1BEF-8188-49BB-93B3-CD0659125D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876968" y="3491039"/>
              <a:ext cx="582763" cy="582764"/>
              <a:chOff x="5691313" y="1736081"/>
              <a:chExt cx="878982" cy="878982"/>
            </a:xfrm>
          </p:grpSpPr>
          <p:sp>
            <p:nvSpPr>
              <p:cNvPr id="59" name="椭圆 109">
                <a:extLst>
                  <a:ext uri="{FF2B5EF4-FFF2-40B4-BE49-F238E27FC236}">
                    <a16:creationId xmlns:a16="http://schemas.microsoft.com/office/drawing/2014/main" id="{B5604227-08F4-4DD7-A662-194B950050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91313" y="1736081"/>
                <a:ext cx="878982" cy="878982"/>
              </a:xfrm>
              <a:prstGeom prst="ellipse">
                <a:avLst/>
              </a:prstGeom>
              <a:gradFill flip="none" rotWithShape="1">
                <a:gsLst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  <a:gs pos="0">
                    <a:sysClr val="window" lastClr="FFFFFF"/>
                  </a:gs>
                </a:gsLst>
                <a:lin ang="18900000" scaled="0"/>
                <a:tileRect/>
              </a:gradFill>
              <a:ln w="31750" cap="flat" cmpd="sng" algn="ctr">
                <a:gradFill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1" name="椭圆 110">
                <a:extLst>
                  <a:ext uri="{FF2B5EF4-FFF2-40B4-BE49-F238E27FC236}">
                    <a16:creationId xmlns:a16="http://schemas.microsoft.com/office/drawing/2014/main" id="{A5511660-C852-4ACF-BA17-ACCCEDECC18F}"/>
                  </a:ext>
                </a:extLst>
              </p:cNvPr>
              <p:cNvSpPr/>
              <p:nvPr/>
            </p:nvSpPr>
            <p:spPr>
              <a:xfrm>
                <a:off x="5830185" y="1874953"/>
                <a:ext cx="601237" cy="601237"/>
              </a:xfrm>
              <a:prstGeom prst="ellipse">
                <a:avLst/>
              </a:prstGeom>
              <a:solidFill>
                <a:srgbClr val="37888F"/>
              </a:solidFill>
              <a:ln w="25400" cap="flat" cmpd="sng" algn="ctr">
                <a:noFill/>
                <a:prstDash val="solid"/>
              </a:ln>
              <a:effectLst>
                <a:innerShdw blurRad="76200" dist="101600" dir="18000000">
                  <a:prstClr val="black">
                    <a:alpha val="30000"/>
                  </a:prstClr>
                </a:innerShdw>
              </a:effectLst>
            </p:spPr>
            <p:txBody>
              <a:bodyPr rot="0" spcFirstLastPara="0" vert="horz" wrap="none" lIns="0" tIns="34285" rIns="0" bIns="3428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r>
                  <a:rPr lang="ru-RU" altLang="zh-CN" sz="2400" kern="0" dirty="0">
                    <a:solidFill>
                      <a:sysClr val="window" lastClr="FFFFFF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5</a:t>
                </a:r>
                <a:endParaRPr lang="zh-CN" altLang="en-US" sz="2400" kern="0" dirty="0">
                  <a:solidFill>
                    <a:sysClr val="window" lastClr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63" name="Рисунок 62" descr="Воспроизвести">
              <a:extLst>
                <a:ext uri="{FF2B5EF4-FFF2-40B4-BE49-F238E27FC236}">
                  <a16:creationId xmlns:a16="http://schemas.microsoft.com/office/drawing/2014/main" id="{B32413D9-ACD8-4B4C-B907-57673F5C9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78125" y="3521511"/>
              <a:ext cx="301752" cy="30175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455ED755-9326-42A2-B2FC-D09B44D4BC4F}"/>
                </a:ext>
              </a:extLst>
            </p:cNvPr>
            <p:cNvSpPr/>
            <p:nvPr/>
          </p:nvSpPr>
          <p:spPr>
            <a:xfrm>
              <a:off x="302144" y="2219887"/>
              <a:ext cx="96277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cap="all" dirty="0">
                  <a:gradFill flip="none" rotWithShape="1">
                    <a:gsLst>
                      <a:gs pos="16000">
                        <a:srgbClr val="3F6A9D"/>
                      </a:gs>
                      <a:gs pos="100000">
                        <a:srgbClr val="37888F"/>
                      </a:gs>
                    </a:gsLst>
                    <a:lin ang="18900000" scaled="1"/>
                    <a:tileRect/>
                  </a:gra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Подача заявки</a:t>
              </a: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5EDDAA61-FE1A-4221-98AE-6403795F0E07}"/>
                </a:ext>
              </a:extLst>
            </p:cNvPr>
            <p:cNvSpPr/>
            <p:nvPr/>
          </p:nvSpPr>
          <p:spPr>
            <a:xfrm>
              <a:off x="3059330" y="2035221"/>
              <a:ext cx="14241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cap="all" dirty="0">
                  <a:gradFill flip="none" rotWithShape="1">
                    <a:gsLst>
                      <a:gs pos="16000">
                        <a:srgbClr val="3F6A9D"/>
                      </a:gs>
                      <a:gs pos="100000">
                        <a:srgbClr val="37888F"/>
                      </a:gs>
                    </a:gsLst>
                    <a:lin ang="18900000" scaled="1"/>
                    <a:tileRect/>
                  </a:gra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Решение экспертного совета</a:t>
              </a: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3EDC135B-2B6C-4E07-BFE5-3A3E2A2D493E}"/>
                </a:ext>
              </a:extLst>
            </p:cNvPr>
            <p:cNvSpPr/>
            <p:nvPr/>
          </p:nvSpPr>
          <p:spPr>
            <a:xfrm>
              <a:off x="5844139" y="2219887"/>
              <a:ext cx="19011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cap="all" dirty="0">
                  <a:gradFill flip="none" rotWithShape="1">
                    <a:gsLst>
                      <a:gs pos="16000">
                        <a:srgbClr val="3F6A9D"/>
                      </a:gs>
                      <a:gs pos="100000">
                        <a:srgbClr val="37888F"/>
                      </a:gs>
                    </a:gsLst>
                    <a:lin ang="18900000" scaled="1"/>
                    <a:tileRect/>
                  </a:gra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Внесение в реестр</a:t>
              </a:r>
            </a:p>
            <a:p>
              <a:pPr algn="ctr"/>
              <a:r>
                <a:rPr lang="ru-RU" sz="1200" cap="all" dirty="0">
                  <a:gradFill flip="none" rotWithShape="1">
                    <a:gsLst>
                      <a:gs pos="16000">
                        <a:srgbClr val="3F6A9D"/>
                      </a:gs>
                      <a:gs pos="100000">
                        <a:srgbClr val="37888F"/>
                      </a:gs>
                    </a:gsLst>
                    <a:lin ang="18900000" scaled="1"/>
                    <a:tileRect/>
                  </a:gra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резидентов</a:t>
              </a: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F519B233-E10A-45DA-A8C6-280148D100B6}"/>
                </a:ext>
              </a:extLst>
            </p:cNvPr>
            <p:cNvSpPr/>
            <p:nvPr/>
          </p:nvSpPr>
          <p:spPr>
            <a:xfrm>
              <a:off x="8086289" y="2035221"/>
              <a:ext cx="18416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cap="all" dirty="0">
                  <a:gradFill flip="none" rotWithShape="1">
                    <a:gsLst>
                      <a:gs pos="16000">
                        <a:srgbClr val="3F6A9D"/>
                      </a:gs>
                      <a:gs pos="100000">
                        <a:srgbClr val="37888F"/>
                      </a:gs>
                    </a:gsLst>
                    <a:lin ang="18900000" scaled="1"/>
                    <a:tileRect/>
                  </a:gra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Заключение договора аренды земельного участка</a:t>
              </a: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B33DE2C5-23E0-4D5D-BB9D-8541106446FC}"/>
                </a:ext>
              </a:extLst>
            </p:cNvPr>
            <p:cNvSpPr/>
            <p:nvPr/>
          </p:nvSpPr>
          <p:spPr>
            <a:xfrm>
              <a:off x="10177496" y="2219887"/>
              <a:ext cx="18416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cap="all" dirty="0">
                  <a:gradFill flip="none" rotWithShape="1">
                    <a:gsLst>
                      <a:gs pos="16000">
                        <a:srgbClr val="3F6A9D"/>
                      </a:gs>
                      <a:gs pos="100000">
                        <a:srgbClr val="37888F"/>
                      </a:gs>
                    </a:gsLst>
                    <a:lin ang="18900000" scaled="1"/>
                    <a:tileRect/>
                  </a:gra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Осуществление инвестиций</a:t>
              </a:r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D969B837-9927-42CD-AA0B-7F6200B6DA91}"/>
                </a:ext>
              </a:extLst>
            </p:cNvPr>
            <p:cNvGrpSpPr/>
            <p:nvPr/>
          </p:nvGrpSpPr>
          <p:grpSpPr>
            <a:xfrm>
              <a:off x="708518" y="2703916"/>
              <a:ext cx="180000" cy="700516"/>
              <a:chOff x="632318" y="2696296"/>
              <a:chExt cx="180000" cy="700516"/>
            </a:xfrm>
          </p:grpSpPr>
          <p:cxnSp>
            <p:nvCxnSpPr>
              <p:cNvPr id="3" name="Прямая соединительная линия 2">
                <a:extLst>
                  <a:ext uri="{FF2B5EF4-FFF2-40B4-BE49-F238E27FC236}">
                    <a16:creationId xmlns:a16="http://schemas.microsoft.com/office/drawing/2014/main" id="{777D4B5E-6791-4AA2-BFB0-D1E1040C05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318" y="2820812"/>
                <a:ext cx="1" cy="57600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0EE8EF5D-C277-47FA-B5C7-692FB951BD7C}"/>
                  </a:ext>
                </a:extLst>
              </p:cNvPr>
              <p:cNvSpPr/>
              <p:nvPr/>
            </p:nvSpPr>
            <p:spPr>
              <a:xfrm>
                <a:off x="632318" y="2696296"/>
                <a:ext cx="180000" cy="18058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E9EBC1A-56A3-4C79-A5FE-4B3E560F13E0}"/>
                </a:ext>
              </a:extLst>
            </p:cNvPr>
            <p:cNvGrpSpPr/>
            <p:nvPr/>
          </p:nvGrpSpPr>
          <p:grpSpPr>
            <a:xfrm>
              <a:off x="3666800" y="2703916"/>
              <a:ext cx="180000" cy="700516"/>
              <a:chOff x="632318" y="2696296"/>
              <a:chExt cx="180000" cy="700516"/>
            </a:xfrm>
          </p:grpSpPr>
          <p:cxnSp>
            <p:nvCxnSpPr>
              <p:cNvPr id="77" name="Прямая соединительная линия 76">
                <a:extLst>
                  <a:ext uri="{FF2B5EF4-FFF2-40B4-BE49-F238E27FC236}">
                    <a16:creationId xmlns:a16="http://schemas.microsoft.com/office/drawing/2014/main" id="{05502E31-6E88-4DFF-855C-E04F38369B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318" y="2820812"/>
                <a:ext cx="1" cy="57600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Овал 77">
                <a:extLst>
                  <a:ext uri="{FF2B5EF4-FFF2-40B4-BE49-F238E27FC236}">
                    <a16:creationId xmlns:a16="http://schemas.microsoft.com/office/drawing/2014/main" id="{FA1C0993-3444-4333-B7CC-52F66AB57D4B}"/>
                  </a:ext>
                </a:extLst>
              </p:cNvPr>
              <p:cNvSpPr/>
              <p:nvPr/>
            </p:nvSpPr>
            <p:spPr>
              <a:xfrm>
                <a:off x="632318" y="2696296"/>
                <a:ext cx="180000" cy="18058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589ECABA-0F06-425D-8CDC-0A27C28A00CA}"/>
                </a:ext>
              </a:extLst>
            </p:cNvPr>
            <p:cNvGrpSpPr/>
            <p:nvPr/>
          </p:nvGrpSpPr>
          <p:grpSpPr>
            <a:xfrm>
              <a:off x="6704722" y="2727108"/>
              <a:ext cx="180000" cy="700516"/>
              <a:chOff x="632318" y="2696296"/>
              <a:chExt cx="180000" cy="700516"/>
            </a:xfrm>
          </p:grpSpPr>
          <p:cxnSp>
            <p:nvCxnSpPr>
              <p:cNvPr id="80" name="Прямая соединительная линия 79">
                <a:extLst>
                  <a:ext uri="{FF2B5EF4-FFF2-40B4-BE49-F238E27FC236}">
                    <a16:creationId xmlns:a16="http://schemas.microsoft.com/office/drawing/2014/main" id="{4558E75B-D2FD-4DFB-AF44-DCD2AC1555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318" y="2820812"/>
                <a:ext cx="1" cy="57600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Овал 80">
                <a:extLst>
                  <a:ext uri="{FF2B5EF4-FFF2-40B4-BE49-F238E27FC236}">
                    <a16:creationId xmlns:a16="http://schemas.microsoft.com/office/drawing/2014/main" id="{42F3993C-B4A4-49F7-AB60-99509D5CC5BC}"/>
                  </a:ext>
                </a:extLst>
              </p:cNvPr>
              <p:cNvSpPr/>
              <p:nvPr/>
            </p:nvSpPr>
            <p:spPr>
              <a:xfrm>
                <a:off x="632318" y="2696296"/>
                <a:ext cx="180000" cy="18058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00C56766-5FFA-43BB-9EC2-7253F84401AE}"/>
                </a:ext>
              </a:extLst>
            </p:cNvPr>
            <p:cNvGrpSpPr/>
            <p:nvPr/>
          </p:nvGrpSpPr>
          <p:grpSpPr>
            <a:xfrm>
              <a:off x="8917093" y="2766174"/>
              <a:ext cx="180000" cy="700516"/>
              <a:chOff x="632318" y="2696296"/>
              <a:chExt cx="180000" cy="700516"/>
            </a:xfrm>
          </p:grpSpPr>
          <p:cxnSp>
            <p:nvCxnSpPr>
              <p:cNvPr id="83" name="Прямая соединительная линия 82">
                <a:extLst>
                  <a:ext uri="{FF2B5EF4-FFF2-40B4-BE49-F238E27FC236}">
                    <a16:creationId xmlns:a16="http://schemas.microsoft.com/office/drawing/2014/main" id="{48D60B38-C57B-46CC-9CA4-C250F86FCB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318" y="2820812"/>
                <a:ext cx="1" cy="57600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05ED0EF7-5B1C-4007-AB67-B4FB55D4A623}"/>
                  </a:ext>
                </a:extLst>
              </p:cNvPr>
              <p:cNvSpPr/>
              <p:nvPr/>
            </p:nvSpPr>
            <p:spPr>
              <a:xfrm>
                <a:off x="632318" y="2696296"/>
                <a:ext cx="180000" cy="18058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14542233-86D5-4D9E-A12F-B5863C053093}"/>
                </a:ext>
              </a:extLst>
            </p:cNvPr>
            <p:cNvGrpSpPr/>
            <p:nvPr/>
          </p:nvGrpSpPr>
          <p:grpSpPr>
            <a:xfrm>
              <a:off x="11073480" y="2842159"/>
              <a:ext cx="180000" cy="700516"/>
              <a:chOff x="632318" y="2696296"/>
              <a:chExt cx="180000" cy="700516"/>
            </a:xfrm>
          </p:grpSpPr>
          <p:cxnSp>
            <p:nvCxnSpPr>
              <p:cNvPr id="86" name="Прямая соединительная линия 85">
                <a:extLst>
                  <a:ext uri="{FF2B5EF4-FFF2-40B4-BE49-F238E27FC236}">
                    <a16:creationId xmlns:a16="http://schemas.microsoft.com/office/drawing/2014/main" id="{6CD3567C-DF40-40F4-9E93-9FE03D5BB8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318" y="2820812"/>
                <a:ext cx="1" cy="57600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Овал 86">
                <a:extLst>
                  <a:ext uri="{FF2B5EF4-FFF2-40B4-BE49-F238E27FC236}">
                    <a16:creationId xmlns:a16="http://schemas.microsoft.com/office/drawing/2014/main" id="{0496A098-D957-426B-B700-715C320F4BA5}"/>
                  </a:ext>
                </a:extLst>
              </p:cNvPr>
              <p:cNvSpPr/>
              <p:nvPr/>
            </p:nvSpPr>
            <p:spPr>
              <a:xfrm>
                <a:off x="632318" y="2696296"/>
                <a:ext cx="180000" cy="180588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5" name="Рисунок 54" descr="Воспроизвести">
              <a:extLst>
                <a:ext uri="{FF2B5EF4-FFF2-40B4-BE49-F238E27FC236}">
                  <a16:creationId xmlns:a16="http://schemas.microsoft.com/office/drawing/2014/main" id="{AFF16095-D531-4900-816C-33316418F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08307" y="3527817"/>
              <a:ext cx="301752" cy="30175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02976870"/>
      </p:ext>
    </p:extLst>
  </p:cSld>
  <p:clrMapOvr>
    <a:masterClrMapping/>
  </p:clrMapOvr>
  <p:transition spd="slow" advClick="0" advTm="10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/>
          <p:cNvGrpSpPr/>
          <p:nvPr/>
        </p:nvGrpSpPr>
        <p:grpSpPr bwMode="auto">
          <a:xfrm>
            <a:off x="6745946" y="4801799"/>
            <a:ext cx="4009161" cy="1319394"/>
            <a:chOff x="377538" y="3295345"/>
            <a:chExt cx="4009161" cy="1319394"/>
          </a:xfrm>
        </p:grpSpPr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377538" y="3295345"/>
              <a:ext cx="1319394" cy="1319394"/>
            </a:xfrm>
            <a:prstGeom prst="rect">
              <a:avLst/>
            </a:prstGeom>
            <a:noFill/>
          </p:spPr>
        </p:pic>
        <p:grpSp>
          <p:nvGrpSpPr>
            <p:cNvPr id="48" name="Группа 47"/>
            <p:cNvGrpSpPr/>
            <p:nvPr/>
          </p:nvGrpSpPr>
          <p:grpSpPr bwMode="auto">
            <a:xfrm>
              <a:off x="2027081" y="3341156"/>
              <a:ext cx="2359618" cy="1080596"/>
              <a:chOff x="2027081" y="3341156"/>
              <a:chExt cx="2359618" cy="1080596"/>
            </a:xfrm>
          </p:grpSpPr>
          <p:sp>
            <p:nvSpPr>
              <p:cNvPr id="49" name="TextBox 48"/>
              <p:cNvSpPr txBox="1"/>
              <p:nvPr/>
            </p:nvSpPr>
            <p:spPr bwMode="auto">
              <a:xfrm>
                <a:off x="2027081" y="3341156"/>
                <a:ext cx="2359618" cy="609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0"/>
                  </a:spcBef>
                  <a:defRPr/>
                </a:pPr>
                <a:r>
                  <a:rPr lang="ru-RU" sz="1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Инвестиционная карта</a:t>
                </a:r>
                <a:endParaRPr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defRPr/>
                </a:pPr>
                <a:r>
                  <a:rPr lang="ru-RU" sz="1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Вологодской области</a:t>
                </a:r>
                <a:endParaRPr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200" dirty="0">
                    <a:gradFill flip="none" rotWithShape="1">
                      <a:gsLst>
                        <a:gs pos="16000">
                          <a:srgbClr val="3F6A9D"/>
                        </a:gs>
                        <a:gs pos="100000">
                          <a:srgbClr val="37888F"/>
                        </a:gs>
                      </a:gsLst>
                      <a:lin ang="18900000" scaled="1"/>
                      <a:tileRect/>
                    </a:gra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hlinkClick r:id="rId3" tooltip="https://invest.geo.gov35.ru/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invest.geo.gov35.ru</a:t>
                </a:r>
                <a:endParaRPr lang="ru-RU" sz="1200" dirty="0">
                  <a:gradFill flip="none" rotWithShape="1">
                    <a:gsLst>
                      <a:gs pos="16000">
                        <a:srgbClr val="3F6A9D"/>
                      </a:gs>
                      <a:gs pos="100000">
                        <a:srgbClr val="37888F"/>
                      </a:gs>
                    </a:gsLst>
                    <a:lin ang="18900000" scaled="1"/>
                    <a:tileRect/>
                  </a:gra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 r="73464"/>
              <a:stretch/>
            </p:blipFill>
            <p:spPr bwMode="auto">
              <a:xfrm>
                <a:off x="2120839" y="4117803"/>
                <a:ext cx="257136" cy="303949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BD339773-24B6-4C36-929E-DF5BB15CB189}"/>
              </a:ext>
            </a:extLst>
          </p:cNvPr>
          <p:cNvCxnSpPr>
            <a:cxnSpLocks/>
          </p:cNvCxnSpPr>
          <p:nvPr/>
        </p:nvCxnSpPr>
        <p:spPr>
          <a:xfrm flipH="1">
            <a:off x="6291104" y="1610390"/>
            <a:ext cx="8025" cy="115764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9">
            <a:extLst>
              <a:ext uri="{FF2B5EF4-FFF2-40B4-BE49-F238E27FC236}">
                <a16:creationId xmlns:a16="http://schemas.microsoft.com/office/drawing/2014/main" id="{02693998-3FD8-54E9-ADF2-CF8F2B0CF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107" y="1189096"/>
            <a:ext cx="3067660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rgbClr r="0" g="0" b="0"/>
            </a:prst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Ирина </a:t>
            </a:r>
            <a:r>
              <a:rPr lang="ru-RU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Батогова</a:t>
            </a:r>
            <a:endParaRPr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Генеральный директор</a:t>
            </a:r>
            <a:endParaRPr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«Корпорация развития Вологодской области»</a:t>
            </a:r>
            <a:endParaRPr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ru-RU" sz="1000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48B9EF-360E-46E5-8167-FA40FAAB7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89" y="1152525"/>
            <a:ext cx="1227600" cy="121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E726D8B-C532-45B0-BE16-4B1D040F9E2F}"/>
              </a:ext>
            </a:extLst>
          </p:cNvPr>
          <p:cNvGrpSpPr/>
          <p:nvPr/>
        </p:nvGrpSpPr>
        <p:grpSpPr>
          <a:xfrm>
            <a:off x="6745946" y="2716453"/>
            <a:ext cx="4717820" cy="1301035"/>
            <a:chOff x="4837660" y="2045893"/>
            <a:chExt cx="4717820" cy="1301035"/>
          </a:xfrm>
        </p:grpSpPr>
        <p:grpSp>
          <p:nvGrpSpPr>
            <p:cNvPr id="41" name="Группа 40"/>
            <p:cNvGrpSpPr/>
            <p:nvPr/>
          </p:nvGrpSpPr>
          <p:grpSpPr bwMode="auto">
            <a:xfrm>
              <a:off x="4837660" y="2045893"/>
              <a:ext cx="4717820" cy="1301035"/>
              <a:chOff x="5991306" y="5220733"/>
              <a:chExt cx="4717820" cy="1301035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6"/>
              <a:stretch/>
            </p:blipFill>
            <p:spPr bwMode="auto">
              <a:xfrm>
                <a:off x="5991306" y="5220733"/>
                <a:ext cx="1301035" cy="1301035"/>
              </a:xfrm>
              <a:prstGeom prst="rect">
                <a:avLst/>
              </a:prstGeom>
              <a:noFill/>
            </p:spPr>
          </p:pic>
          <p:sp>
            <p:nvSpPr>
              <p:cNvPr id="44" name="TextBox 43"/>
              <p:cNvSpPr txBox="1"/>
              <p:nvPr/>
            </p:nvSpPr>
            <p:spPr bwMode="auto">
              <a:xfrm>
                <a:off x="7651520" y="5263723"/>
                <a:ext cx="3057606" cy="609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  <a:defRPr/>
                </a:pPr>
                <a:r>
                  <a:rPr lang="ru-RU" sz="1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Инвестиционный портал Вологодской области</a:t>
                </a:r>
              </a:p>
              <a:p>
                <a:pPr>
                  <a:buFontTx/>
                  <a:buNone/>
                  <a:defRPr/>
                </a:pPr>
                <a:r>
                  <a:rPr lang="en-US" sz="1200" dirty="0">
                    <a:gradFill flip="none" rotWithShape="1">
                      <a:gsLst>
                        <a:gs pos="16000">
                          <a:srgbClr val="3F6A9D"/>
                        </a:gs>
                        <a:gs pos="100000">
                          <a:srgbClr val="37888F"/>
                        </a:gs>
                      </a:gsLst>
                      <a:lin ang="18900000" scaled="1"/>
                      <a:tileRect/>
                    </a:gra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hlinkClick r:id="rId7" tooltip="https://investregion.gov35.ru/ru/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investregion.gov35.ru</a:t>
                </a:r>
                <a:endParaRPr lang="ru-RU" sz="1200" dirty="0">
                  <a:gradFill flip="none" rotWithShape="1">
                    <a:gsLst>
                      <a:gs pos="16000">
                        <a:srgbClr val="3F6A9D"/>
                      </a:gs>
                      <a:gs pos="100000">
                        <a:srgbClr val="37888F"/>
                      </a:gs>
                    </a:gsLst>
                    <a:lin ang="18900000" scaled="1"/>
                    <a:tileRect/>
                  </a:gra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9D6E8A3-E2D1-486F-8F8E-B6C850F16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73341" y="2697400"/>
              <a:ext cx="1368171" cy="411480"/>
            </a:xfrm>
            <a:prstGeom prst="rect">
              <a:avLst/>
            </a:prstGeom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181E79-6DB9-496B-B084-D7153BD0C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D8D5C9"/>
              </a:clrFrom>
              <a:clrTo>
                <a:srgbClr val="D8D5C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96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4"/>
          <a:stretch/>
        </p:blipFill>
        <p:spPr bwMode="auto">
          <a:xfrm>
            <a:off x="0" y="0"/>
            <a:ext cx="6178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B0F97F30-62CB-41FF-BC2A-DD2274091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93988"/>
              </p:ext>
            </p:extLst>
          </p:nvPr>
        </p:nvGraphicFramePr>
        <p:xfrm>
          <a:off x="214775" y="6077142"/>
          <a:ext cx="2732701" cy="595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2701">
                  <a:extLst>
                    <a:ext uri="{9D8B030D-6E8A-4147-A177-3AD203B41FA5}">
                      <a16:colId xmlns:a16="http://schemas.microsoft.com/office/drawing/2014/main" val="3528502913"/>
                    </a:ext>
                  </a:extLst>
                </a:gridCol>
              </a:tblGrid>
              <a:tr h="2038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buFontTx/>
                        <a:buNone/>
                        <a:defRPr/>
                      </a:pPr>
                      <a:endParaRPr lang="ru-RU" sz="1200" kern="1200" cap="all" dirty="0">
                        <a:gradFill flip="none" rotWithShape="1">
                          <a:gsLst>
                            <a:gs pos="16000">
                              <a:srgbClr val="3F6A9D"/>
                            </a:gs>
                            <a:gs pos="100000">
                              <a:srgbClr val="37888F"/>
                            </a:gs>
                          </a:gsLst>
                          <a:lin ang="18900000" scaled="1"/>
                          <a:tileRect/>
                        </a:gra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1600" marR="1116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297237"/>
                  </a:ext>
                </a:extLst>
              </a:tr>
              <a:tr h="165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тел. 8 (8172) 74-21-04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1600" marR="1116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krvo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invest.3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5.ru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1600" marR="1116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946910"/>
      </p:ext>
    </p:extLst>
  </p:cSld>
  <p:clrMapOvr>
    <a:masterClrMapping/>
  </p:clrMapOvr>
  <p:transition spd="slow" advClick="0" advTm="10000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7872</TotalTime>
  <Words>985</Words>
  <Application>Microsoft Office PowerPoint</Application>
  <PresentationFormat>Широкоэкранный</PresentationFormat>
  <Paragraphs>194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DINPro-Black</vt:lpstr>
      <vt:lpstr>Impact</vt:lpstr>
      <vt:lpstr>Tahoma</vt:lpstr>
      <vt:lpstr>Тема Office</vt:lpstr>
      <vt:lpstr>Презентация PowerPoint</vt:lpstr>
      <vt:lpstr>АО «Корпорация развития Вологодской области» –  Управляющая компания особой экономической зоны «Вологодская» Режим «единого окна»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Инвестиционное агентство Вологодской области</dc:creator>
  <cp:lastModifiedBy>Инвестиционное агентство Вологодской области</cp:lastModifiedBy>
  <cp:revision>849</cp:revision>
  <cp:lastPrinted>2025-05-21T09:39:39Z</cp:lastPrinted>
  <dcterms:created xsi:type="dcterms:W3CDTF">2022-04-26T08:54:01Z</dcterms:created>
  <dcterms:modified xsi:type="dcterms:W3CDTF">2025-08-06T13:03:52Z</dcterms:modified>
</cp:coreProperties>
</file>